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82" r:id="rId11"/>
    <p:sldId id="284" r:id="rId12"/>
    <p:sldId id="285" r:id="rId13"/>
    <p:sldId id="271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3F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10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205529-CEE4-4A0C-B431-C9E8E773086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846730"/>
            <a:ext cx="9144000" cy="1030941"/>
          </a:xfrm>
        </p:spPr>
        <p:txBody>
          <a:bodyPr anchor="b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4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4800" b="1" spc="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封皮</a:t>
            </a:r>
            <a:r>
              <a:rPr lang="en-US" altLang="zh-CN" sz="4800" b="1" spc="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48</a:t>
            </a:r>
            <a:r>
              <a:rPr lang="zh-CN" altLang="en-US" sz="4800" b="1" spc="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号微软雅黑加粗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A821FD7-6BE1-4262-95D1-DD10902D49C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772369"/>
            <a:ext cx="9144000" cy="647224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主讲人：</a:t>
            </a:r>
            <a:r>
              <a:rPr lang="en-US" altLang="zh-CN" dirty="0"/>
              <a:t>XXX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0939371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25BC60-840B-45BF-85CB-A516D6710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8B5A5D-F98B-44EC-9F9F-50CA20B65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12" y="1089025"/>
            <a:ext cx="8453723" cy="5231092"/>
          </a:xfr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10126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F1B5515-C645-4529-9B57-3EFE51888F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8911" y="546848"/>
            <a:ext cx="8453723" cy="5764306"/>
          </a:xfrm>
        </p:spPr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/>
            </a:lvl3pPr>
            <a:lvl4pPr>
              <a:lnSpc>
                <a:spcPct val="120000"/>
              </a:lnSpc>
              <a:defRPr/>
            </a:lvl4pPr>
            <a:lvl5pPr>
              <a:lnSpc>
                <a:spcPct val="120000"/>
              </a:lnSpc>
              <a:defRPr/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51477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403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:a16="http://schemas.microsoft.com/office/drawing/2014/main" id="{E16CDD1C-0656-4CBF-914B-AFD9A13F0EFE}"/>
              </a:ext>
            </a:extLst>
          </p:cNvPr>
          <p:cNvSpPr/>
          <p:nvPr userDrawn="1"/>
        </p:nvSpPr>
        <p:spPr>
          <a:xfrm>
            <a:off x="0" y="-231"/>
            <a:ext cx="12192000" cy="6858000"/>
          </a:xfrm>
          <a:prstGeom prst="rect">
            <a:avLst/>
          </a:prstGeom>
          <a:solidFill>
            <a:srgbClr val="113F3D"/>
          </a:solidFill>
          <a:ln>
            <a:solidFill>
              <a:srgbClr val="113F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C9F982E-D706-4044-B179-15E7E5C03F63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528912" y="555812"/>
            <a:ext cx="8453723" cy="537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DDDD1B9-3BB5-481C-8CDC-A7E01457D427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28912" y="1093694"/>
            <a:ext cx="8453723" cy="5226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pic>
        <p:nvPicPr>
          <p:cNvPr id="15" name="图片 14" descr="图片包含 物体&#10;&#10;已生成极高可信度的说明">
            <a:extLst>
              <a:ext uri="{FF2B5EF4-FFF2-40B4-BE49-F238E27FC236}">
                <a16:creationId xmlns:a16="http://schemas.microsoft.com/office/drawing/2014/main" id="{0214D8A9-8710-4524-A2B3-0B8C577814BE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5671" y="5819305"/>
            <a:ext cx="1971704" cy="5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676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4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124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124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124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124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46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5654" userDrawn="1">
          <p15:clr>
            <a:srgbClr val="F26B43"/>
          </p15:clr>
        </p15:guide>
        <p15:guide id="4" orient="horz" pos="3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7D75B4-EA35-4C53-AD53-95E3F7CCCE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263" y="1374657"/>
            <a:ext cx="8436462" cy="224731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dirty="0"/>
              <a:t>2019</a:t>
            </a:r>
            <a:r>
              <a:rPr lang="zh-CN" altLang="en-US" dirty="0"/>
              <a:t>考研政治强化课程</a:t>
            </a:r>
            <a:br>
              <a:rPr lang="en-US" altLang="zh-CN" dirty="0"/>
            </a:br>
            <a:r>
              <a:rPr lang="zh-CN" altLang="en-US" dirty="0"/>
              <a:t>马原理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1D5E647-2926-4AD8-B6DA-F68822BF18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263" y="3965340"/>
            <a:ext cx="8436462" cy="647224"/>
          </a:xfrm>
        </p:spPr>
        <p:txBody>
          <a:bodyPr/>
          <a:lstStyle/>
          <a:p>
            <a:r>
              <a:rPr lang="zh-CN" altLang="en-US" sz="2400" dirty="0"/>
              <a:t>主讲人  徐涛</a:t>
            </a:r>
          </a:p>
          <a:p>
            <a:r>
              <a:rPr lang="zh-CN" altLang="en-US" sz="2400" dirty="0"/>
              <a:t>配套教材：</a:t>
            </a:r>
            <a:r>
              <a:rPr lang="en-US" altLang="zh-CN" sz="2400" dirty="0"/>
              <a:t>《</a:t>
            </a:r>
            <a:r>
              <a:rPr lang="zh-CN" altLang="en-US" sz="2400" dirty="0"/>
              <a:t>考研政治核心考案</a:t>
            </a:r>
            <a:r>
              <a:rPr lang="en-US" altLang="zh-CN" sz="2400" dirty="0"/>
              <a:t>》</a:t>
            </a:r>
          </a:p>
        </p:txBody>
      </p:sp>
    </p:spTree>
    <p:extLst>
      <p:ext uri="{BB962C8B-B14F-4D97-AF65-F5344CB8AC3E}">
        <p14:creationId xmlns:p14="http://schemas.microsoft.com/office/powerpoint/2010/main" val="4076397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1EE317-3C1F-4855-94A1-1AA417F92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12" y="555812"/>
            <a:ext cx="8453723" cy="1175017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zh-CN" altLang="en-US" dirty="0"/>
              <a:t> “四个全面”战略布局和新发展理念对</a:t>
            </a:r>
            <a:br>
              <a:rPr lang="zh-CN" altLang="en-US" dirty="0"/>
            </a:br>
            <a:r>
              <a:rPr lang="zh-CN" altLang="en-US" dirty="0"/>
              <a:t>唯物辩证法的创造性运用 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208160-6EDC-4D70-A179-619B9A23E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12" y="1943099"/>
            <a:ext cx="8453723" cy="4377017"/>
          </a:xfrm>
        </p:spPr>
        <p:txBody>
          <a:bodyPr/>
          <a:lstStyle/>
          <a:p>
            <a:r>
              <a:rPr lang="zh-CN" altLang="en-US" dirty="0"/>
              <a:t>党的十八届五中全会提出了创新、协调、绿色、开放、共享的新发展理念</a:t>
            </a:r>
            <a:r>
              <a:rPr lang="en-US" altLang="zh-CN" dirty="0"/>
              <a:t>,</a:t>
            </a:r>
            <a:r>
              <a:rPr lang="zh-CN" altLang="en-US" dirty="0"/>
              <a:t>集中反映了我 们党对经济社会发展规律认识的深化。实施新的发展理念</a:t>
            </a:r>
            <a:r>
              <a:rPr lang="en-US" altLang="zh-CN" dirty="0"/>
              <a:t>,</a:t>
            </a:r>
            <a:r>
              <a:rPr lang="zh-CN" altLang="en-US" dirty="0"/>
              <a:t>要坚持系统的观点</a:t>
            </a:r>
            <a:r>
              <a:rPr lang="en-US" altLang="zh-CN" dirty="0"/>
              <a:t>,</a:t>
            </a:r>
            <a:r>
              <a:rPr lang="zh-CN" altLang="en-US" dirty="0"/>
              <a:t>要坚持“两点论”和“重点论”的统一</a:t>
            </a:r>
            <a:r>
              <a:rPr lang="en-US" altLang="zh-CN" dirty="0"/>
              <a:t>,</a:t>
            </a:r>
            <a:r>
              <a:rPr lang="zh-CN" altLang="en-US" dirty="0"/>
              <a:t>要遵循对立统一规律、质量互变规律、否定之否定规律</a:t>
            </a:r>
            <a:r>
              <a:rPr lang="en-US" altLang="zh-CN" dirty="0"/>
              <a:t>,</a:t>
            </a:r>
            <a:r>
              <a:rPr lang="zh-CN" altLang="en-US" dirty="0"/>
              <a:t>要坚持具 体问题具体分析。 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文本框 26627">
            <a:extLst>
              <a:ext uri="{FF2B5EF4-FFF2-40B4-BE49-F238E27FC236}">
                <a16:creationId xmlns:a16="http://schemas.microsoft.com/office/drawing/2014/main" id="{19BF8F5C-EBE8-4E96-807E-E081F5079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895816"/>
            <a:ext cx="1259319" cy="49500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1689263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1EE317-3C1F-4855-94A1-1AA417F92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12" y="555812"/>
            <a:ext cx="8453723" cy="1175017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br>
              <a:rPr lang="zh-CN" altLang="en-US" dirty="0"/>
            </a:br>
            <a:r>
              <a:rPr lang="zh-CN" altLang="en-US" dirty="0"/>
              <a:t>唯物辩证法是认识世界和</a:t>
            </a:r>
            <a:br>
              <a:rPr lang="zh-CN" altLang="en-US" dirty="0"/>
            </a:br>
            <a:r>
              <a:rPr lang="zh-CN" altLang="en-US" dirty="0"/>
              <a:t>改造世界的根本方法 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208160-6EDC-4D70-A179-619B9A23E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12" y="1943099"/>
            <a:ext cx="8453723" cy="1322615"/>
          </a:xfrm>
        </p:spPr>
        <p:txBody>
          <a:bodyPr/>
          <a:lstStyle/>
          <a:p>
            <a:r>
              <a:rPr lang="zh-CN" altLang="en-US" sz="2800" b="1" dirty="0"/>
              <a:t>客观辩证法是</a:t>
            </a:r>
            <a:r>
              <a:rPr lang="zh-CN" altLang="en-US" dirty="0"/>
              <a:t>指客观事物或客观存在的辩证法</a:t>
            </a:r>
          </a:p>
          <a:p>
            <a:r>
              <a:rPr lang="zh-CN" altLang="en-US" sz="2800" b="1" dirty="0"/>
              <a:t>主观辩证法是</a:t>
            </a:r>
            <a:r>
              <a:rPr lang="zh-CN" altLang="en-US" dirty="0"/>
              <a:t>指人类认识和思维运动的辩证法</a:t>
            </a:r>
          </a:p>
          <a:p>
            <a:endParaRPr lang="zh-CN" altLang="en-US" dirty="0"/>
          </a:p>
        </p:txBody>
      </p:sp>
      <p:sp>
        <p:nvSpPr>
          <p:cNvPr id="5" name="文本框 27651">
            <a:extLst>
              <a:ext uri="{FF2B5EF4-FFF2-40B4-BE49-F238E27FC236}">
                <a16:creationId xmlns:a16="http://schemas.microsoft.com/office/drawing/2014/main" id="{CBC18D3C-074D-4870-BA51-8A670AC33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614909"/>
            <a:ext cx="1342675" cy="525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25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7096980-8954-4557-ACFC-ABB091502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547" y="3676423"/>
            <a:ext cx="6678613" cy="46355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主、客观辩证法都是唯物辩证法，都是正确的。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E8C499E-F535-43EC-8927-C59E033A8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547" y="4843235"/>
            <a:ext cx="5441950" cy="833438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客观辩证法采取外部必然性形式；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主观辩证法则采取观念的、逻辑的形式</a:t>
            </a:r>
          </a:p>
        </p:txBody>
      </p:sp>
    </p:spTree>
    <p:extLst>
      <p:ext uri="{BB962C8B-B14F-4D97-AF65-F5344CB8AC3E}">
        <p14:creationId xmlns:p14="http://schemas.microsoft.com/office/powerpoint/2010/main" val="269712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1EE317-3C1F-4855-94A1-1AA417F92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12" y="555812"/>
            <a:ext cx="8453723" cy="1175017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zh-CN" altLang="en-US" dirty="0"/>
              <a:t>唯物辩证法是认识世界和</a:t>
            </a:r>
            <a:br>
              <a:rPr lang="zh-CN" altLang="en-US" dirty="0"/>
            </a:br>
            <a:r>
              <a:rPr lang="zh-CN" altLang="en-US" dirty="0"/>
              <a:t>改造世界的根本方法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208160-6EDC-4D70-A179-619B9A23E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12" y="1943099"/>
            <a:ext cx="8453723" cy="3902530"/>
          </a:xfrm>
        </p:spPr>
        <p:txBody>
          <a:bodyPr>
            <a:normAutofit/>
          </a:bodyPr>
          <a:lstStyle/>
          <a:p>
            <a:r>
              <a:rPr lang="zh-CN" altLang="en-US" sz="2800" b="1" dirty="0"/>
              <a:t>归纳与演绎</a:t>
            </a:r>
          </a:p>
          <a:p>
            <a:r>
              <a:rPr lang="zh-CN" altLang="en-US" sz="2800" b="1" dirty="0"/>
              <a:t>分析与综合</a:t>
            </a:r>
          </a:p>
          <a:p>
            <a:r>
              <a:rPr lang="zh-CN" altLang="en-US" sz="2800" b="1" dirty="0"/>
              <a:t>抽象与具体</a:t>
            </a:r>
          </a:p>
          <a:p>
            <a:r>
              <a:rPr lang="zh-CN" altLang="en-US" sz="2800" b="1" dirty="0"/>
              <a:t>历史和逻辑</a:t>
            </a:r>
          </a:p>
          <a:p>
            <a:endParaRPr lang="zh-CN" altLang="en-US" sz="2800" b="1" dirty="0"/>
          </a:p>
          <a:p>
            <a:endParaRPr lang="zh-CN" altLang="en-US" sz="2800" b="1" dirty="0"/>
          </a:p>
          <a:p>
            <a:endParaRPr lang="zh-CN" altLang="en-US" sz="2800" b="1" dirty="0"/>
          </a:p>
          <a:p>
            <a:endParaRPr lang="zh-CN" altLang="en-US" sz="2800" b="1" dirty="0"/>
          </a:p>
          <a:p>
            <a:endParaRPr lang="zh-CN" altLang="en-US" sz="2800" b="1" dirty="0"/>
          </a:p>
          <a:p>
            <a:endParaRPr lang="zh-CN" altLang="en-US" sz="2800" b="1" dirty="0"/>
          </a:p>
          <a:p>
            <a:endParaRPr lang="zh-CN" altLang="en-US" sz="2800" b="1" dirty="0"/>
          </a:p>
        </p:txBody>
      </p:sp>
      <p:sp>
        <p:nvSpPr>
          <p:cNvPr id="5" name="文本框 27651">
            <a:extLst>
              <a:ext uri="{FF2B5EF4-FFF2-40B4-BE49-F238E27FC236}">
                <a16:creationId xmlns:a16="http://schemas.microsoft.com/office/drawing/2014/main" id="{CBC18D3C-074D-4870-BA51-8A670AC33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614909"/>
            <a:ext cx="1342675" cy="525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2940466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>
            <a:extLst>
              <a:ext uri="{FF2B5EF4-FFF2-40B4-BE49-F238E27FC236}">
                <a16:creationId xmlns:a16="http://schemas.microsoft.com/office/drawing/2014/main" id="{31BBA746-E9E7-4AA5-96CB-837C91EF1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8" y="2602621"/>
            <a:ext cx="8459787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8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下节课再见</a:t>
            </a:r>
          </a:p>
        </p:txBody>
      </p:sp>
    </p:spTree>
    <p:extLst>
      <p:ext uri="{BB962C8B-B14F-4D97-AF65-F5344CB8AC3E}">
        <p14:creationId xmlns:p14="http://schemas.microsoft.com/office/powerpoint/2010/main" val="3366693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AD29BD-3A0E-45B2-8F0A-A694DFAAD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938" y="2025747"/>
            <a:ext cx="8459787" cy="224227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/>
              <a:t>第八课</a:t>
            </a:r>
            <a:br>
              <a:rPr lang="en-US" altLang="zh-CN" dirty="0"/>
            </a:br>
            <a:r>
              <a:rPr lang="zh-CN" altLang="en-US" dirty="0"/>
              <a:t>否定之否定规律</a:t>
            </a:r>
          </a:p>
        </p:txBody>
      </p:sp>
    </p:spTree>
    <p:extLst>
      <p:ext uri="{BB962C8B-B14F-4D97-AF65-F5344CB8AC3E}">
        <p14:creationId xmlns:p14="http://schemas.microsoft.com/office/powerpoint/2010/main" val="188679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1266">
            <a:extLst>
              <a:ext uri="{FF2B5EF4-FFF2-40B4-BE49-F238E27FC236}">
                <a16:creationId xmlns:a16="http://schemas.microsoft.com/office/drawing/2014/main" id="{FCF7B6AE-9E7B-4735-A03C-F1A2A431D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0287" y="4532313"/>
            <a:ext cx="82550" cy="10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0" rIns="127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endParaRPr lang="zh-CN" altLang="zh-CN"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" name="矩形 11267">
            <a:extLst>
              <a:ext uri="{FF2B5EF4-FFF2-40B4-BE49-F238E27FC236}">
                <a16:creationId xmlns:a16="http://schemas.microsoft.com/office/drawing/2014/main" id="{6D7F9D80-E30F-4A6C-82DC-3A0842C61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2987" y="4108450"/>
            <a:ext cx="58738" cy="7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0" rIns="127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endParaRPr lang="zh-CN" altLang="zh-CN"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矩形 11268">
            <a:extLst>
              <a:ext uri="{FF2B5EF4-FFF2-40B4-BE49-F238E27FC236}">
                <a16:creationId xmlns:a16="http://schemas.microsoft.com/office/drawing/2014/main" id="{83C5B5C8-FAB4-4051-A1B6-314F0FE8C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7750" y="3668713"/>
            <a:ext cx="49212" cy="6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0" rIns="127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endParaRPr lang="zh-CN" altLang="zh-CN"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矩形 11269">
            <a:extLst>
              <a:ext uri="{FF2B5EF4-FFF2-40B4-BE49-F238E27FC236}">
                <a16:creationId xmlns:a16="http://schemas.microsoft.com/office/drawing/2014/main" id="{CED304C9-A9A4-4E89-A5F9-B7A0C6993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2987" y="3230563"/>
            <a:ext cx="58738" cy="7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0" rIns="127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endParaRPr lang="zh-CN" altLang="zh-CN"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" name="矩形 11270">
            <a:extLst>
              <a:ext uri="{FF2B5EF4-FFF2-40B4-BE49-F238E27FC236}">
                <a16:creationId xmlns:a16="http://schemas.microsoft.com/office/drawing/2014/main" id="{86744E3D-8A8D-4FBF-8212-BA8D9F50C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1875" y="2784475"/>
            <a:ext cx="8096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0" rIns="1270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endParaRPr lang="zh-CN" altLang="zh-CN" sz="24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矩形 11272">
            <a:extLst>
              <a:ext uri="{FF2B5EF4-FFF2-40B4-BE49-F238E27FC236}">
                <a16:creationId xmlns:a16="http://schemas.microsoft.com/office/drawing/2014/main" id="{CABC5FC9-C160-4077-9B7A-C8E345D65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636" y="3205163"/>
            <a:ext cx="2200651" cy="10175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605" tIns="14605" rIns="14605" bIns="14605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否定之否定规律</a:t>
            </a:r>
          </a:p>
        </p:txBody>
      </p:sp>
      <p:grpSp>
        <p:nvGrpSpPr>
          <p:cNvPr id="10" name="组合 11273">
            <a:extLst>
              <a:ext uri="{FF2B5EF4-FFF2-40B4-BE49-F238E27FC236}">
                <a16:creationId xmlns:a16="http://schemas.microsoft.com/office/drawing/2014/main" id="{EBED9620-B1C5-4563-9AC3-36C6A56CD7A7}"/>
              </a:ext>
            </a:extLst>
          </p:cNvPr>
          <p:cNvGrpSpPr>
            <a:grpSpLocks/>
          </p:cNvGrpSpPr>
          <p:nvPr/>
        </p:nvGrpSpPr>
        <p:grpSpPr bwMode="auto">
          <a:xfrm>
            <a:off x="3387500" y="1108075"/>
            <a:ext cx="3717925" cy="601663"/>
            <a:chOff x="0" y="0"/>
            <a:chExt cx="2748" cy="710"/>
          </a:xfrm>
        </p:grpSpPr>
        <p:sp>
          <p:nvSpPr>
            <p:cNvPr id="11" name="矩形 11274">
              <a:extLst>
                <a:ext uri="{FF2B5EF4-FFF2-40B4-BE49-F238E27FC236}">
                  <a16:creationId xmlns:a16="http://schemas.microsoft.com/office/drawing/2014/main" id="{834307E7-2F56-41D9-882F-00423CD4F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" y="0"/>
              <a:ext cx="2483" cy="710"/>
            </a:xfrm>
            <a:prstGeom prst="rect">
              <a:avLst/>
            </a:prstGeom>
            <a:solidFill>
              <a:srgbClr val="E5F5FC"/>
            </a:solidFill>
            <a:ln w="254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2" name="矩形 11275">
              <a:extLst>
                <a:ext uri="{FF2B5EF4-FFF2-40B4-BE49-F238E27FC236}">
                  <a16:creationId xmlns:a16="http://schemas.microsoft.com/office/drawing/2014/main" id="{8E4DE14C-3790-4214-AFB2-9EFD797A7F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748" cy="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辩证否定观</a:t>
              </a:r>
            </a:p>
          </p:txBody>
        </p:sp>
      </p:grpSp>
      <p:cxnSp>
        <p:nvCxnSpPr>
          <p:cNvPr id="13" name="肘形连接符 11276">
            <a:extLst>
              <a:ext uri="{FF2B5EF4-FFF2-40B4-BE49-F238E27FC236}">
                <a16:creationId xmlns:a16="http://schemas.microsoft.com/office/drawing/2014/main" id="{69893AF2-D43E-431C-8755-B58AB8C8C570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2957287" y="1425236"/>
            <a:ext cx="660216" cy="230505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肘形连接符 11277">
            <a:extLst>
              <a:ext uri="{FF2B5EF4-FFF2-40B4-BE49-F238E27FC236}">
                <a16:creationId xmlns:a16="http://schemas.microsoft.com/office/drawing/2014/main" id="{AD976767-1D6F-4F6E-8D8A-AA8344C086A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2579462" y="4371975"/>
            <a:ext cx="1828800" cy="406400"/>
          </a:xfrm>
          <a:prstGeom prst="bentConnector2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5" name="组合 11278">
            <a:extLst>
              <a:ext uri="{FF2B5EF4-FFF2-40B4-BE49-F238E27FC236}">
                <a16:creationId xmlns:a16="http://schemas.microsoft.com/office/drawing/2014/main" id="{A4735686-5DDA-42CC-9423-A138AA73A769}"/>
              </a:ext>
            </a:extLst>
          </p:cNvPr>
          <p:cNvGrpSpPr>
            <a:grpSpLocks/>
          </p:cNvGrpSpPr>
          <p:nvPr/>
        </p:nvGrpSpPr>
        <p:grpSpPr bwMode="auto">
          <a:xfrm>
            <a:off x="3527200" y="3384550"/>
            <a:ext cx="3657600" cy="601663"/>
            <a:chOff x="0" y="0"/>
            <a:chExt cx="6014" cy="710"/>
          </a:xfrm>
        </p:grpSpPr>
        <p:sp>
          <p:nvSpPr>
            <p:cNvPr id="16" name="矩形 11279">
              <a:extLst>
                <a:ext uri="{FF2B5EF4-FFF2-40B4-BE49-F238E27FC236}">
                  <a16:creationId xmlns:a16="http://schemas.microsoft.com/office/drawing/2014/main" id="{2C7731CD-A7D2-4F37-81AF-F07724826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" y="0"/>
              <a:ext cx="5704" cy="710"/>
            </a:xfrm>
            <a:prstGeom prst="rect">
              <a:avLst/>
            </a:prstGeom>
            <a:solidFill>
              <a:srgbClr val="E5F5FC"/>
            </a:solidFill>
            <a:ln w="254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7" name="矩形 11280">
              <a:extLst>
                <a:ext uri="{FF2B5EF4-FFF2-40B4-BE49-F238E27FC236}">
                  <a16:creationId xmlns:a16="http://schemas.microsoft.com/office/drawing/2014/main" id="{E7C33851-641C-49F3-BA8C-02E75C691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6015" cy="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否定之否定规律</a:t>
              </a:r>
            </a:p>
          </p:txBody>
        </p:sp>
      </p:grpSp>
      <p:grpSp>
        <p:nvGrpSpPr>
          <p:cNvPr id="18" name="组合 11281">
            <a:extLst>
              <a:ext uri="{FF2B5EF4-FFF2-40B4-BE49-F238E27FC236}">
                <a16:creationId xmlns:a16="http://schemas.microsoft.com/office/drawing/2014/main" id="{6DD6AC5A-E59B-4095-AE61-E4857DC61963}"/>
              </a:ext>
            </a:extLst>
          </p:cNvPr>
          <p:cNvGrpSpPr>
            <a:grpSpLocks/>
          </p:cNvGrpSpPr>
          <p:nvPr/>
        </p:nvGrpSpPr>
        <p:grpSpPr bwMode="auto">
          <a:xfrm>
            <a:off x="3606575" y="5189538"/>
            <a:ext cx="3498850" cy="600075"/>
            <a:chOff x="0" y="0"/>
            <a:chExt cx="6014" cy="710"/>
          </a:xfrm>
        </p:grpSpPr>
        <p:sp>
          <p:nvSpPr>
            <p:cNvPr id="19" name="矩形 11282">
              <a:extLst>
                <a:ext uri="{FF2B5EF4-FFF2-40B4-BE49-F238E27FC236}">
                  <a16:creationId xmlns:a16="http://schemas.microsoft.com/office/drawing/2014/main" id="{B88DC170-2E3C-4EAE-B479-A5A99F9FBE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" y="0"/>
              <a:ext cx="5704" cy="710"/>
            </a:xfrm>
            <a:prstGeom prst="rect">
              <a:avLst/>
            </a:prstGeom>
            <a:solidFill>
              <a:srgbClr val="E5F5FC"/>
            </a:solidFill>
            <a:ln w="254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0" name="矩形 11283">
              <a:extLst>
                <a:ext uri="{FF2B5EF4-FFF2-40B4-BE49-F238E27FC236}">
                  <a16:creationId xmlns:a16="http://schemas.microsoft.com/office/drawing/2014/main" id="{F881DE91-3797-47D4-BD7A-7401486EC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6015" cy="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方法论</a:t>
              </a:r>
            </a:p>
          </p:txBody>
        </p:sp>
      </p:grpSp>
      <p:sp>
        <p:nvSpPr>
          <p:cNvPr id="21" name="直接连接符 11284">
            <a:extLst>
              <a:ext uri="{FF2B5EF4-FFF2-40B4-BE49-F238E27FC236}">
                <a16:creationId xmlns:a16="http://schemas.microsoft.com/office/drawing/2014/main" id="{94C81665-634C-4FCF-9CE2-1142813AB1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66837" y="3709988"/>
            <a:ext cx="439738" cy="79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3845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92775E-EFCD-47F6-B02D-B1AC6E94F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 否定之否定规律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E1C68FE-F34C-4A9B-ADF2-90DE82BEF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b="1" dirty="0"/>
              <a:t>肯定因素</a:t>
            </a:r>
            <a:r>
              <a:rPr lang="zh-CN" altLang="en-US" dirty="0"/>
              <a:t>是维持现成事物存在的因素；</a:t>
            </a:r>
          </a:p>
          <a:p>
            <a:r>
              <a:rPr lang="zh-CN" altLang="en-US" sz="2800" b="1" dirty="0"/>
              <a:t>否定因素</a:t>
            </a:r>
            <a:r>
              <a:rPr lang="zh-CN" altLang="en-US" dirty="0"/>
              <a:t>是促使现成事物灭亡的因素。</a:t>
            </a:r>
          </a:p>
          <a:p>
            <a:r>
              <a:rPr lang="zh-CN" altLang="en-US" sz="2800" b="1" dirty="0"/>
              <a:t>辩证否定观</a:t>
            </a:r>
            <a:r>
              <a:rPr lang="zh-CN" altLang="en-US" dirty="0"/>
              <a:t>的基本内容是：</a:t>
            </a:r>
          </a:p>
          <a:p>
            <a:pPr marL="979488" indent="0">
              <a:buNone/>
            </a:pPr>
            <a:r>
              <a:rPr lang="zh-CN" altLang="en-US" dirty="0"/>
              <a:t>第一，否定是事物的自我否定。</a:t>
            </a:r>
            <a:endParaRPr lang="en-US" altLang="zh-CN" dirty="0"/>
          </a:p>
          <a:p>
            <a:pPr marL="979488" indent="0">
              <a:buNone/>
            </a:pPr>
            <a:r>
              <a:rPr lang="zh-CN" altLang="en-US" dirty="0"/>
              <a:t>第二，否定是事物发展的环节。</a:t>
            </a:r>
            <a:endParaRPr lang="en-US" altLang="zh-CN" dirty="0"/>
          </a:p>
          <a:p>
            <a:pPr marL="979488" indent="0">
              <a:buNone/>
            </a:pPr>
            <a:r>
              <a:rPr lang="zh-CN" altLang="en-US" dirty="0"/>
              <a:t>第三，否定是新旧事物联系的环节。</a:t>
            </a:r>
            <a:endParaRPr lang="en-US" altLang="zh-CN" dirty="0"/>
          </a:p>
          <a:p>
            <a:pPr marL="979488" indent="0">
              <a:buNone/>
            </a:pPr>
            <a:r>
              <a:rPr lang="zh-CN" altLang="en-US" dirty="0"/>
              <a:t>第四，辩证否定的实质是“扬弃”，即新事物对旧事物既批判 又继承，既克服其消极因素又保留其积极因素。</a:t>
            </a:r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文本框 12291">
            <a:extLst>
              <a:ext uri="{FF2B5EF4-FFF2-40B4-BE49-F238E27FC236}">
                <a16:creationId xmlns:a16="http://schemas.microsoft.com/office/drawing/2014/main" id="{A08D9475-C219-4DC1-9D38-0C3433AC4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577248"/>
            <a:ext cx="1259319" cy="49500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112847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D8F547-3C83-49B1-9718-8EB4E47EA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 否定之否定规律</a:t>
            </a:r>
          </a:p>
        </p:txBody>
      </p:sp>
      <p:sp>
        <p:nvSpPr>
          <p:cNvPr id="4" name="文本框 12291">
            <a:extLst>
              <a:ext uri="{FF2B5EF4-FFF2-40B4-BE49-F238E27FC236}">
                <a16:creationId xmlns:a16="http://schemas.microsoft.com/office/drawing/2014/main" id="{ABB671F0-4999-487E-A0D0-37627CE24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577248"/>
            <a:ext cx="1259319" cy="49500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23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D873F640-2BDC-404C-8EB0-509EEB09FF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504249"/>
              </p:ext>
            </p:extLst>
          </p:nvPr>
        </p:nvGraphicFramePr>
        <p:xfrm>
          <a:off x="606424" y="1971675"/>
          <a:ext cx="6318251" cy="319087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158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9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1878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1pPr>
                      <a:lvl2pPr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2pPr>
                      <a:lvl3pPr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3pPr>
                      <a:lvl4pPr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4pPr>
                      <a:lvl5pPr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5pPr>
                      <a:lvl6pPr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6pPr>
                      <a:lvl7pPr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7pPr>
                      <a:lvl8pPr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8pPr>
                      <a:lvl9pPr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en-US" sz="2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辩证法否定观</a:t>
                      </a: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104096" marR="104096" marT="54246" marB="5424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1pPr>
                      <a:lvl2pPr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2pPr>
                      <a:lvl3pPr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3pPr>
                      <a:lvl4pPr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4pPr>
                      <a:lvl5pPr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5pPr>
                      <a:lvl6pPr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6pPr>
                      <a:lvl7pPr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7pPr>
                      <a:lvl8pPr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8pPr>
                      <a:lvl9pPr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en-US" sz="2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形而上学否定观</a:t>
                      </a: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104096" marR="104096" marT="54246" marB="5424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071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1pPr>
                      <a:lvl2pPr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2pPr>
                      <a:lvl3pPr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3pPr>
                      <a:lvl4pPr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4pPr>
                      <a:lvl5pPr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5pPr>
                      <a:lvl6pPr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6pPr>
                      <a:lvl7pPr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7pPr>
                      <a:lvl8pPr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8pPr>
                      <a:lvl9pPr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en-US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“自我否定”</a:t>
                      </a: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104096" marR="104096" marT="54246" marB="5424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1pPr>
                      <a:lvl2pPr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2pPr>
                      <a:lvl3pPr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3pPr>
                      <a:lvl4pPr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4pPr>
                      <a:lvl5pPr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5pPr>
                      <a:lvl6pPr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6pPr>
                      <a:lvl7pPr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7pPr>
                      <a:lvl8pPr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8pPr>
                      <a:lvl9pPr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en-US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“外在力量对事物进行否定和消灭”</a:t>
                      </a: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104096" marR="104096" marT="54246" marB="5424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2926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1pPr>
                      <a:lvl2pPr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2pPr>
                      <a:lvl3pPr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3pPr>
                      <a:lvl4pPr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4pPr>
                      <a:lvl5pPr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5pPr>
                      <a:lvl6pPr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6pPr>
                      <a:lvl7pPr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7pPr>
                      <a:lvl8pPr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8pPr>
                      <a:lvl9pPr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en-US" sz="240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“扬弃”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104096" marR="104096" marT="54246" marB="5424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1pPr>
                      <a:lvl2pPr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2pPr>
                      <a:lvl3pPr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3pPr>
                      <a:lvl4pPr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4pPr>
                      <a:lvl5pPr>
                        <a:lnSpc>
                          <a:spcPct val="120000"/>
                        </a:lnSpc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5pPr>
                      <a:lvl6pPr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6pPr>
                      <a:lvl7pPr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7pPr>
                      <a:lvl8pPr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8pPr>
                      <a:lvl9pPr eaLnBrk="0" fontAlgn="base" hangingPunct="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en-US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“要么肯定一切，要么否定一切”</a:t>
                      </a: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104096" marR="104096" marT="54246" marB="5424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831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7E7946-CFBD-4321-AA26-6900ED6B1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 否定之否定规律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1FF17AD-70A7-4FC6-8B79-7AFD2A623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12" y="1089025"/>
            <a:ext cx="8453723" cy="1833789"/>
          </a:xfrm>
        </p:spPr>
        <p:txBody>
          <a:bodyPr/>
          <a:lstStyle/>
          <a:p>
            <a:r>
              <a:rPr lang="zh-CN" altLang="en-US" dirty="0"/>
              <a:t>事物的辩证发展就是经过两次否定、三个阶段，形成一个周期。其中否定之否定阶段仿佛是向原来出发点的“回复”，但这是在更高阶段的“回复”，是“扬弃”的结果。</a:t>
            </a:r>
          </a:p>
        </p:txBody>
      </p:sp>
      <p:sp>
        <p:nvSpPr>
          <p:cNvPr id="4" name="文本框 12291">
            <a:extLst>
              <a:ext uri="{FF2B5EF4-FFF2-40B4-BE49-F238E27FC236}">
                <a16:creationId xmlns:a16="http://schemas.microsoft.com/office/drawing/2014/main" id="{1A235368-40C3-4B70-B1D2-BBD53235D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577248"/>
            <a:ext cx="1259319" cy="49500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23</a:t>
            </a:r>
          </a:p>
        </p:txBody>
      </p:sp>
      <p:grpSp>
        <p:nvGrpSpPr>
          <p:cNvPr id="5" name="组合 14340">
            <a:extLst>
              <a:ext uri="{FF2B5EF4-FFF2-40B4-BE49-F238E27FC236}">
                <a16:creationId xmlns:a16="http://schemas.microsoft.com/office/drawing/2014/main" id="{28C81282-088C-40A5-855A-91A7855E94BE}"/>
              </a:ext>
            </a:extLst>
          </p:cNvPr>
          <p:cNvGrpSpPr>
            <a:grpSpLocks/>
          </p:cNvGrpSpPr>
          <p:nvPr/>
        </p:nvGrpSpPr>
        <p:grpSpPr bwMode="auto">
          <a:xfrm>
            <a:off x="2363788" y="3429000"/>
            <a:ext cx="3900487" cy="1906587"/>
            <a:chOff x="0" y="0"/>
            <a:chExt cx="6142" cy="2250"/>
          </a:xfrm>
        </p:grpSpPr>
        <p:sp>
          <p:nvSpPr>
            <p:cNvPr id="6" name="右弧形箭头 14341">
              <a:extLst>
                <a:ext uri="{FF2B5EF4-FFF2-40B4-BE49-F238E27FC236}">
                  <a16:creationId xmlns:a16="http://schemas.microsoft.com/office/drawing/2014/main" id="{2A35E336-F41B-4A76-8B39-B2AB687332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7" y="340"/>
              <a:ext cx="1155" cy="1910"/>
            </a:xfrm>
            <a:prstGeom prst="curvedLeftArrow">
              <a:avLst>
                <a:gd name="adj1" fmla="val 33074"/>
                <a:gd name="adj2" fmla="val 66147"/>
                <a:gd name="adj3" fmla="val 3332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" name="右弧形箭头 14342">
              <a:extLst>
                <a:ext uri="{FF2B5EF4-FFF2-40B4-BE49-F238E27FC236}">
                  <a16:creationId xmlns:a16="http://schemas.microsoft.com/office/drawing/2014/main" id="{BEE2626B-37BE-4F70-ABEB-F3A26345605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380000">
              <a:off x="0" y="225"/>
              <a:ext cx="1152" cy="1910"/>
            </a:xfrm>
            <a:prstGeom prst="curvedLeftArrow">
              <a:avLst>
                <a:gd name="adj1" fmla="val 33160"/>
                <a:gd name="adj2" fmla="val 66319"/>
                <a:gd name="adj3" fmla="val 3332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8" name="文本框 14343">
              <a:extLst>
                <a:ext uri="{FF2B5EF4-FFF2-40B4-BE49-F238E27FC236}">
                  <a16:creationId xmlns:a16="http://schemas.microsoft.com/office/drawing/2014/main" id="{C4517692-190C-40F0-869B-A9E85D7580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7" y="1700"/>
              <a:ext cx="2710" cy="548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170" tIns="46990" rIns="90170" bIns="4699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事物对立面</a:t>
              </a:r>
              <a:endParaRPr lang="zh-CN" altLang="en-US" sz="18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9" name="文本框 14344">
              <a:extLst>
                <a:ext uri="{FF2B5EF4-FFF2-40B4-BE49-F238E27FC236}">
                  <a16:creationId xmlns:a16="http://schemas.microsoft.com/office/drawing/2014/main" id="{DB7B9913-FB3C-4DE0-95C8-6D6D751675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7" y="0"/>
              <a:ext cx="2523" cy="548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170" tIns="46990" rIns="90170" bIns="4699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事物本身2</a:t>
              </a:r>
              <a:endParaRPr lang="zh-CN" altLang="en-US" sz="18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9564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F17B7F-B78C-46BE-A018-6EC7506AE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 否定之否定规律</a:t>
            </a:r>
          </a:p>
        </p:txBody>
      </p:sp>
      <p:sp>
        <p:nvSpPr>
          <p:cNvPr id="4" name="文本框 12291">
            <a:extLst>
              <a:ext uri="{FF2B5EF4-FFF2-40B4-BE49-F238E27FC236}">
                <a16:creationId xmlns:a16="http://schemas.microsoft.com/office/drawing/2014/main" id="{FD547A4F-0F7B-4D23-AA9E-A2931A8D2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577248"/>
            <a:ext cx="1259319" cy="49500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23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569DF139-A746-4BAB-A129-5D4B1BB7E5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984982"/>
              </p:ext>
            </p:extLst>
          </p:nvPr>
        </p:nvGraphicFramePr>
        <p:xfrm>
          <a:off x="528912" y="1436370"/>
          <a:ext cx="6884987" cy="1706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7262">
                  <a:extLst>
                    <a:ext uri="{9D8B030D-6E8A-4147-A177-3AD203B41FA5}">
                      <a16:colId xmlns:a16="http://schemas.microsoft.com/office/drawing/2014/main" val="3947454218"/>
                    </a:ext>
                  </a:extLst>
                </a:gridCol>
                <a:gridCol w="4657725">
                  <a:extLst>
                    <a:ext uri="{9D8B030D-6E8A-4147-A177-3AD203B41FA5}">
                      <a16:colId xmlns:a16="http://schemas.microsoft.com/office/drawing/2014/main" val="213505616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zh-CN" altLang="en-US" sz="22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理论上的方法论</a:t>
                      </a:r>
                    </a:p>
                    <a:p>
                      <a:endParaRPr lang="zh-CN" altLang="en-US" sz="220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2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只看到回归，没看到发展：循环论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66784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2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只看到发展，看不到回归：直线论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741843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zh-CN" altLang="en-US" sz="22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实践中的方法论</a:t>
                      </a:r>
                    </a:p>
                    <a:p>
                      <a:endParaRPr lang="zh-CN" altLang="en-US" sz="220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2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前途是光明的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84876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2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道路是曲折的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506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343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08E02B-8D9F-4386-8FED-A083B7B07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例题（多选）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9D526FB-0415-4A54-9699-2219BC284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dirty="0"/>
              <a:t>母质、气候、生物、地形、时间是土壤形成的五大关键成土因素。母质是土壤形成的物质基础和初始无机养分的最初来 源。气候导致矿物的风化和合成、有机质的形成和积累、土壤中物质的迁移、分解和合成。生物包括植物、动物和微生物 等</a:t>
            </a:r>
            <a:r>
              <a:rPr lang="en-US" altLang="zh-CN" dirty="0"/>
              <a:t>,</a:t>
            </a:r>
            <a:r>
              <a:rPr lang="zh-CN" altLang="en-US" dirty="0"/>
              <a:t>是促进土壤发生发展最活跃的因素。地形可以使物质在地表进行再分配</a:t>
            </a:r>
            <a:r>
              <a:rPr lang="en-US" altLang="zh-CN" dirty="0"/>
              <a:t>,</a:t>
            </a:r>
            <a:r>
              <a:rPr lang="zh-CN" altLang="en-US" dirty="0"/>
              <a:t>使土壤及母质在接受光、热、水等条件方面 发生差异。时间是阐明土壤形成发展的历史动态过程</a:t>
            </a:r>
            <a:r>
              <a:rPr lang="en-US" altLang="zh-CN" dirty="0"/>
              <a:t>,</a:t>
            </a:r>
            <a:r>
              <a:rPr lang="zh-CN" altLang="en-US" dirty="0"/>
              <a:t>母质、气候、生物和地形等对成土过程的作用随着时间延续而加 强。土壤的生成过程说明 </a:t>
            </a:r>
          </a:p>
          <a:p>
            <a:pPr marL="457200" indent="-457200">
              <a:buFont typeface="+mj-lt"/>
              <a:buAutoNum type="alphaUcPeriod"/>
            </a:pPr>
            <a:r>
              <a:rPr lang="zh-CN" altLang="en-US" dirty="0"/>
              <a:t>事物总是作为过程而存在 </a:t>
            </a:r>
          </a:p>
          <a:p>
            <a:pPr marL="457200" indent="-457200">
              <a:buFont typeface="+mj-lt"/>
              <a:buAutoNum type="alphaUcPeriod"/>
            </a:pPr>
            <a:r>
              <a:rPr lang="zh-CN" altLang="en-US" dirty="0"/>
              <a:t>时间是物质运动的存在形式 </a:t>
            </a:r>
          </a:p>
          <a:p>
            <a:pPr marL="457200" indent="-457200">
              <a:buFont typeface="+mj-lt"/>
              <a:buAutoNum type="alphaUcPeriod"/>
            </a:pPr>
            <a:r>
              <a:rPr lang="zh-CN" altLang="en-US" dirty="0"/>
              <a:t>事物的发展总是呈现出线性上升的态势 </a:t>
            </a:r>
          </a:p>
          <a:p>
            <a:pPr marL="457200" indent="-457200">
              <a:buFont typeface="+mj-lt"/>
              <a:buAutoNum type="alphaUcPeriod"/>
            </a:pPr>
            <a:r>
              <a:rPr lang="zh-CN" altLang="en-US" dirty="0"/>
              <a:t>事物的产生是多种因素相互作用的结果 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68871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1EE317-3C1F-4855-94A1-1AA417F92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12" y="555812"/>
            <a:ext cx="8453723" cy="1175017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zh-CN" altLang="en-US" dirty="0"/>
              <a:t> “四个全面”战略布局和新发展理念对</a:t>
            </a:r>
            <a:br>
              <a:rPr lang="zh-CN" altLang="en-US" dirty="0"/>
            </a:br>
            <a:r>
              <a:rPr lang="zh-CN" altLang="en-US" dirty="0"/>
              <a:t>唯物辩证法的创造性运用 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208160-6EDC-4D70-A179-619B9A23E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12" y="1943099"/>
            <a:ext cx="8453723" cy="4377017"/>
          </a:xfrm>
        </p:spPr>
        <p:txBody>
          <a:bodyPr/>
          <a:lstStyle/>
          <a:p>
            <a:r>
              <a:rPr lang="zh-CN" altLang="en-US" dirty="0"/>
              <a:t>“四个全面”战略构想在各个方面都体现了唯物辩证法思想。</a:t>
            </a:r>
          </a:p>
          <a:p>
            <a:r>
              <a:rPr lang="zh-CN" altLang="en-US" dirty="0"/>
              <a:t>第一，体现了事物联系和发展的思想。</a:t>
            </a:r>
          </a:p>
          <a:p>
            <a:r>
              <a:rPr lang="zh-CN" altLang="en-US" dirty="0"/>
              <a:t>第二，辩证法要求我们用整体的、全面的观点看问题。</a:t>
            </a:r>
          </a:p>
          <a:p>
            <a:r>
              <a:rPr lang="zh-CN" altLang="en-US" dirty="0"/>
              <a:t>第三，在唯物辩证法的方法论体系中，矛盾分析方法居于核心地位，是根本的认识方法，“四个全面”思想也是矛盾分析方法的具体体现。</a:t>
            </a:r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文本框 26627">
            <a:extLst>
              <a:ext uri="{FF2B5EF4-FFF2-40B4-BE49-F238E27FC236}">
                <a16:creationId xmlns:a16="http://schemas.microsoft.com/office/drawing/2014/main" id="{19BF8F5C-EBE8-4E96-807E-E081F5079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895816"/>
            <a:ext cx="1259319" cy="49500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3953709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Words>662</Words>
  <Application>Microsoft Office PowerPoint</Application>
  <PresentationFormat>宽屏</PresentationFormat>
  <Paragraphs>76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7" baseType="lpstr">
      <vt:lpstr>DengXian</vt:lpstr>
      <vt:lpstr>微软雅黑</vt:lpstr>
      <vt:lpstr>Arial</vt:lpstr>
      <vt:lpstr>Office 主题​​</vt:lpstr>
      <vt:lpstr>2019考研政治强化课程 马原理</vt:lpstr>
      <vt:lpstr>第八课 否定之否定规律</vt:lpstr>
      <vt:lpstr>PowerPoint 演示文稿</vt:lpstr>
      <vt:lpstr> 否定之否定规律</vt:lpstr>
      <vt:lpstr> 否定之否定规律</vt:lpstr>
      <vt:lpstr> 否定之否定规律</vt:lpstr>
      <vt:lpstr> 否定之否定规律</vt:lpstr>
      <vt:lpstr>例题（多选）</vt:lpstr>
      <vt:lpstr> “四个全面”战略布局和新发展理念对 唯物辩证法的创造性运用 </vt:lpstr>
      <vt:lpstr> “四个全面”战略布局和新发展理念对 唯物辩证法的创造性运用 </vt:lpstr>
      <vt:lpstr> 唯物辩证法是认识世界和 改造世界的根本方法  </vt:lpstr>
      <vt:lpstr>唯物辩证法是认识世界和 改造世界的根本方法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wuleijin</cp:lastModifiedBy>
  <cp:revision>48</cp:revision>
  <dcterms:created xsi:type="dcterms:W3CDTF">2017-06-09T06:12:12Z</dcterms:created>
  <dcterms:modified xsi:type="dcterms:W3CDTF">2018-03-29T05:34:08Z</dcterms:modified>
</cp:coreProperties>
</file>