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71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F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0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-76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B205529-CEE4-4A0C-B431-C9E8E77308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846730"/>
            <a:ext cx="9144000" cy="1030941"/>
          </a:xfrm>
        </p:spPr>
        <p:txBody>
          <a:bodyPr anchor="b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封皮</a:t>
            </a:r>
            <a:r>
              <a:rPr lang="en-US" altLang="zh-CN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48</a:t>
            </a:r>
            <a:r>
              <a:rPr lang="zh-CN" altLang="en-US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号微软雅黑加粗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BA821FD7-6BE1-4262-95D1-DD10902D49C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72369"/>
            <a:ext cx="9144000" cy="647224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主讲人：</a:t>
            </a:r>
            <a:r>
              <a:rPr lang="en-US" altLang="zh-CN" dirty="0"/>
              <a:t>XXX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093937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B25BC60-840B-45BF-85CB-A516D6710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18B5A5D-F98B-44EC-9F9F-50CA20B65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2" y="1089025"/>
            <a:ext cx="8453723" cy="5231092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xmlns="" val="110126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F1B5515-C645-4529-9B57-3EFE51888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8911" y="546848"/>
            <a:ext cx="8453723" cy="5764306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xmlns="" val="251477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3403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E16CDD1C-0656-4CBF-914B-AFD9A13F0EFE}"/>
              </a:ext>
            </a:extLst>
          </p:cNvPr>
          <p:cNvSpPr/>
          <p:nvPr userDrawn="1"/>
        </p:nvSpPr>
        <p:spPr>
          <a:xfrm>
            <a:off x="0" y="-231"/>
            <a:ext cx="12192000" cy="6858000"/>
          </a:xfrm>
          <a:prstGeom prst="rect">
            <a:avLst/>
          </a:prstGeom>
          <a:solidFill>
            <a:srgbClr val="113F3D"/>
          </a:solidFill>
          <a:ln>
            <a:solidFill>
              <a:srgbClr val="113F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8C9F982E-D706-4044-B179-15E7E5C03F6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28912" y="555812"/>
            <a:ext cx="8453723" cy="537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DDDD1B9-3BB5-481C-8CDC-A7E01457D427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8912" y="1093694"/>
            <a:ext cx="8453723" cy="522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pic>
        <p:nvPicPr>
          <p:cNvPr id="15" name="图片 14" descr="图片包含 物体&#10;&#10;已生成极高可信度的说明">
            <a:extLst>
              <a:ext uri="{FF2B5EF4-FFF2-40B4-BE49-F238E27FC236}">
                <a16:creationId xmlns:a16="http://schemas.microsoft.com/office/drawing/2014/main" xmlns="" id="{0214D8A9-8710-4524-A2B3-0B8C577814B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15671" y="5819305"/>
            <a:ext cx="1971704" cy="5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567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4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346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5654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77D75B4-EA35-4C53-AD53-95E3F7CCC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263" y="1374657"/>
            <a:ext cx="8436462" cy="22473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2019</a:t>
            </a:r>
            <a:r>
              <a:rPr lang="zh-CN" altLang="en-US" dirty="0"/>
              <a:t>考研政治强化课程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/>
              <a:t>马原理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71D5E647-2926-4AD8-B6DA-F68822BF1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3" y="3965340"/>
            <a:ext cx="8436462" cy="647224"/>
          </a:xfrm>
        </p:spPr>
        <p:txBody>
          <a:bodyPr/>
          <a:lstStyle/>
          <a:p>
            <a:r>
              <a:rPr lang="zh-CN" altLang="en-US" sz="2400" dirty="0"/>
              <a:t>主讲人  徐涛</a:t>
            </a:r>
          </a:p>
          <a:p>
            <a:r>
              <a:rPr lang="zh-CN" altLang="en-US" sz="2400" dirty="0"/>
              <a:t>配套教材：</a:t>
            </a:r>
            <a:r>
              <a:rPr lang="en-US" altLang="zh-CN" sz="2400" dirty="0"/>
              <a:t>《</a:t>
            </a:r>
            <a:r>
              <a:rPr lang="zh-CN" altLang="en-US" sz="2400" dirty="0"/>
              <a:t>考研政治核心考案</a:t>
            </a:r>
            <a:r>
              <a:rPr lang="en-US" altLang="zh-CN" sz="2400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xmlns="" val="40763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C6106D0-9666-4B4C-B1BF-604E51719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真理与谬误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1965DC1-B6C8-4E7A-9647-007D50FCA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/>
              <a:t>谬误是对客观事物的错误认识。</a:t>
            </a:r>
          </a:p>
          <a:p>
            <a:pPr marL="0" indent="0">
              <a:buNone/>
            </a:pPr>
            <a:r>
              <a:rPr lang="zh-CN" altLang="en-US" dirty="0"/>
              <a:t>一，真理和谬误是对立的，有明确的界限；</a:t>
            </a:r>
          </a:p>
          <a:p>
            <a:pPr marL="0" indent="0">
              <a:buNone/>
            </a:pPr>
            <a:r>
              <a:rPr lang="zh-CN" altLang="en-US" dirty="0"/>
              <a:t>二，真理和谬误又是统一的，它们相互依存；</a:t>
            </a:r>
          </a:p>
          <a:p>
            <a:pPr marL="0" indent="0">
              <a:buNone/>
            </a:pPr>
            <a:r>
              <a:rPr lang="zh-CN" altLang="en-US" dirty="0"/>
              <a:t>三，在一定条件下，真理和谬误可以相互转化。真理和谬误在一定范围内的对立是绝对的，但超出一定范围，它们就会互相转化，真理变成谬误，谬误变成真理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文本框 13315">
            <a:extLst>
              <a:ext uri="{FF2B5EF4-FFF2-40B4-BE49-F238E27FC236}">
                <a16:creationId xmlns:a16="http://schemas.microsoft.com/office/drawing/2014/main" xmlns="" id="{8C1912C7-70BD-46AA-8656-70FC7BADF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625475"/>
            <a:ext cx="1176337" cy="4635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361023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F030611-3848-4B9E-86E8-217FAB362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例题（多选）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FBDE932-B004-4E72-B5EE-18B4E14AF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真理和谬误在一定条件下可以相互转化，这说明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真理就是谬误，谬误就是真理，两者没有绝对的界限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真理与谬误在同一范围内可以相互转化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真理超出自己使用的范围会转化为谬误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谬误回归适合的范围会转化为真理</a:t>
            </a:r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81579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EE98AA1-E625-45B2-B294-88FC233C1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真理的检验标准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C2F0592-D538-4FFA-B60A-CEB175585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/>
              <a:t>实践是检验真理的唯一标准这是由真理的本性和实践的特点决定的。</a:t>
            </a:r>
          </a:p>
          <a:p>
            <a:pPr marL="0" indent="0">
              <a:buNone/>
            </a:pPr>
            <a:r>
              <a:rPr lang="zh-CN" altLang="en-US" dirty="0"/>
              <a:t>一，真理的本性是主观与客观的相符合；</a:t>
            </a:r>
          </a:p>
          <a:p>
            <a:pPr marL="0" indent="0">
              <a:buNone/>
            </a:pPr>
            <a:r>
              <a:rPr lang="zh-CN" altLang="en-US" dirty="0"/>
              <a:t>二，实践的本质特点是直接现实性</a:t>
            </a:r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文本框 15363">
            <a:extLst>
              <a:ext uri="{FF2B5EF4-FFF2-40B4-BE49-F238E27FC236}">
                <a16:creationId xmlns:a16="http://schemas.microsoft.com/office/drawing/2014/main" xmlns="" id="{EA495213-C838-4B4F-9209-C0B91D70F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72387"/>
            <a:ext cx="117633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</a:t>
            </a:r>
          </a:p>
        </p:txBody>
      </p:sp>
      <p:sp>
        <p:nvSpPr>
          <p:cNvPr id="5" name="文本框 15364">
            <a:extLst>
              <a:ext uri="{FF2B5EF4-FFF2-40B4-BE49-F238E27FC236}">
                <a16:creationId xmlns:a16="http://schemas.microsoft.com/office/drawing/2014/main" xmlns="" id="{671DD5C4-4097-4F41-B549-84A93BF8F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3429000"/>
            <a:ext cx="5362575" cy="4603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lIns="90170" tIns="46990" rIns="90170" bIns="46990"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4pPr>
            <a:lvl5pPr marL="2057400" indent="-2286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Arial" panose="020B0604020202020204" pitchFamily="34" charset="0"/>
                <a:sym typeface="Arial" panose="020B0604020202020204" pitchFamily="34" charset="0"/>
              </a:rPr>
              <a:t>实践是标准，并不排斥逻辑证明的作用</a:t>
            </a:r>
            <a:endParaRPr lang="zh-CN" altLang="en-US" sz="1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8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43D0ACA-E1DF-423F-A5A7-C41C8D71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真理的检验标准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CC4C6B6-FA5F-4099-A550-03E06CCE3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/>
              <a:t>实践标准的确定性。</a:t>
            </a:r>
          </a:p>
          <a:p>
            <a:pPr marL="0" indent="0">
              <a:buNone/>
            </a:pPr>
            <a:r>
              <a:rPr lang="en-US" altLang="zh-CN" dirty="0"/>
              <a:t>1.</a:t>
            </a:r>
            <a:r>
              <a:rPr lang="zh-CN" altLang="en-US" dirty="0"/>
              <a:t>唯一标准；</a:t>
            </a:r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不可推翻；</a:t>
            </a:r>
          </a:p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dirty="0"/>
              <a:t>即使当前不能，最终仍能裁决</a:t>
            </a:r>
          </a:p>
          <a:p>
            <a:pPr marL="0" indent="0">
              <a:buNone/>
            </a:pPr>
            <a:r>
              <a:rPr lang="zh-CN" altLang="en-US" b="1" dirty="0"/>
              <a:t>实践标准的不确定性</a:t>
            </a:r>
          </a:p>
          <a:p>
            <a:pPr marL="0" indent="0">
              <a:buNone/>
            </a:pPr>
            <a:r>
              <a:rPr lang="en-US" altLang="zh-CN" dirty="0"/>
              <a:t>1.</a:t>
            </a:r>
            <a:r>
              <a:rPr lang="zh-CN" altLang="en-US" dirty="0"/>
              <a:t>一定时期的实践具有局限性，不能充分证明或驳倒一切；</a:t>
            </a:r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不是一次完成；</a:t>
            </a:r>
          </a:p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dirty="0"/>
              <a:t>已被检验的仍需接受在检验。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文本框 15363">
            <a:extLst>
              <a:ext uri="{FF2B5EF4-FFF2-40B4-BE49-F238E27FC236}">
                <a16:creationId xmlns:a16="http://schemas.microsoft.com/office/drawing/2014/main" xmlns="" id="{AB2D0754-84D1-498D-853B-E1898225D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72387"/>
            <a:ext cx="117633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109278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2A48A4E-5AB6-4A2A-A6D9-CE5547C1F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真理与价值的辩证统一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BDFF820-2D5E-472F-971D-D67B2EFCB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/>
              <a:t>价值是</a:t>
            </a:r>
            <a:r>
              <a:rPr lang="zh-CN" altLang="en-US" dirty="0"/>
              <a:t>揭示外部客观世界对于满足人的需要的意义关系的范畴，是指具有特定属性的客体对于主体需要的意义。</a:t>
            </a:r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r>
              <a:rPr lang="zh-CN" altLang="en-US" b="1" dirty="0"/>
              <a:t>价值的特点：</a:t>
            </a:r>
            <a:r>
              <a:rPr lang="zh-CN" altLang="en-US" dirty="0"/>
              <a:t>客观性、主体性、社会历史性、多维性；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文本框 18435">
            <a:extLst>
              <a:ext uri="{FF2B5EF4-FFF2-40B4-BE49-F238E27FC236}">
                <a16:creationId xmlns:a16="http://schemas.microsoft.com/office/drawing/2014/main" xmlns="" id="{000C3572-3406-4625-9CFD-124440450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92977"/>
            <a:ext cx="1174750" cy="463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4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4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5486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035F20A-3880-4106-A257-5F45EC77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真理与价值的辩证统一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5FBDFA9-03E2-4432-AD5D-CC96F5E70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/>
              <a:t>价值评价是</a:t>
            </a:r>
            <a:r>
              <a:rPr lang="zh-CN" altLang="en-US" dirty="0"/>
              <a:t>一种关于价值现象的评价性的认识活动，是主体在对客体属性、本质和规律认识的基础上，把自身需要的内在尺度运用于客体，对主体和客体的价值关系进行评判。</a:t>
            </a:r>
          </a:p>
          <a:p>
            <a:pPr marL="0" indent="0">
              <a:buNone/>
            </a:pPr>
            <a:r>
              <a:rPr lang="zh-CN" altLang="en-US" b="1" dirty="0" smtClean="0"/>
              <a:t>价值</a:t>
            </a:r>
            <a:r>
              <a:rPr lang="zh-CN" altLang="en-US" b="1" dirty="0" smtClean="0"/>
              <a:t>评价</a:t>
            </a:r>
            <a:r>
              <a:rPr lang="zh-CN" altLang="en-US" b="1" dirty="0" smtClean="0"/>
              <a:t>的</a:t>
            </a:r>
            <a:r>
              <a:rPr lang="zh-CN" altLang="en-US" b="1" dirty="0"/>
              <a:t>特点：</a:t>
            </a:r>
            <a:r>
              <a:rPr lang="en-US" altLang="zh-CN" dirty="0"/>
              <a:t>1.</a:t>
            </a:r>
            <a:r>
              <a:rPr lang="zh-CN" altLang="en-US" dirty="0"/>
              <a:t>评价是以主客体的价值关系为认识对象的；</a:t>
            </a:r>
            <a:r>
              <a:rPr lang="en-US" altLang="zh-CN" dirty="0"/>
              <a:t>2.</a:t>
            </a:r>
            <a:r>
              <a:rPr lang="zh-CN" altLang="en-US" dirty="0"/>
              <a:t>评价结果与评价主体有直接联系，是依主体的特点而转移的；</a:t>
            </a:r>
            <a:r>
              <a:rPr lang="en-US" altLang="zh-CN" dirty="0"/>
              <a:t>3.</a:t>
            </a:r>
            <a:r>
              <a:rPr lang="zh-CN" altLang="en-US" dirty="0"/>
              <a:t>评价结果的正确与否依赖于相关的知识性认识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文本框 18435">
            <a:extLst>
              <a:ext uri="{FF2B5EF4-FFF2-40B4-BE49-F238E27FC236}">
                <a16:creationId xmlns:a16="http://schemas.microsoft.com/office/drawing/2014/main" xmlns="" id="{F21EC93C-AB9E-4B92-9AE1-FFFB05331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92977"/>
            <a:ext cx="1174750" cy="463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325480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4B9DA6E-6FE8-400C-9756-794B9EA7C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真理与价值的辩证统一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9628FAE-34BD-4244-B04D-0AC5A90D7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/>
              <a:t>价值评价的特点表明，评价并不是一种主观随意性的认识活动，而是具有客观性的认识活动。</a:t>
            </a:r>
            <a:endParaRPr lang="en-US" altLang="zh-CN" b="1" dirty="0"/>
          </a:p>
          <a:p>
            <a:pPr marL="0" indent="0">
              <a:buNone/>
            </a:pPr>
            <a:r>
              <a:rPr lang="zh-CN" altLang="en-US" dirty="0"/>
              <a:t>由于人民群众的要求和利益从根本上代表着人类整体的要求和利益，是与历史发展的基本要求或趋势相一致的，因此对于任何价值评价的主体而言，其价值评价只有与人类整 体的要求或利益相一致，才是正确的价值评价。 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文本框 18435">
            <a:extLst>
              <a:ext uri="{FF2B5EF4-FFF2-40B4-BE49-F238E27FC236}">
                <a16:creationId xmlns:a16="http://schemas.microsoft.com/office/drawing/2014/main" xmlns="" id="{BDAAC79C-D7CF-4228-BEA0-9670106DB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92977"/>
            <a:ext cx="1174750" cy="463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4900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5730953-76FB-45B1-B719-483E32E82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真理与价值的辩证统一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57FB2C7-11A8-42DE-AF09-AFBD57B91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/>
              <a:t>价值评价在实践中起着激励、制约和导向作用。</a:t>
            </a:r>
            <a:endParaRPr lang="en-US" altLang="zh-CN" b="1" dirty="0"/>
          </a:p>
          <a:p>
            <a:pPr marL="0" indent="0">
              <a:buNone/>
            </a:pPr>
            <a:r>
              <a:rPr lang="zh-CN" altLang="en-US" dirty="0"/>
              <a:t>首先，价值评价作为人们对自身的客观需 要和要求的自觉反映，是推动实践不断实现价值的精神驱动力量。其次，价值评价作为实践的 主体尺度，是实践发展的规范因素。最后，价值评价作为实践活动的目标，是实践活动发展的 导向因素。 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文本框 18435">
            <a:extLst>
              <a:ext uri="{FF2B5EF4-FFF2-40B4-BE49-F238E27FC236}">
                <a16:creationId xmlns:a16="http://schemas.microsoft.com/office/drawing/2014/main" xmlns="" id="{1F9B6596-72DF-4F5B-B3C2-C42CAD22D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92977"/>
            <a:ext cx="1174750" cy="463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32695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34AC8F5-B9F9-4405-B0F7-827F803B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真理与价值的辩证统一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783631A-58C8-496B-A558-902ED83F8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真理与价值的辩证关系</a:t>
            </a:r>
          </a:p>
          <a:p>
            <a:r>
              <a:rPr lang="zh-CN" altLang="en-US" b="1" dirty="0"/>
              <a:t>相互区别：</a:t>
            </a:r>
            <a:r>
              <a:rPr lang="en-US" altLang="zh-CN" dirty="0"/>
              <a:t>1.</a:t>
            </a:r>
            <a:r>
              <a:rPr lang="zh-CN" altLang="en-US" dirty="0"/>
              <a:t>真理重客体，价值重主体；</a:t>
            </a:r>
            <a:r>
              <a:rPr lang="en-US" altLang="zh-CN" dirty="0"/>
              <a:t>2.</a:t>
            </a:r>
            <a:r>
              <a:rPr lang="zh-CN" altLang="en-US" dirty="0"/>
              <a:t>真理表明客观制约性，价值表明主体目的性；</a:t>
            </a:r>
            <a:r>
              <a:rPr lang="en-US" altLang="zh-CN" dirty="0"/>
              <a:t>3.</a:t>
            </a:r>
            <a:r>
              <a:rPr lang="zh-CN" altLang="en-US" dirty="0"/>
              <a:t>真理体现统一性，价值体现多样性</a:t>
            </a:r>
          </a:p>
          <a:p>
            <a:r>
              <a:rPr lang="zh-CN" altLang="en-US" b="1" dirty="0"/>
              <a:t>相互联系：</a:t>
            </a:r>
            <a:r>
              <a:rPr lang="en-US" altLang="zh-CN" dirty="0"/>
              <a:t>1.</a:t>
            </a:r>
            <a:r>
              <a:rPr lang="zh-CN" altLang="en-US" dirty="0"/>
              <a:t>成功的实践必然是以真理和价值的统一为前提的；</a:t>
            </a:r>
            <a:r>
              <a:rPr lang="en-US" altLang="zh-CN" dirty="0"/>
              <a:t>2.</a:t>
            </a:r>
            <a:r>
              <a:rPr lang="zh-CN" altLang="en-US" dirty="0"/>
              <a:t>价值的形成和实现以坚持真理为前提，而真理又必然是具有价值的；</a:t>
            </a:r>
            <a:r>
              <a:rPr lang="en-US" altLang="zh-CN" dirty="0"/>
              <a:t>3.</a:t>
            </a:r>
            <a:r>
              <a:rPr lang="zh-CN" altLang="en-US" dirty="0"/>
              <a:t>真理和价值相互制约、相互引导、相互促进的</a:t>
            </a:r>
          </a:p>
          <a:p>
            <a:endParaRPr lang="zh-CN" altLang="en-US" dirty="0"/>
          </a:p>
        </p:txBody>
      </p:sp>
      <p:sp>
        <p:nvSpPr>
          <p:cNvPr id="4" name="文本框 18435">
            <a:extLst>
              <a:ext uri="{FF2B5EF4-FFF2-40B4-BE49-F238E27FC236}">
                <a16:creationId xmlns:a16="http://schemas.microsoft.com/office/drawing/2014/main" xmlns="" id="{FAEEB673-EA5A-47F6-BE61-2135E4034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92977"/>
            <a:ext cx="1174750" cy="463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322166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A8519A8-67D8-4796-810A-68BA2E0EF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 认识世界和改造世界必须用于创新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12B8289-A982-41E6-984A-4FFBE4979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马克思主义批判的革命的本质，就是创新。创新是一个民族进步的灵魂，是一个国家兴旺 发达的不竭动力，也是一个政党永葆生机的源泉。实践基础上的理论创新是社会发展和变革的 先导。 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文本框 15363">
            <a:extLst>
              <a:ext uri="{FF2B5EF4-FFF2-40B4-BE49-F238E27FC236}">
                <a16:creationId xmlns:a16="http://schemas.microsoft.com/office/drawing/2014/main" xmlns="" id="{8F7FA9D8-F001-4274-8D32-C1FE22CF9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72387"/>
            <a:ext cx="1175963" cy="500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38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77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8AD29BD-3A0E-45B2-8F0A-A694DFAAD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8" y="2025747"/>
            <a:ext cx="8459787" cy="224227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第十一课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/>
              <a:t>真理与价值</a:t>
            </a:r>
          </a:p>
        </p:txBody>
      </p:sp>
    </p:spTree>
    <p:extLst>
      <p:ext uri="{BB962C8B-B14F-4D97-AF65-F5344CB8AC3E}">
        <p14:creationId xmlns:p14="http://schemas.microsoft.com/office/powerpoint/2010/main" xmlns="" val="1886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EFB03A9-4261-49CB-948A-B9F5E64AD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 自由和必然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92C3449-B669-4887-935C-B07D8A14B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自由是对必然的认识和对客观世界的改造。认识必然，争取自由，是人类认识世界和改造世界的根本目标，是一个历史性的过程</a:t>
            </a:r>
          </a:p>
          <a:p>
            <a:pPr marL="0" indent="0">
              <a:buNone/>
            </a:pPr>
            <a:r>
              <a:rPr lang="zh-CN" altLang="en-US" dirty="0"/>
              <a:t>自由是有条件的：</a:t>
            </a:r>
          </a:p>
          <a:p>
            <a:pPr marL="0" indent="0">
              <a:buNone/>
            </a:pPr>
            <a:r>
              <a:rPr lang="zh-CN" altLang="en-US" dirty="0"/>
              <a:t>一是认识条件：认知越多，越自由</a:t>
            </a:r>
          </a:p>
          <a:p>
            <a:pPr marL="0" indent="0">
              <a:buNone/>
            </a:pPr>
            <a:r>
              <a:rPr lang="zh-CN" altLang="en-US" dirty="0"/>
              <a:t>二是实践条件：</a:t>
            </a:r>
            <a:r>
              <a:rPr lang="en-US" altLang="zh-CN" dirty="0"/>
              <a:t>1.</a:t>
            </a:r>
            <a:r>
              <a:rPr lang="zh-CN" altLang="en-US" dirty="0"/>
              <a:t>自由以必然为限度；</a:t>
            </a:r>
            <a:r>
              <a:rPr lang="en-US" altLang="zh-CN" dirty="0"/>
              <a:t>2.</a:t>
            </a:r>
            <a:r>
              <a:rPr lang="zh-CN" altLang="en-US" dirty="0"/>
              <a:t>自由以不牺牲别人的自由为限度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文本框 24579">
            <a:extLst>
              <a:ext uri="{FF2B5EF4-FFF2-40B4-BE49-F238E27FC236}">
                <a16:creationId xmlns:a16="http://schemas.microsoft.com/office/drawing/2014/main" xmlns="" id="{A593CA86-BBC7-46AA-AF82-EFC8F09DD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92977"/>
            <a:ext cx="1176338" cy="463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4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33363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62CFE74-74F2-4863-B832-B10C28633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例题（多选）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D64415C-3945-4238-B06A-6C7749B18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马克思主义是关于无产阶级和人类解放的科学，实现共产主义是全人类解放的根本体现。人类解放包括（）</a:t>
            </a:r>
          </a:p>
          <a:p>
            <a:pPr marL="0" indent="0">
              <a:buNone/>
            </a:pPr>
            <a:r>
              <a:rPr lang="en-US" altLang="zh-CN" dirty="0"/>
              <a:t>A</a:t>
            </a:r>
            <a:r>
              <a:rPr lang="zh-CN" altLang="en-US" dirty="0"/>
              <a:t>．从自然的压迫下解放出来</a:t>
            </a:r>
          </a:p>
          <a:p>
            <a:pPr marL="0" indent="0">
              <a:buNone/>
            </a:pPr>
            <a:r>
              <a:rPr lang="en-US" altLang="zh-CN" dirty="0"/>
              <a:t>B</a:t>
            </a:r>
            <a:r>
              <a:rPr lang="zh-CN" altLang="en-US" dirty="0"/>
              <a:t>．从客观规律的制约下解放出来</a:t>
            </a:r>
          </a:p>
          <a:p>
            <a:pPr marL="0" indent="0">
              <a:buNone/>
            </a:pPr>
            <a:r>
              <a:rPr lang="en-US" altLang="zh-CN" dirty="0"/>
              <a:t>C</a:t>
            </a:r>
            <a:r>
              <a:rPr lang="zh-CN" altLang="en-US" dirty="0"/>
              <a:t>．从旧的社会关系的束缚下解放出来</a:t>
            </a:r>
          </a:p>
          <a:p>
            <a:pPr marL="0" indent="0">
              <a:buNone/>
            </a:pPr>
            <a:r>
              <a:rPr lang="en-US" altLang="zh-CN" dirty="0"/>
              <a:t>D</a:t>
            </a:r>
            <a:r>
              <a:rPr lang="zh-CN" altLang="en-US" dirty="0"/>
              <a:t>．从旧的传统观念的禁锢下解放出来</a:t>
            </a:r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90562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xmlns="" id="{31BBA746-E9E7-4AA5-96CB-837C91EF1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8" y="2602621"/>
            <a:ext cx="845978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下节课再见</a:t>
            </a:r>
          </a:p>
        </p:txBody>
      </p:sp>
    </p:spTree>
    <p:extLst>
      <p:ext uri="{BB962C8B-B14F-4D97-AF65-F5344CB8AC3E}">
        <p14:creationId xmlns:p14="http://schemas.microsoft.com/office/powerpoint/2010/main" xmlns="" val="33666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9E032646-8677-4761-B68C-A878B9CBAF1F}"/>
              </a:ext>
            </a:extLst>
          </p:cNvPr>
          <p:cNvGrpSpPr/>
          <p:nvPr/>
        </p:nvGrpSpPr>
        <p:grpSpPr>
          <a:xfrm>
            <a:off x="614363" y="1047749"/>
            <a:ext cx="6880719" cy="4558571"/>
            <a:chOff x="614363" y="1047750"/>
            <a:chExt cx="4803775" cy="2876550"/>
          </a:xfrm>
        </p:grpSpPr>
        <p:grpSp>
          <p:nvGrpSpPr>
            <p:cNvPr id="4" name="组合 4">
              <a:extLst>
                <a:ext uri="{FF2B5EF4-FFF2-40B4-BE49-F238E27FC236}">
                  <a16:creationId xmlns:a16="http://schemas.microsoft.com/office/drawing/2014/main" xmlns="" id="{EB3B8BA5-D77D-47D2-A208-24DDBD2258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24013" y="1141413"/>
              <a:ext cx="1658937" cy="2689225"/>
              <a:chOff x="1976400" y="1525963"/>
              <a:chExt cx="738188" cy="1393825"/>
            </a:xfrm>
          </p:grpSpPr>
          <p:sp>
            <p:nvSpPr>
              <p:cNvPr id="5" name="矩形 7171">
                <a:extLst>
                  <a:ext uri="{FF2B5EF4-FFF2-40B4-BE49-F238E27FC236}">
                    <a16:creationId xmlns:a16="http://schemas.microsoft.com/office/drawing/2014/main" xmlns="" id="{95372903-350A-44FB-B429-794AE9100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4765" y="2837508"/>
                <a:ext cx="61457" cy="8228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9525" tIns="0" rIns="9525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Aft>
                    <a:spcPct val="35000"/>
                  </a:spcAft>
                  <a:buFont typeface="Arial" charset="0"/>
                  <a:buNone/>
                  <a:defRPr/>
                </a:pPr>
                <a:endParaRPr lang="zh-CN" altLang="zh-CN"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" name="任意多边形 7172">
                <a:extLst>
                  <a:ext uri="{FF2B5EF4-FFF2-40B4-BE49-F238E27FC236}">
                    <a16:creationId xmlns:a16="http://schemas.microsoft.com/office/drawing/2014/main" xmlns="" id="{E32D6901-D36A-4594-BED8-2E2C08884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6400" y="2219700"/>
                <a:ext cx="738188" cy="660400"/>
              </a:xfrm>
              <a:custGeom>
                <a:avLst/>
                <a:gdLst>
                  <a:gd name="T0" fmla="*/ 0 w 983930"/>
                  <a:gd name="T1" fmla="*/ 0 h 657890"/>
                  <a:gd name="T2" fmla="*/ 37072 w 983930"/>
                  <a:gd name="T3" fmla="*/ 0 h 657890"/>
                  <a:gd name="T4" fmla="*/ 37072 w 983930"/>
                  <a:gd name="T5" fmla="*/ 1215221 h 657890"/>
                  <a:gd name="T6" fmla="*/ 74144 w 983930"/>
                  <a:gd name="T7" fmla="*/ 1215221 h 6578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83930"/>
                  <a:gd name="T13" fmla="*/ 0 h 657890"/>
                  <a:gd name="T14" fmla="*/ 983930 w 983930"/>
                  <a:gd name="T15" fmla="*/ 657890 h 6578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83930" h="657890">
                    <a:moveTo>
                      <a:pt x="0" y="0"/>
                    </a:moveTo>
                    <a:lnTo>
                      <a:pt x="491965" y="0"/>
                    </a:lnTo>
                    <a:lnTo>
                      <a:pt x="491965" y="657890"/>
                    </a:lnTo>
                    <a:lnTo>
                      <a:pt x="983930" y="657890"/>
                    </a:lnTo>
                  </a:path>
                </a:pathLst>
              </a:custGeom>
              <a:noFill/>
              <a:ln w="25400">
                <a:solidFill>
                  <a:srgbClr val="C2C2C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" name="矩形 7173">
                <a:extLst>
                  <a:ext uri="{FF2B5EF4-FFF2-40B4-BE49-F238E27FC236}">
                    <a16:creationId xmlns:a16="http://schemas.microsoft.com/office/drawing/2014/main" xmlns="" id="{6A0BD020-19CA-4F5B-8D9D-2AED81DBCF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3949" y="2519907"/>
                <a:ext cx="44503" cy="6006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9525" tIns="0" rIns="9525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Aft>
                    <a:spcPct val="35000"/>
                  </a:spcAft>
                  <a:buFont typeface="Arial" charset="0"/>
                  <a:buNone/>
                  <a:defRPr/>
                </a:pPr>
                <a:endParaRPr lang="zh-CN" altLang="zh-CN"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任意多边形 7174">
                <a:extLst>
                  <a:ext uri="{FF2B5EF4-FFF2-40B4-BE49-F238E27FC236}">
                    <a16:creationId xmlns:a16="http://schemas.microsoft.com/office/drawing/2014/main" xmlns="" id="{297D75D5-92B8-44D4-8150-B805DC1E8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6400" y="2170488"/>
                <a:ext cx="738188" cy="90487"/>
              </a:xfrm>
              <a:custGeom>
                <a:avLst/>
                <a:gdLst>
                  <a:gd name="T0" fmla="*/ 0 w 983930"/>
                  <a:gd name="T1" fmla="*/ 84431 h 91440"/>
                  <a:gd name="T2" fmla="*/ 37072 w 983930"/>
                  <a:gd name="T3" fmla="*/ 84431 h 91440"/>
                  <a:gd name="T4" fmla="*/ 37072 w 983930"/>
                  <a:gd name="T5" fmla="*/ 75333 h 91440"/>
                  <a:gd name="T6" fmla="*/ 74144 w 983930"/>
                  <a:gd name="T7" fmla="*/ 75333 h 914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83930"/>
                  <a:gd name="T13" fmla="*/ 0 h 91440"/>
                  <a:gd name="T14" fmla="*/ 983930 w 983930"/>
                  <a:gd name="T15" fmla="*/ 91440 h 914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83930" h="91440">
                    <a:moveTo>
                      <a:pt x="0" y="51243"/>
                    </a:moveTo>
                    <a:lnTo>
                      <a:pt x="491965" y="51243"/>
                    </a:lnTo>
                    <a:lnTo>
                      <a:pt x="491965" y="45720"/>
                    </a:lnTo>
                    <a:lnTo>
                      <a:pt x="983930" y="45720"/>
                    </a:lnTo>
                  </a:path>
                </a:pathLst>
              </a:custGeom>
              <a:noFill/>
              <a:ln w="25400">
                <a:solidFill>
                  <a:srgbClr val="C2C2C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矩形 7175">
                <a:extLst>
                  <a:ext uri="{FF2B5EF4-FFF2-40B4-BE49-F238E27FC236}">
                    <a16:creationId xmlns:a16="http://schemas.microsoft.com/office/drawing/2014/main" xmlns="" id="{881E0216-C950-46E0-AA01-01A2E1DC28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7481" y="2189141"/>
                <a:ext cx="38146" cy="4936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9525" tIns="0" rIns="9525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Aft>
                    <a:spcPct val="35000"/>
                  </a:spcAft>
                  <a:buFont typeface="Arial" charset="0"/>
                  <a:buNone/>
                  <a:defRPr/>
                </a:pPr>
                <a:endParaRPr lang="zh-CN" altLang="zh-CN"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任意多边形 7176">
                <a:extLst>
                  <a:ext uri="{FF2B5EF4-FFF2-40B4-BE49-F238E27FC236}">
                    <a16:creationId xmlns:a16="http://schemas.microsoft.com/office/drawing/2014/main" xmlns="" id="{1A1B6720-F373-4D60-A4E3-C942BCB65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6400" y="1560888"/>
                <a:ext cx="738188" cy="658812"/>
              </a:xfrm>
              <a:custGeom>
                <a:avLst/>
                <a:gdLst>
                  <a:gd name="T0" fmla="*/ 0 w 983930"/>
                  <a:gd name="T1" fmla="*/ 1149746 h 659913"/>
                  <a:gd name="T2" fmla="*/ 37072 w 983930"/>
                  <a:gd name="T3" fmla="*/ 1149746 h 659913"/>
                  <a:gd name="T4" fmla="*/ 37072 w 983930"/>
                  <a:gd name="T5" fmla="*/ 0 h 659913"/>
                  <a:gd name="T6" fmla="*/ 74144 w 983930"/>
                  <a:gd name="T7" fmla="*/ 0 h 6599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83930"/>
                  <a:gd name="T13" fmla="*/ 0 h 659913"/>
                  <a:gd name="T14" fmla="*/ 983930 w 983930"/>
                  <a:gd name="T15" fmla="*/ 659913 h 6599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83930" h="659913">
                    <a:moveTo>
                      <a:pt x="0" y="659913"/>
                    </a:moveTo>
                    <a:lnTo>
                      <a:pt x="491965" y="659913"/>
                    </a:lnTo>
                    <a:lnTo>
                      <a:pt x="491965" y="0"/>
                    </a:lnTo>
                    <a:lnTo>
                      <a:pt x="983930" y="0"/>
                    </a:lnTo>
                  </a:path>
                </a:pathLst>
              </a:custGeom>
              <a:noFill/>
              <a:ln w="25400">
                <a:solidFill>
                  <a:srgbClr val="C2C2C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矩形 7177">
                <a:extLst>
                  <a:ext uri="{FF2B5EF4-FFF2-40B4-BE49-F238E27FC236}">
                    <a16:creationId xmlns:a16="http://schemas.microsoft.com/office/drawing/2014/main" xmlns="" id="{88B56457-C082-4F33-9F5A-1289BE4DE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3949" y="1860843"/>
                <a:ext cx="44503" cy="58419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9525" tIns="0" rIns="9525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Aft>
                    <a:spcPct val="35000"/>
                  </a:spcAft>
                  <a:buFont typeface="Arial" charset="0"/>
                  <a:buNone/>
                  <a:defRPr/>
                </a:pPr>
                <a:endParaRPr lang="zh-CN" altLang="zh-CN"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矩形 7179">
                <a:extLst>
                  <a:ext uri="{FF2B5EF4-FFF2-40B4-BE49-F238E27FC236}">
                    <a16:creationId xmlns:a16="http://schemas.microsoft.com/office/drawing/2014/main" xmlns="" id="{E3C9B449-7479-4F98-ACB3-BC9B7378AF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6178" y="1525963"/>
                <a:ext cx="60044" cy="8228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lIns="9525" tIns="0" rIns="9525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Aft>
                    <a:spcPct val="35000"/>
                  </a:spcAft>
                  <a:buFont typeface="Arial" charset="0"/>
                  <a:buNone/>
                  <a:defRPr/>
                </a:pPr>
                <a:endParaRPr lang="zh-CN" altLang="zh-CN" sz="24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3" name="矩形 7181">
              <a:extLst>
                <a:ext uri="{FF2B5EF4-FFF2-40B4-BE49-F238E27FC236}">
                  <a16:creationId xmlns:a16="http://schemas.microsoft.com/office/drawing/2014/main" xmlns="" id="{0C4AB564-D4AB-4649-900B-B173AC7D5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363" y="2093913"/>
              <a:ext cx="1427162" cy="7635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954" tIns="10954" rIns="10954" bIns="10954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认识论</a:t>
              </a:r>
            </a:p>
          </p:txBody>
        </p:sp>
        <p:grpSp>
          <p:nvGrpSpPr>
            <p:cNvPr id="14" name="组合 3">
              <a:extLst>
                <a:ext uri="{FF2B5EF4-FFF2-40B4-BE49-F238E27FC236}">
                  <a16:creationId xmlns:a16="http://schemas.microsoft.com/office/drawing/2014/main" xmlns="" id="{B0AF60CC-902D-4D44-9B96-00AAC1A847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4013" y="1047750"/>
              <a:ext cx="2417762" cy="461963"/>
              <a:chOff x="2714588" y="911513"/>
              <a:chExt cx="2417762" cy="461962"/>
            </a:xfrm>
          </p:grpSpPr>
          <p:sp>
            <p:nvSpPr>
              <p:cNvPr id="15" name="矩形 7184">
                <a:extLst>
                  <a:ext uri="{FF2B5EF4-FFF2-40B4-BE49-F238E27FC236}">
                    <a16:creationId xmlns:a16="http://schemas.microsoft.com/office/drawing/2014/main" xmlns="" id="{C44F6A70-1762-42C6-90F2-44C18325BA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4588" y="911513"/>
                <a:ext cx="2417762" cy="461962"/>
              </a:xfrm>
              <a:prstGeom prst="rect">
                <a:avLst/>
              </a:prstGeom>
              <a:solidFill>
                <a:srgbClr val="E5F5FC"/>
              </a:solidFill>
              <a:ln w="254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矩形 7185">
                <a:extLst>
                  <a:ext uri="{FF2B5EF4-FFF2-40B4-BE49-F238E27FC236}">
                    <a16:creationId xmlns:a16="http://schemas.microsoft.com/office/drawing/2014/main" xmlns="" id="{ED69D896-D0BA-4B08-AB6E-CAB74FA1E7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4588" y="911513"/>
                <a:ext cx="2417762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525" tIns="9525" rIns="9525" bIns="9525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Aft>
                    <a:spcPct val="35000"/>
                  </a:spcAft>
                  <a:buFont typeface="Arial" panose="020B0604020202020204" pitchFamily="34" charset="0"/>
                  <a:buNone/>
                </a:pPr>
                <a:r>
                  <a:rPr lang="zh-CN" altLang="en-US" sz="2400" b="1">
                    <a:solidFill>
                      <a:srgbClr val="19536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认识的来源和本质</a:t>
                </a:r>
              </a:p>
            </p:txBody>
          </p:sp>
        </p:grpSp>
        <p:grpSp>
          <p:nvGrpSpPr>
            <p:cNvPr id="17" name="组合 2">
              <a:extLst>
                <a:ext uri="{FF2B5EF4-FFF2-40B4-BE49-F238E27FC236}">
                  <a16:creationId xmlns:a16="http://schemas.microsoft.com/office/drawing/2014/main" xmlns="" id="{9FEB146D-C986-4CCE-B3F0-8F749EC78D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4013" y="2244725"/>
              <a:ext cx="2455862" cy="465138"/>
              <a:chOff x="2714588" y="1981575"/>
              <a:chExt cx="2455862" cy="465138"/>
            </a:xfrm>
          </p:grpSpPr>
          <p:sp>
            <p:nvSpPr>
              <p:cNvPr id="18" name="矩形 7186">
                <a:extLst>
                  <a:ext uri="{FF2B5EF4-FFF2-40B4-BE49-F238E27FC236}">
                    <a16:creationId xmlns:a16="http://schemas.microsoft.com/office/drawing/2014/main" xmlns="" id="{D7894D68-AF84-4072-B8E3-986FCBC041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4588" y="1981575"/>
                <a:ext cx="2455862" cy="465138"/>
              </a:xfrm>
              <a:prstGeom prst="rect">
                <a:avLst/>
              </a:prstGeom>
              <a:solidFill>
                <a:srgbClr val="E5F5FC"/>
              </a:solidFill>
              <a:ln w="254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矩形 7187">
                <a:extLst>
                  <a:ext uri="{FF2B5EF4-FFF2-40B4-BE49-F238E27FC236}">
                    <a16:creationId xmlns:a16="http://schemas.microsoft.com/office/drawing/2014/main" xmlns="" id="{96248048-B1C4-44E5-9B42-132A8435E3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4588" y="1981575"/>
                <a:ext cx="2455862" cy="465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525" tIns="9525" rIns="9525" bIns="9525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Aft>
                    <a:spcPct val="35000"/>
                  </a:spcAft>
                  <a:buFont typeface="Arial" panose="020B0604020202020204" pitchFamily="34" charset="0"/>
                  <a:buNone/>
                </a:pPr>
                <a:r>
                  <a:rPr lang="zh-CN" altLang="en-US" sz="2400" b="1">
                    <a:solidFill>
                      <a:srgbClr val="19536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认识的过程和规律</a:t>
                </a:r>
              </a:p>
            </p:txBody>
          </p:sp>
        </p:grpSp>
        <p:grpSp>
          <p:nvGrpSpPr>
            <p:cNvPr id="20" name="组合 1">
              <a:extLst>
                <a:ext uri="{FF2B5EF4-FFF2-40B4-BE49-F238E27FC236}">
                  <a16:creationId xmlns:a16="http://schemas.microsoft.com/office/drawing/2014/main" xmlns="" id="{1AB60428-2307-4C7A-BA63-7DC7679D87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4013" y="3443288"/>
              <a:ext cx="2524125" cy="481012"/>
              <a:chOff x="2714588" y="3306813"/>
              <a:chExt cx="2524125" cy="481012"/>
            </a:xfrm>
          </p:grpSpPr>
          <p:sp>
            <p:nvSpPr>
              <p:cNvPr id="21" name="矩形 7188">
                <a:extLst>
                  <a:ext uri="{FF2B5EF4-FFF2-40B4-BE49-F238E27FC236}">
                    <a16:creationId xmlns:a16="http://schemas.microsoft.com/office/drawing/2014/main" xmlns="" id="{40C63FD9-8FB5-43D1-AC5A-3C5AF57865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4588" y="3306813"/>
                <a:ext cx="2524125" cy="481012"/>
              </a:xfrm>
              <a:prstGeom prst="rect">
                <a:avLst/>
              </a:prstGeom>
              <a:solidFill>
                <a:srgbClr val="E5F5FC"/>
              </a:solidFill>
              <a:ln w="254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矩形 7189">
                <a:extLst>
                  <a:ext uri="{FF2B5EF4-FFF2-40B4-BE49-F238E27FC236}">
                    <a16:creationId xmlns:a16="http://schemas.microsoft.com/office/drawing/2014/main" xmlns="" id="{F82F36C4-2F58-4575-8F7F-2DC7C41947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4588" y="3306813"/>
                <a:ext cx="2524125" cy="481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525" tIns="9525" rIns="9525" bIns="9525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Aft>
                    <a:spcPct val="35000"/>
                  </a:spcAft>
                  <a:buFont typeface="Arial" panose="020B0604020202020204" pitchFamily="34" charset="0"/>
                  <a:buNone/>
                </a:pPr>
                <a:r>
                  <a:rPr lang="zh-CN" altLang="en-US" sz="2400" b="1">
                    <a:solidFill>
                      <a:srgbClr val="19536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认识的结果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84380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B0B37C2-EB30-4C99-A0F4-C10A2F1FD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真理及其特点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2FB7C08-70AF-4264-83BA-50B4D2EE4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真理是人们对于客观事物及其规律的正确认识。</a:t>
            </a:r>
          </a:p>
          <a:p>
            <a:pPr marL="0" indent="0">
              <a:buNone/>
            </a:pPr>
            <a:r>
              <a:rPr lang="zh-CN" altLang="en-US" dirty="0"/>
              <a:t>真理具有客观性、一元性：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文本框 6147">
            <a:extLst>
              <a:ext uri="{FF2B5EF4-FFF2-40B4-BE49-F238E27FC236}">
                <a16:creationId xmlns:a16="http://schemas.microsoft.com/office/drawing/2014/main" xmlns="" id="{6438F1C2-A611-431C-A75B-B415311E5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77248"/>
            <a:ext cx="1259319" cy="49500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</a:p>
        </p:txBody>
      </p:sp>
      <p:sp>
        <p:nvSpPr>
          <p:cNvPr id="5" name="文本框 6148">
            <a:extLst>
              <a:ext uri="{FF2B5EF4-FFF2-40B4-BE49-F238E27FC236}">
                <a16:creationId xmlns:a16="http://schemas.microsoft.com/office/drawing/2014/main" xmlns="" id="{769BE6F9-3B3C-4050-9339-104E9CA5D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843" y="2536123"/>
            <a:ext cx="2643187" cy="465138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>
                <a:ea typeface="微软雅黑" panose="020B0503020204020204" pitchFamily="34" charset="-122"/>
                <a:sym typeface="Arial" panose="020B0604020202020204" pitchFamily="34" charset="0"/>
              </a:rPr>
              <a:t>批判：有用即真理</a:t>
            </a:r>
          </a:p>
        </p:txBody>
      </p:sp>
      <p:sp>
        <p:nvSpPr>
          <p:cNvPr id="6" name="文本框 6149">
            <a:extLst>
              <a:ext uri="{FF2B5EF4-FFF2-40B4-BE49-F238E27FC236}">
                <a16:creationId xmlns:a16="http://schemas.microsoft.com/office/drawing/2014/main" xmlns="" id="{BE6F9ACE-ECB5-4BD5-BE2C-CD000B763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843" y="3482273"/>
            <a:ext cx="4183062" cy="465138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 dirty="0">
                <a:ea typeface="微软雅黑" panose="020B0503020204020204" pitchFamily="34" charset="-122"/>
                <a:sym typeface="Arial" panose="020B0604020202020204" pitchFamily="34" charset="0"/>
              </a:rPr>
              <a:t>批判：多数人承认的就是真理</a:t>
            </a:r>
            <a:endParaRPr lang="zh-CN" altLang="en-US" b="1" dirty="0"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28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75384D9-FC14-4BA8-A66E-52C8BABCB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真理及其特点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E2E159E-65A7-4DC5-A7A4-A04984214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/>
              <a:t>真理具有绝对性。</a:t>
            </a:r>
          </a:p>
          <a:p>
            <a:pPr marL="0" indent="0">
              <a:buNone/>
            </a:pPr>
            <a:r>
              <a:rPr lang="zh-CN" altLang="en-US" dirty="0"/>
              <a:t>一是就真理的客观性而言，任何真理都是对客观事物及其规律的正确认识，都包含不依赖于人的意识的客观内容，这是无条件的、绝对的</a:t>
            </a:r>
          </a:p>
          <a:p>
            <a:pPr marL="0" indent="0">
              <a:buNone/>
            </a:pPr>
            <a:r>
              <a:rPr lang="zh-CN" altLang="en-US" dirty="0"/>
              <a:t>二是就人类认识的本性来说，完全可以正确认识无限发展的物质世界，每个真理的获得都是对无限发展的物质世界的接近，这是无条件的、绝对的</a:t>
            </a:r>
          </a:p>
          <a:p>
            <a:pPr marL="0" indent="0">
              <a:buNone/>
            </a:pPr>
            <a:r>
              <a:rPr lang="zh-CN" altLang="en-US" dirty="0"/>
              <a:t>三是从真理的发展来说，无数相对真理的总和构成绝对真理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文本框 6147">
            <a:extLst>
              <a:ext uri="{FF2B5EF4-FFF2-40B4-BE49-F238E27FC236}">
                <a16:creationId xmlns:a16="http://schemas.microsoft.com/office/drawing/2014/main" xmlns="" id="{DD18E30B-E5F9-4AFB-9CC2-0DD227A35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77248"/>
            <a:ext cx="1259319" cy="49500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33241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EEDE05D-94FC-4DC7-B53B-04AF6EA3A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真理及其特点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6919CB0-0C1D-4F4C-8FCB-A86451249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/>
              <a:t>真理具有相对性。</a:t>
            </a:r>
          </a:p>
          <a:p>
            <a:pPr marL="0" indent="0">
              <a:buNone/>
            </a:pPr>
            <a:r>
              <a:rPr lang="zh-CN" altLang="en-US" dirty="0"/>
              <a:t>一是从广度上说，它只是对客观世界的一定范围、方面的正确认识，有待于扩展；</a:t>
            </a:r>
          </a:p>
          <a:p>
            <a:pPr marL="0" indent="0">
              <a:buNone/>
            </a:pPr>
            <a:r>
              <a:rPr lang="zh-CN" altLang="en-US" dirty="0"/>
              <a:t>二是从深度上说，它只是对特定事物的一定程度、层次的近似正确的认识，有待于深化；</a:t>
            </a:r>
          </a:p>
          <a:p>
            <a:pPr marL="0" indent="0">
              <a:buNone/>
            </a:pPr>
            <a:r>
              <a:rPr lang="zh-CN" altLang="en-US" dirty="0"/>
              <a:t>三是从进程上说，它只是对事物的一定发展阶段的正确认识，有待发展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文本框 6147">
            <a:extLst>
              <a:ext uri="{FF2B5EF4-FFF2-40B4-BE49-F238E27FC236}">
                <a16:creationId xmlns:a16="http://schemas.microsoft.com/office/drawing/2014/main" xmlns="" id="{A3946826-F088-42E2-A757-C034BDF26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77248"/>
            <a:ext cx="1259319" cy="49500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14530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4F64BA3-6F2C-4E61-8B5E-5BA19848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真理及其特点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47E94DA-5BA0-40CC-A61E-50C8F696E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绝对真理与相对真理的对立统一的关系。</a:t>
            </a:r>
          </a:p>
          <a:p>
            <a:r>
              <a:rPr lang="zh-CN" altLang="en-US" dirty="0"/>
              <a:t>一，绝对真理和相对真理是同一客观真理的两重属性；</a:t>
            </a:r>
          </a:p>
          <a:p>
            <a:r>
              <a:rPr lang="zh-CN" altLang="en-US" dirty="0"/>
              <a:t>二，绝对真理和相对真理是相互联结、相互包含的；</a:t>
            </a:r>
          </a:p>
          <a:p>
            <a:r>
              <a:rPr lang="zh-CN" altLang="en-US" dirty="0"/>
              <a:t>三，绝对真理和相对真理又是辩证转化的</a:t>
            </a:r>
          </a:p>
          <a:p>
            <a:endParaRPr lang="zh-CN" altLang="en-US" dirty="0"/>
          </a:p>
        </p:txBody>
      </p:sp>
      <p:sp>
        <p:nvSpPr>
          <p:cNvPr id="4" name="文本框 6147">
            <a:extLst>
              <a:ext uri="{FF2B5EF4-FFF2-40B4-BE49-F238E27FC236}">
                <a16:creationId xmlns:a16="http://schemas.microsoft.com/office/drawing/2014/main" xmlns="" id="{705F2F27-6941-4252-9D2F-2DA5C5307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77248"/>
            <a:ext cx="1259319" cy="49500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</a:p>
        </p:txBody>
      </p:sp>
      <p:sp>
        <p:nvSpPr>
          <p:cNvPr id="5" name="文本框 10244">
            <a:extLst>
              <a:ext uri="{FF2B5EF4-FFF2-40B4-BE49-F238E27FC236}">
                <a16:creationId xmlns:a16="http://schemas.microsoft.com/office/drawing/2014/main" xmlns="" id="{DE6E39E1-1CC8-4007-A117-9C058AF25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413" y="3633345"/>
            <a:ext cx="5414962" cy="833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90170" tIns="46990" rIns="90170" bIns="46990"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4pPr>
            <a:lvl5pPr marL="2057400" indent="-2286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ym typeface="Arial" panose="020B0604020202020204" pitchFamily="34" charset="0"/>
              </a:rPr>
              <a:t>理解：相对、绝对真理与人的认识能力</a:t>
            </a:r>
            <a:endParaRPr lang="en-US" altLang="zh-CN" sz="2400" b="1" dirty="0"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ym typeface="Arial" panose="020B0604020202020204" pitchFamily="34" charset="0"/>
              </a:rPr>
              <a:t>的至上性和非至上性是统一的</a:t>
            </a:r>
            <a:endParaRPr lang="zh-CN" altLang="en-US" sz="2400" b="1" dirty="0"/>
          </a:p>
        </p:txBody>
      </p:sp>
      <p:sp>
        <p:nvSpPr>
          <p:cNvPr id="6" name="文本框 10244">
            <a:extLst>
              <a:ext uri="{FF2B5EF4-FFF2-40B4-BE49-F238E27FC236}">
                <a16:creationId xmlns:a16="http://schemas.microsoft.com/office/drawing/2014/main" xmlns="" id="{BB78E95D-4293-49E8-ABDA-EAAF1CD94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413" y="4722370"/>
            <a:ext cx="5414962" cy="4635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90170" tIns="46990" rIns="90170" bIns="46990"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4pPr>
            <a:lvl5pPr marL="2057400" indent="-2286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ym typeface="Arial" panose="020B0604020202020204" pitchFamily="34" charset="0"/>
              </a:rPr>
              <a:t>总的来说：真理是具体的，不是抽象的</a:t>
            </a:r>
            <a:endParaRPr lang="zh-CN" altLang="en-US" sz="2400" b="1"/>
          </a:p>
        </p:txBody>
      </p:sp>
    </p:spTree>
    <p:extLst>
      <p:ext uri="{BB962C8B-B14F-4D97-AF65-F5344CB8AC3E}">
        <p14:creationId xmlns:p14="http://schemas.microsoft.com/office/powerpoint/2010/main" xmlns="" val="37113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EE06F1A-5BDC-4B4E-BD65-5076E56B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例题（单选）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8D055AE-2D32-46AA-8723-681860D30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“当一位杰出的老科学家说什么是可能的时候，他差不多总是对的；但当他说什么是不可能的时候，他差不多总是错的。”这一名言的哲学意蕴是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在科学研究中，经验是不可靠的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事物的可能性是因人而异的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世界上一切事物只有可能性，没有不可能性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每代人所获得的真理性认识，既有绝对性，又有相对性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641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E7B07A9-35E8-4ADE-97A0-78978A414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真理及其特点</a:t>
            </a:r>
          </a:p>
        </p:txBody>
      </p:sp>
      <p:sp>
        <p:nvSpPr>
          <p:cNvPr id="4" name="文本框 12291">
            <a:extLst>
              <a:ext uri="{FF2B5EF4-FFF2-40B4-BE49-F238E27FC236}">
                <a16:creationId xmlns:a16="http://schemas.microsoft.com/office/drawing/2014/main" xmlns="" id="{05C8EAED-EAA3-4662-9762-0E2674E90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618861"/>
            <a:ext cx="1176338" cy="4635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4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4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</a:p>
        </p:txBody>
      </p:sp>
      <p:sp>
        <p:nvSpPr>
          <p:cNvPr id="9" name="文本框 12292">
            <a:extLst>
              <a:ext uri="{FF2B5EF4-FFF2-40B4-BE49-F238E27FC236}">
                <a16:creationId xmlns:a16="http://schemas.microsoft.com/office/drawing/2014/main" xmlns="" id="{A77DF2A3-47BC-4C1A-8FD0-9D948837E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" y="2779713"/>
            <a:ext cx="1104900" cy="465137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方法论</a:t>
            </a:r>
          </a:p>
        </p:txBody>
      </p:sp>
      <p:sp>
        <p:nvSpPr>
          <p:cNvPr id="10" name="左大括号 12293">
            <a:extLst>
              <a:ext uri="{FF2B5EF4-FFF2-40B4-BE49-F238E27FC236}">
                <a16:creationId xmlns:a16="http://schemas.microsoft.com/office/drawing/2014/main" xmlns="" id="{CD9F2DC7-0367-4772-9B58-B393AEEE3C2B}"/>
              </a:ext>
            </a:extLst>
          </p:cNvPr>
          <p:cNvSpPr>
            <a:spLocks/>
          </p:cNvSpPr>
          <p:nvPr/>
        </p:nvSpPr>
        <p:spPr bwMode="auto">
          <a:xfrm>
            <a:off x="2005013" y="1916113"/>
            <a:ext cx="144462" cy="2232025"/>
          </a:xfrm>
          <a:prstGeom prst="leftBrace">
            <a:avLst>
              <a:gd name="adj1" fmla="val 128683"/>
              <a:gd name="adj2" fmla="val 5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12294">
            <a:extLst>
              <a:ext uri="{FF2B5EF4-FFF2-40B4-BE49-F238E27FC236}">
                <a16:creationId xmlns:a16="http://schemas.microsoft.com/office/drawing/2014/main" xmlns="" id="{070137F1-63B3-4BD6-9D27-F7512D192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238" y="1844675"/>
            <a:ext cx="3838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只看到绝对真理：教条主义</a:t>
            </a:r>
          </a:p>
        </p:txBody>
      </p:sp>
      <p:sp>
        <p:nvSpPr>
          <p:cNvPr id="12" name="文本框 12295">
            <a:extLst>
              <a:ext uri="{FF2B5EF4-FFF2-40B4-BE49-F238E27FC236}">
                <a16:creationId xmlns:a16="http://schemas.microsoft.com/office/drawing/2014/main" xmlns="" id="{739BD18B-49EB-47DE-B4C9-39CFA84FF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3689350"/>
            <a:ext cx="5362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只看到相对真理：诡辩论（怀疑主义）</a:t>
            </a:r>
          </a:p>
        </p:txBody>
      </p:sp>
    </p:spTree>
    <p:extLst>
      <p:ext uri="{BB962C8B-B14F-4D97-AF65-F5344CB8AC3E}">
        <p14:creationId xmlns:p14="http://schemas.microsoft.com/office/powerpoint/2010/main" xmlns="" val="32241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1394</Words>
  <Application>Microsoft Office PowerPoint</Application>
  <PresentationFormat>自定义</PresentationFormat>
  <Paragraphs>112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主题​​</vt:lpstr>
      <vt:lpstr>2019考研政治强化课程 马原理</vt:lpstr>
      <vt:lpstr>第十一课 真理与价值</vt:lpstr>
      <vt:lpstr>幻灯片 3</vt:lpstr>
      <vt:lpstr>真理及其特点</vt:lpstr>
      <vt:lpstr>真理及其特点</vt:lpstr>
      <vt:lpstr>真理及其特点</vt:lpstr>
      <vt:lpstr>真理及其特点</vt:lpstr>
      <vt:lpstr>例题（单选）</vt:lpstr>
      <vt:lpstr>真理及其特点</vt:lpstr>
      <vt:lpstr>真理与谬误</vt:lpstr>
      <vt:lpstr>例题（多选）</vt:lpstr>
      <vt:lpstr>真理的检验标准</vt:lpstr>
      <vt:lpstr>真理的检验标准</vt:lpstr>
      <vt:lpstr>真理与价值的辩证统一</vt:lpstr>
      <vt:lpstr>真理与价值的辩证统一</vt:lpstr>
      <vt:lpstr>真理与价值的辩证统一</vt:lpstr>
      <vt:lpstr>真理与价值的辩证统一</vt:lpstr>
      <vt:lpstr>真理与价值的辩证统一</vt:lpstr>
      <vt:lpstr> 认识世界和改造世界必须用于创新</vt:lpstr>
      <vt:lpstr> 自由和必然</vt:lpstr>
      <vt:lpstr>例题（多选）</vt:lpstr>
      <vt:lpstr>幻灯片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64</cp:revision>
  <dcterms:created xsi:type="dcterms:W3CDTF">2017-06-09T06:12:12Z</dcterms:created>
  <dcterms:modified xsi:type="dcterms:W3CDTF">2018-04-19T10:15:26Z</dcterms:modified>
</cp:coreProperties>
</file>