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7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3F3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890" autoAdjust="0"/>
    <p:restoredTop sz="94660"/>
  </p:normalViewPr>
  <p:slideViewPr>
    <p:cSldViewPr snapToGrid="0" showGuides="1">
      <p:cViewPr>
        <p:scale>
          <a:sx n="70" d="100"/>
          <a:sy n="70" d="100"/>
        </p:scale>
        <p:origin x="-2082" y="-8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EB205529-CEE4-4A0C-B431-C9E8E773086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846730"/>
            <a:ext cx="9144000" cy="1030941"/>
          </a:xfrm>
        </p:spPr>
        <p:txBody>
          <a:bodyPr anchor="b">
            <a:noAutofit/>
          </a:bodyPr>
          <a:lstStyle>
            <a:lvl1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 sz="48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封皮</a:t>
            </a:r>
            <a:r>
              <a:rPr lang="en-US" altLang="zh-CN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48</a:t>
            </a:r>
            <a:r>
              <a:rPr lang="zh-CN" altLang="en-US" sz="4800" b="1" spc="600" dirty="0">
                <a:solidFill>
                  <a:schemeClr val="bg1"/>
                </a:solidFill>
                <a:latin typeface="微软雅黑" pitchFamily="34" charset="-122"/>
                <a:ea typeface="微软雅黑" pitchFamily="34" charset="-122"/>
                <a:cs typeface="+mj-cs"/>
              </a:rPr>
              <a:t>号微软雅黑加粗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BA821FD7-6BE1-4262-95D1-DD10902D49CF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772369"/>
            <a:ext cx="9144000" cy="647224"/>
          </a:xfrm>
        </p:spPr>
        <p:txBody>
          <a:bodyPr>
            <a:noAutofit/>
          </a:bodyPr>
          <a:lstStyle>
            <a:lvl1pPr marL="0" indent="0" algn="ctr">
              <a:buNone/>
              <a:defRPr sz="32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主讲人：</a:t>
            </a:r>
            <a:r>
              <a:rPr lang="en-US" altLang="zh-CN" dirty="0"/>
              <a:t>XXX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09393713"/>
      </p:ext>
    </p:extLst>
  </p:cSld>
  <p:clrMapOvr>
    <a:masterClrMapping/>
  </p:clrMapOvr>
  <p:extLst mod="1">
    <p:ext uri="{DCECCB84-F9BA-43D5-87BE-67443E8EF086}">
      <p15:sldGuideLst xmlns:p15="http://schemas.microsoft.com/office/powerpoint/2012/main" xmlns="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B25BC60-840B-45BF-85CB-A516D67104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18B5A5D-F98B-44EC-9F9F-50CA20B659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8912" y="1089025"/>
            <a:ext cx="8453723" cy="5231092"/>
          </a:xfrm>
        </p:spPr>
        <p:txBody>
          <a:bodyPr/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xmlns="" val="1101262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9F1B5515-C645-4529-9B57-3EFE51888F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8911" y="546848"/>
            <a:ext cx="8453723" cy="5764306"/>
          </a:xfrm>
        </p:spPr>
        <p:txBody>
          <a:bodyPr/>
          <a:lstStyle>
            <a:lvl1pPr>
              <a:lnSpc>
                <a:spcPct val="120000"/>
              </a:lnSpc>
              <a:defRPr/>
            </a:lvl1pPr>
            <a:lvl2pPr>
              <a:lnSpc>
                <a:spcPct val="120000"/>
              </a:lnSpc>
              <a:defRPr/>
            </a:lvl2pPr>
            <a:lvl3pPr>
              <a:lnSpc>
                <a:spcPct val="120000"/>
              </a:lnSpc>
              <a:defRPr/>
            </a:lvl3pPr>
            <a:lvl4pPr>
              <a:lnSpc>
                <a:spcPct val="120000"/>
              </a:lnSpc>
              <a:defRPr/>
            </a:lvl4pPr>
            <a:lvl5pPr>
              <a:lnSpc>
                <a:spcPct val="120000"/>
              </a:lnSpc>
              <a:defRPr/>
            </a:lvl5pPr>
          </a:lstStyle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</p:spTree>
    <p:extLst>
      <p:ext uri="{BB962C8B-B14F-4D97-AF65-F5344CB8AC3E}">
        <p14:creationId xmlns:p14="http://schemas.microsoft.com/office/powerpoint/2010/main" xmlns="" val="2514770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4340301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>
            <a:extLst>
              <a:ext uri="{FF2B5EF4-FFF2-40B4-BE49-F238E27FC236}">
                <a16:creationId xmlns:a16="http://schemas.microsoft.com/office/drawing/2014/main" xmlns="" id="{E16CDD1C-0656-4CBF-914B-AFD9A13F0EFE}"/>
              </a:ext>
            </a:extLst>
          </p:cNvPr>
          <p:cNvSpPr/>
          <p:nvPr userDrawn="1"/>
        </p:nvSpPr>
        <p:spPr>
          <a:xfrm>
            <a:off x="0" y="-231"/>
            <a:ext cx="12192000" cy="6858000"/>
          </a:xfrm>
          <a:prstGeom prst="rect">
            <a:avLst/>
          </a:prstGeom>
          <a:solidFill>
            <a:srgbClr val="113F3D"/>
          </a:solidFill>
          <a:ln>
            <a:solidFill>
              <a:srgbClr val="113F3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占位符 1">
            <a:extLst>
              <a:ext uri="{FF2B5EF4-FFF2-40B4-BE49-F238E27FC236}">
                <a16:creationId xmlns:a16="http://schemas.microsoft.com/office/drawing/2014/main" xmlns="" id="{8C9F982E-D706-4044-B179-15E7E5C03F63}"/>
              </a:ext>
            </a:extLst>
          </p:cNvPr>
          <p:cNvSpPr>
            <a:spLocks noGrp="1"/>
          </p:cNvSpPr>
          <p:nvPr userDrawn="1">
            <p:ph type="title"/>
          </p:nvPr>
        </p:nvSpPr>
        <p:spPr>
          <a:xfrm>
            <a:off x="528912" y="555812"/>
            <a:ext cx="8453723" cy="53788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xmlns="" id="{9DDDD1B9-3BB5-481C-8CDC-A7E01457D427}"/>
              </a:ext>
            </a:extLst>
          </p:cNvPr>
          <p:cNvSpPr>
            <a:spLocks noGrp="1"/>
          </p:cNvSpPr>
          <p:nvPr userDrawn="1">
            <p:ph type="body" idx="1"/>
          </p:nvPr>
        </p:nvSpPr>
        <p:spPr>
          <a:xfrm>
            <a:off x="528912" y="1093694"/>
            <a:ext cx="8453723" cy="522642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编辑母版文本样式</a:t>
            </a:r>
          </a:p>
          <a:p>
            <a:pPr lvl="1"/>
            <a:r>
              <a:rPr lang="zh-CN" altLang="en-US" dirty="0"/>
              <a:t>第二级</a:t>
            </a:r>
          </a:p>
          <a:p>
            <a:pPr lvl="2"/>
            <a:r>
              <a:rPr lang="zh-CN" altLang="en-US" dirty="0"/>
              <a:t>第三级</a:t>
            </a:r>
          </a:p>
          <a:p>
            <a:pPr lvl="3"/>
            <a:r>
              <a:rPr lang="zh-CN" altLang="en-US" dirty="0"/>
              <a:t>第四级</a:t>
            </a:r>
          </a:p>
          <a:p>
            <a:pPr lvl="4"/>
            <a:r>
              <a:rPr lang="zh-CN" altLang="en-US" dirty="0"/>
              <a:t>第五级</a:t>
            </a:r>
          </a:p>
        </p:txBody>
      </p:sp>
      <p:pic>
        <p:nvPicPr>
          <p:cNvPr id="15" name="图片 14" descr="图片包含 物体&#10;&#10;已生成极高可信度的说明">
            <a:extLst>
              <a:ext uri="{FF2B5EF4-FFF2-40B4-BE49-F238E27FC236}">
                <a16:creationId xmlns:a16="http://schemas.microsoft.com/office/drawing/2014/main" xmlns="" id="{0214D8A9-8710-4524-A2B3-0B8C577814BE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915671" y="5819305"/>
            <a:ext cx="1971704" cy="5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835676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2400" b="1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4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6858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11430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6002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2057400" indent="-228600" algn="l" defTabSz="914400" rtl="0" eaLnBrk="1" latinLnBrk="0" hangingPunct="1">
        <a:lnSpc>
          <a:spcPct val="124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346" userDrawn="1">
          <p15:clr>
            <a:srgbClr val="F26B43"/>
          </p15:clr>
        </p15:guide>
        <p15:guide id="2" pos="325" userDrawn="1">
          <p15:clr>
            <a:srgbClr val="F26B43"/>
          </p15:clr>
        </p15:guide>
        <p15:guide id="3" pos="5654" userDrawn="1">
          <p15:clr>
            <a:srgbClr val="F26B43"/>
          </p15:clr>
        </p15:guide>
        <p15:guide id="4" orient="horz" pos="39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77D75B4-EA35-4C53-AD53-95E3F7CCCE5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9263" y="1374657"/>
            <a:ext cx="8436462" cy="224731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altLang="zh-CN" dirty="0"/>
              <a:t>2019</a:t>
            </a:r>
            <a:r>
              <a:rPr lang="zh-CN" altLang="en-US" dirty="0"/>
              <a:t>考研政治强化课程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马原理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xmlns="" id="{71D5E647-2926-4AD8-B6DA-F68822BF18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9263" y="3965340"/>
            <a:ext cx="8436462" cy="647224"/>
          </a:xfrm>
        </p:spPr>
        <p:txBody>
          <a:bodyPr/>
          <a:lstStyle/>
          <a:p>
            <a:r>
              <a:rPr lang="zh-CN" altLang="en-US" sz="2400" dirty="0"/>
              <a:t>主讲人  徐涛</a:t>
            </a:r>
          </a:p>
          <a:p>
            <a:r>
              <a:rPr lang="zh-CN" altLang="en-US" sz="2400" dirty="0"/>
              <a:t>配套教材：</a:t>
            </a:r>
            <a:r>
              <a:rPr lang="en-US" altLang="zh-CN" sz="2400" dirty="0"/>
              <a:t>《</a:t>
            </a:r>
            <a:r>
              <a:rPr lang="zh-CN" altLang="en-US" sz="2400" dirty="0"/>
              <a:t>考研政治核心考案</a:t>
            </a:r>
            <a:r>
              <a:rPr lang="en-US" altLang="zh-CN" sz="2400" dirty="0"/>
              <a:t>》</a:t>
            </a:r>
          </a:p>
        </p:txBody>
      </p:sp>
    </p:spTree>
    <p:extLst>
      <p:ext uri="{BB962C8B-B14F-4D97-AF65-F5344CB8AC3E}">
        <p14:creationId xmlns:p14="http://schemas.microsoft.com/office/powerpoint/2010/main" xmlns="" val="407639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2E95E729-0DC3-43C7-A726-87105D678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认识过程的两次飞跃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6BEF971-C487-4689-B2EF-740A2B97D8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感性认识上升到理性认识的条件：</a:t>
            </a:r>
          </a:p>
          <a:p>
            <a:pPr marL="0" indent="0">
              <a:buNone/>
            </a:pPr>
            <a:r>
              <a:rPr lang="zh-CN" altLang="en-US" dirty="0"/>
              <a:t>一，勇于实践，深入调査，获取十分丰富和合乎实际的感性材料；</a:t>
            </a:r>
          </a:p>
          <a:p>
            <a:pPr marL="0" indent="0">
              <a:buNone/>
            </a:pPr>
            <a:r>
              <a:rPr lang="zh-CN" altLang="en-US" dirty="0"/>
              <a:t>二，必须经过理性思考的作用，将丰富的感性材料加工制作。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40B2682C-443F-44D5-AB80-458113B1C6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252733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8613F49-D735-43D0-97B3-B566FEC40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认识过程的两次飞跃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4D43A067-153E-47CF-9306-F7D6332BF4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这是认识过程中更为重要的一次飞跃</a:t>
            </a:r>
            <a:r>
              <a:rPr lang="en-US" altLang="zh-CN" dirty="0"/>
              <a:t>,</a:t>
            </a:r>
            <a:r>
              <a:rPr lang="zh-CN" altLang="en-US" dirty="0"/>
              <a:t>其必要性和重要性在于</a:t>
            </a:r>
            <a:r>
              <a:rPr lang="en-US" altLang="zh-CN" dirty="0"/>
              <a:t>: </a:t>
            </a:r>
          </a:p>
          <a:p>
            <a:pPr marL="0" indent="0">
              <a:buNone/>
            </a:pPr>
            <a:r>
              <a:rPr lang="zh-CN" altLang="en-US" dirty="0"/>
              <a:t>一，从实践的角度看，只有回到实践才能指导实践；</a:t>
            </a:r>
          </a:p>
          <a:p>
            <a:pPr marL="0" indent="0">
              <a:buNone/>
            </a:pPr>
            <a:r>
              <a:rPr lang="zh-CN" altLang="en-US" dirty="0"/>
              <a:t>二，从认识的角度看，只有回到实践才能检验认识。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ADF3900C-CCFE-43B5-93D9-CC64D47345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63209"/>
            <a:ext cx="1259319" cy="49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191339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28D8946-EC37-4456-9687-D5321B37D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认识过程中的理性因素和非理性因素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5CD5AAAF-3AE3-4F6B-A69A-C6FE3C9949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理性因素是指人的理性直观、理性思维等能力，它的作用主要有</a:t>
            </a:r>
            <a:r>
              <a:rPr lang="en-US" altLang="zh-CN" dirty="0"/>
              <a:t>:</a:t>
            </a:r>
            <a:r>
              <a:rPr lang="zh-CN" altLang="en-US" dirty="0"/>
              <a:t>指导作用；解释作用；预见作用</a:t>
            </a:r>
          </a:p>
          <a:p>
            <a:pPr marL="457200" indent="-457200">
              <a:buFont typeface="+mj-lt"/>
              <a:buAutoNum type="arabicPeriod"/>
            </a:pPr>
            <a:r>
              <a:rPr lang="zh-CN" altLang="en-US" dirty="0"/>
              <a:t>非理性因素是指人的情感、意志，包括动机、欲望、信念、信仰、习惯、本能等，以非逻辑形式出现的幻想、想象、直觉、灵感等也属非理性因素。它的作用有</a:t>
            </a:r>
            <a:r>
              <a:rPr lang="zh-CN" altLang="en-US" dirty="0" smtClean="0"/>
              <a:t>：激活作用；</a:t>
            </a:r>
            <a:r>
              <a:rPr lang="zh-CN" altLang="en-US" dirty="0" smtClean="0"/>
              <a:t>驱动</a:t>
            </a:r>
            <a:r>
              <a:rPr lang="zh-CN" altLang="en-US" dirty="0" smtClean="0"/>
              <a:t>作用；</a:t>
            </a:r>
            <a:r>
              <a:rPr lang="zh-CN" altLang="en-US" dirty="0" smtClean="0"/>
              <a:t>控制</a:t>
            </a:r>
            <a:r>
              <a:rPr lang="zh-CN" altLang="en-US" dirty="0" smtClean="0"/>
              <a:t>作用</a:t>
            </a:r>
            <a:endParaRPr lang="zh-CN" altLang="en-US" dirty="0"/>
          </a:p>
          <a:p>
            <a:pPr marL="457200" indent="-457200">
              <a:buFont typeface="+mj-lt"/>
              <a:buAutoNum type="arabicPeriod"/>
            </a:pPr>
            <a:endParaRPr lang="zh-CN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1A54672E-32CC-4041-9F02-78FD20E4DC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31</a:t>
            </a:r>
            <a:endParaRPr lang="zh-CN" altLang="en-US" sz="2600" b="1" dirty="0">
              <a:solidFill>
                <a:srgbClr val="1953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8669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95C9780-658E-4BED-A35A-4428856BDC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认识的规律－反复性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EF5B028-DC1C-43EC-BCE0-CEFB2AFE24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认识过程的反复性是指，人们对于一个复杂事物的认识往往要经过由感性认识到理性认识、再由理性认识到实践的多次反复才能完成。</a:t>
            </a:r>
          </a:p>
          <a:p>
            <a:pPr marL="0" indent="0">
              <a:buNone/>
            </a:pPr>
            <a:r>
              <a:rPr lang="zh-CN" altLang="en-US" dirty="0"/>
              <a:t>原因：从客观看，事物暴露有个过程；</a:t>
            </a:r>
          </a:p>
          <a:p>
            <a:pPr marL="0" indent="0">
              <a:buNone/>
            </a:pPr>
            <a:r>
              <a:rPr lang="zh-CN" altLang="en-US" dirty="0"/>
              <a:t>          从主观看，主体认识能力提高有个过程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A8F098D1-FDAF-4020-A2FA-94C11169F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32</a:t>
            </a:r>
            <a:endParaRPr lang="zh-CN" altLang="en-US" sz="2600" b="1" dirty="0">
              <a:solidFill>
                <a:srgbClr val="1953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1942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3D607FD0-FDE8-4F55-8427-10DAA316F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认识的规律－无限性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C2376806-5539-4ED4-972F-702779645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认识发展的无限性是指，对于事物发展过程的推移来说，人类的认识是永无止境、无限发展的，它表现为“实践、认识、再实践、再认识”的无限循环，由低级阶段向高级阶段不断推移的永无止境的前进运动。这种认识的无限发展过程，在形式上是循环往复，在实质上是前进上升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882166C4-FB29-424B-86C8-55F08D747C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32</a:t>
            </a:r>
            <a:endParaRPr lang="zh-CN" altLang="en-US" sz="2600" b="1" dirty="0">
              <a:solidFill>
                <a:srgbClr val="195369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5299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209DF5B-CF65-4B1F-AB54-E93767C4C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认识与实践的具体的历史的统一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A0B446EF-AA18-4174-AA65-B9F44F286D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563" y="563209"/>
            <a:ext cx="1259319" cy="495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33</a:t>
            </a:r>
            <a:endParaRPr lang="zh-CN" altLang="en-US" sz="2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微软雅黑" panose="020B0503020204020204" pitchFamily="34" charset="-122"/>
            </a:endParaRPr>
          </a:p>
        </p:txBody>
      </p:sp>
      <p:grpSp>
        <p:nvGrpSpPr>
          <p:cNvPr id="5" name="组合 1">
            <a:extLst>
              <a:ext uri="{FF2B5EF4-FFF2-40B4-BE49-F238E27FC236}">
                <a16:creationId xmlns:a16="http://schemas.microsoft.com/office/drawing/2014/main" xmlns="" id="{38E1ECDB-4663-4864-B80F-8EB7C520746F}"/>
              </a:ext>
            </a:extLst>
          </p:cNvPr>
          <p:cNvGrpSpPr>
            <a:grpSpLocks/>
          </p:cNvGrpSpPr>
          <p:nvPr/>
        </p:nvGrpSpPr>
        <p:grpSpPr bwMode="auto">
          <a:xfrm>
            <a:off x="555625" y="1687513"/>
            <a:ext cx="6608763" cy="2308225"/>
            <a:chOff x="1019175" y="1662113"/>
            <a:chExt cx="6608763" cy="2308225"/>
          </a:xfrm>
        </p:grpSpPr>
        <p:sp>
          <p:nvSpPr>
            <p:cNvPr id="6" name="Text Box 5">
              <a:extLst>
                <a:ext uri="{FF2B5EF4-FFF2-40B4-BE49-F238E27FC236}">
                  <a16:creationId xmlns:a16="http://schemas.microsoft.com/office/drawing/2014/main" xmlns="" id="{E65A0498-6A0F-4B13-B9D3-C7688D1E8B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19175" y="2597151"/>
              <a:ext cx="1093788" cy="460375"/>
            </a:xfrm>
            <a:prstGeom prst="rect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170" tIns="46990" rIns="90170" bIns="469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400">
                  <a:ea typeface="微软雅黑" panose="020B0503020204020204" pitchFamily="34" charset="-122"/>
                  <a:sym typeface="Arial" panose="020B0604020202020204" pitchFamily="34" charset="0"/>
                </a:rPr>
                <a:t>方法论</a:t>
              </a:r>
            </a:p>
          </p:txBody>
        </p:sp>
        <p:sp>
          <p:nvSpPr>
            <p:cNvPr id="7" name="AutoShape 6">
              <a:extLst>
                <a:ext uri="{FF2B5EF4-FFF2-40B4-BE49-F238E27FC236}">
                  <a16:creationId xmlns:a16="http://schemas.microsoft.com/office/drawing/2014/main" xmlns="" id="{CA1AF656-A7E7-4F9A-AAC4-FF0ABF0AD69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93950" y="1733551"/>
              <a:ext cx="144463" cy="2232025"/>
            </a:xfrm>
            <a:prstGeom prst="leftBrace">
              <a:avLst>
                <a:gd name="adj1" fmla="val 128754"/>
                <a:gd name="adj2" fmla="val 50000"/>
              </a:avLst>
            </a:prstGeom>
            <a:noFill/>
            <a:ln w="28575">
              <a:solidFill>
                <a:schemeClr val="bg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/>
            </a:p>
          </p:txBody>
        </p:sp>
        <p:sp>
          <p:nvSpPr>
            <p:cNvPr id="8" name="Text Box 7">
              <a:extLst>
                <a:ext uri="{FF2B5EF4-FFF2-40B4-BE49-F238E27FC236}">
                  <a16:creationId xmlns:a16="http://schemas.microsoft.com/office/drawing/2014/main" xmlns="" id="{B8216175-6B12-4290-92A4-E244F70286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30513" y="1662113"/>
              <a:ext cx="4752975" cy="4603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170" tIns="46990" rIns="90170" bIns="469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400">
                  <a:solidFill>
                    <a:schemeClr val="bg1"/>
                  </a:solidFill>
                  <a:ea typeface="微软雅黑" panose="020B0503020204020204" pitchFamily="34" charset="-122"/>
                </a:rPr>
                <a:t>实践超前于认识：冒进主义（左）</a:t>
              </a:r>
            </a:p>
          </p:txBody>
        </p:sp>
        <p:sp>
          <p:nvSpPr>
            <p:cNvPr id="9" name="Text Box 8">
              <a:extLst>
                <a:ext uri="{FF2B5EF4-FFF2-40B4-BE49-F238E27FC236}">
                  <a16:creationId xmlns:a16="http://schemas.microsoft.com/office/drawing/2014/main" xmlns="" id="{CD3AE1CC-50F9-45D5-B1C3-9E5D8676F4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28925" y="3506788"/>
              <a:ext cx="4799013" cy="4635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90170" tIns="46990" rIns="90170" bIns="46990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r>
                <a:rPr lang="zh-CN" altLang="en-US" sz="2400" dirty="0">
                  <a:solidFill>
                    <a:schemeClr val="bg1"/>
                  </a:solidFill>
                  <a:ea typeface="微软雅黑" panose="020B0503020204020204" pitchFamily="34" charset="-122"/>
                  <a:sym typeface="Arial" panose="020B0604020202020204" pitchFamily="34" charset="0"/>
                </a:rPr>
                <a:t>实践落后于认识：保守主义（右）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3311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6">
            <a:extLst>
              <a:ext uri="{FF2B5EF4-FFF2-40B4-BE49-F238E27FC236}">
                <a16:creationId xmlns:a16="http://schemas.microsoft.com/office/drawing/2014/main" xmlns="" id="{31BBA746-E9E7-4AA5-96CB-837C91EF1F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938" y="2602621"/>
            <a:ext cx="8459787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zh-CN" altLang="en-US" sz="80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下节课再见</a:t>
            </a:r>
          </a:p>
        </p:txBody>
      </p:sp>
    </p:spTree>
    <p:extLst>
      <p:ext uri="{BB962C8B-B14F-4D97-AF65-F5344CB8AC3E}">
        <p14:creationId xmlns:p14="http://schemas.microsoft.com/office/powerpoint/2010/main" xmlns="" val="336669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8AD29BD-3A0E-45B2-8F0A-A694DFAAD4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15938" y="2025747"/>
            <a:ext cx="8459787" cy="2242279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zh-CN" altLang="en-US" dirty="0"/>
              <a:t>第十课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zh-CN" altLang="en-US" dirty="0"/>
              <a:t>认识的本质和过程</a:t>
            </a:r>
          </a:p>
        </p:txBody>
      </p:sp>
    </p:spTree>
    <p:extLst>
      <p:ext uri="{BB962C8B-B14F-4D97-AF65-F5344CB8AC3E}">
        <p14:creationId xmlns:p14="http://schemas.microsoft.com/office/powerpoint/2010/main" xmlns="" val="188679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组合 18">
            <a:extLst>
              <a:ext uri="{FF2B5EF4-FFF2-40B4-BE49-F238E27FC236}">
                <a16:creationId xmlns:a16="http://schemas.microsoft.com/office/drawing/2014/main" xmlns="" id="{CD4387DC-0C22-43B2-BD53-D09266E9CD28}"/>
              </a:ext>
            </a:extLst>
          </p:cNvPr>
          <p:cNvGrpSpPr/>
          <p:nvPr/>
        </p:nvGrpSpPr>
        <p:grpSpPr>
          <a:xfrm>
            <a:off x="650875" y="1395412"/>
            <a:ext cx="7546641" cy="3834313"/>
            <a:chOff x="650875" y="1395413"/>
            <a:chExt cx="4545013" cy="1789112"/>
          </a:xfrm>
        </p:grpSpPr>
        <p:sp>
          <p:nvSpPr>
            <p:cNvPr id="4" name="矩形 7171">
              <a:extLst>
                <a:ext uri="{FF2B5EF4-FFF2-40B4-BE49-F238E27FC236}">
                  <a16:creationId xmlns:a16="http://schemas.microsoft.com/office/drawing/2014/main" xmlns="" id="{F488E1B8-C820-446A-B863-58D9AF61FF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1713" y="2903538"/>
              <a:ext cx="61912" cy="82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525" tIns="0" rIns="9525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charset="0"/>
                <a:buNone/>
                <a:defRPr/>
              </a:pPr>
              <a:endPara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5" name="任意多边形 7172">
              <a:extLst>
                <a:ext uri="{FF2B5EF4-FFF2-40B4-BE49-F238E27FC236}">
                  <a16:creationId xmlns:a16="http://schemas.microsoft.com/office/drawing/2014/main" xmlns="" id="{0F5A3C3A-2262-4BB1-A82B-A7220E1D72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3575" y="2286000"/>
              <a:ext cx="738188" cy="660400"/>
            </a:xfrm>
            <a:custGeom>
              <a:avLst/>
              <a:gdLst>
                <a:gd name="T0" fmla="*/ 0 w 983930"/>
                <a:gd name="T1" fmla="*/ 0 h 657890"/>
                <a:gd name="T2" fmla="*/ 65862 w 983930"/>
                <a:gd name="T3" fmla="*/ 0 h 657890"/>
                <a:gd name="T4" fmla="*/ 65862 w 983930"/>
                <a:gd name="T5" fmla="*/ 1206001 h 657890"/>
                <a:gd name="T6" fmla="*/ 131724 w 983930"/>
                <a:gd name="T7" fmla="*/ 1206001 h 65789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3930"/>
                <a:gd name="T13" fmla="*/ 0 h 657890"/>
                <a:gd name="T14" fmla="*/ 983930 w 983930"/>
                <a:gd name="T15" fmla="*/ 657890 h 65789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3930" h="657890">
                  <a:moveTo>
                    <a:pt x="0" y="0"/>
                  </a:moveTo>
                  <a:lnTo>
                    <a:pt x="491965" y="0"/>
                  </a:lnTo>
                  <a:lnTo>
                    <a:pt x="491965" y="657890"/>
                  </a:lnTo>
                  <a:lnTo>
                    <a:pt x="983930" y="657890"/>
                  </a:lnTo>
                </a:path>
              </a:pathLst>
            </a:custGeom>
            <a:noFill/>
            <a:ln w="25400">
              <a:solidFill>
                <a:srgbClr val="C2C2C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6" name="矩形 7173">
              <a:extLst>
                <a:ext uri="{FF2B5EF4-FFF2-40B4-BE49-F238E27FC236}">
                  <a16:creationId xmlns:a16="http://schemas.microsoft.com/office/drawing/2014/main" xmlns="" id="{BAD449E7-DD17-4780-9428-89506E5E09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238" y="2586038"/>
              <a:ext cx="44450" cy="60325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525" tIns="0" rIns="9525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charset="0"/>
                <a:buNone/>
                <a:defRPr/>
              </a:pPr>
              <a:endPara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任意多边形 7174">
              <a:extLst>
                <a:ext uri="{FF2B5EF4-FFF2-40B4-BE49-F238E27FC236}">
                  <a16:creationId xmlns:a16="http://schemas.microsoft.com/office/drawing/2014/main" xmlns="" id="{ACFC95A3-C0CC-4F01-84A5-8C93E8CE9A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3575" y="2236788"/>
              <a:ext cx="738188" cy="90487"/>
            </a:xfrm>
            <a:custGeom>
              <a:avLst/>
              <a:gdLst>
                <a:gd name="T0" fmla="*/ 0 w 983930"/>
                <a:gd name="T1" fmla="*/ 86219 h 91440"/>
                <a:gd name="T2" fmla="*/ 65862 w 983930"/>
                <a:gd name="T3" fmla="*/ 86219 h 91440"/>
                <a:gd name="T4" fmla="*/ 65862 w 983930"/>
                <a:gd name="T5" fmla="*/ 76928 h 91440"/>
                <a:gd name="T6" fmla="*/ 131724 w 983930"/>
                <a:gd name="T7" fmla="*/ 76928 h 9144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3930"/>
                <a:gd name="T13" fmla="*/ 0 h 91440"/>
                <a:gd name="T14" fmla="*/ 983930 w 983930"/>
                <a:gd name="T15" fmla="*/ 91440 h 9144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3930" h="91440">
                  <a:moveTo>
                    <a:pt x="0" y="51243"/>
                  </a:moveTo>
                  <a:lnTo>
                    <a:pt x="491965" y="51243"/>
                  </a:lnTo>
                  <a:lnTo>
                    <a:pt x="491965" y="45720"/>
                  </a:lnTo>
                  <a:lnTo>
                    <a:pt x="983930" y="45720"/>
                  </a:lnTo>
                </a:path>
              </a:pathLst>
            </a:custGeom>
            <a:noFill/>
            <a:ln w="25400">
              <a:solidFill>
                <a:srgbClr val="C2C2C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矩形 7175">
              <a:extLst>
                <a:ext uri="{FF2B5EF4-FFF2-40B4-BE49-F238E27FC236}">
                  <a16:creationId xmlns:a16="http://schemas.microsoft.com/office/drawing/2014/main" xmlns="" id="{02901C98-9EDD-4A5F-B41B-4BE18CE2BE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4413" y="2255838"/>
              <a:ext cx="38100" cy="49212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525" tIns="0" rIns="9525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charset="0"/>
                <a:buNone/>
                <a:defRPr/>
              </a:pPr>
              <a:endPara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9" name="任意多边形 7176">
              <a:extLst>
                <a:ext uri="{FF2B5EF4-FFF2-40B4-BE49-F238E27FC236}">
                  <a16:creationId xmlns:a16="http://schemas.microsoft.com/office/drawing/2014/main" xmlns="" id="{5C7B4BE4-9C6E-435C-926F-705106353E8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3575" y="1627188"/>
              <a:ext cx="738188" cy="658812"/>
            </a:xfrm>
            <a:custGeom>
              <a:avLst/>
              <a:gdLst>
                <a:gd name="T0" fmla="*/ 0 w 983930"/>
                <a:gd name="T1" fmla="*/ 1153593 h 659913"/>
                <a:gd name="T2" fmla="*/ 65862 w 983930"/>
                <a:gd name="T3" fmla="*/ 1153593 h 659913"/>
                <a:gd name="T4" fmla="*/ 65862 w 983930"/>
                <a:gd name="T5" fmla="*/ 0 h 659913"/>
                <a:gd name="T6" fmla="*/ 131724 w 983930"/>
                <a:gd name="T7" fmla="*/ 0 h 659913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983930"/>
                <a:gd name="T13" fmla="*/ 0 h 659913"/>
                <a:gd name="T14" fmla="*/ 983930 w 983930"/>
                <a:gd name="T15" fmla="*/ 659913 h 659913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983930" h="659913">
                  <a:moveTo>
                    <a:pt x="0" y="659913"/>
                  </a:moveTo>
                  <a:lnTo>
                    <a:pt x="491965" y="659913"/>
                  </a:lnTo>
                  <a:lnTo>
                    <a:pt x="491965" y="0"/>
                  </a:lnTo>
                  <a:lnTo>
                    <a:pt x="983930" y="0"/>
                  </a:lnTo>
                </a:path>
              </a:pathLst>
            </a:custGeom>
            <a:noFill/>
            <a:ln w="25400">
              <a:solidFill>
                <a:srgbClr val="C2C2C2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0" name="矩形 7177">
              <a:extLst>
                <a:ext uri="{FF2B5EF4-FFF2-40B4-BE49-F238E27FC236}">
                  <a16:creationId xmlns:a16="http://schemas.microsoft.com/office/drawing/2014/main" xmlns="" id="{8916830E-8BAC-477E-96EF-2E346CF258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81238" y="1927225"/>
              <a:ext cx="44450" cy="58738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525" tIns="0" rIns="9525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charset="0"/>
                <a:buNone/>
                <a:defRPr/>
              </a:pPr>
              <a:endPara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" name="矩形 7179">
              <a:extLst>
                <a:ext uri="{FF2B5EF4-FFF2-40B4-BE49-F238E27FC236}">
                  <a16:creationId xmlns:a16="http://schemas.microsoft.com/office/drawing/2014/main" xmlns="" id="{420ABA21-4C3A-43A8-8C5C-516F981864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73300" y="1592263"/>
              <a:ext cx="60325" cy="82550"/>
            </a:xfrm>
            <a:prstGeom prst="rect">
              <a:avLst/>
            </a:prstGeom>
            <a:noFill/>
            <a:ln>
              <a:noFill/>
            </a:ln>
            <a:extLst/>
          </p:spPr>
          <p:txBody>
            <a:bodyPr lIns="9525" tIns="0" rIns="9525" bIns="0" anchor="ctr"/>
            <a:lstStyle>
              <a:lvl1pPr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宋体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charset="0"/>
                <a:buNone/>
                <a:defRPr/>
              </a:pPr>
              <a:endParaRPr lang="zh-CN" altLang="zh-CN" sz="2400" b="1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2" name="矩形 7181">
              <a:extLst>
                <a:ext uri="{FF2B5EF4-FFF2-40B4-BE49-F238E27FC236}">
                  <a16:creationId xmlns:a16="http://schemas.microsoft.com/office/drawing/2014/main" xmlns="" id="{0B24646F-1C4D-47F8-909E-1C52079C56B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0875" y="1908175"/>
              <a:ext cx="1427163" cy="76358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10954" tIns="10954" rIns="10954" bIns="10954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认识论</a:t>
              </a:r>
            </a:p>
          </p:txBody>
        </p:sp>
        <p:sp>
          <p:nvSpPr>
            <p:cNvPr id="13" name="矩形 7184">
              <a:extLst>
                <a:ext uri="{FF2B5EF4-FFF2-40B4-BE49-F238E27FC236}">
                  <a16:creationId xmlns:a16="http://schemas.microsoft.com/office/drawing/2014/main" xmlns="" id="{E84381EE-1AC9-49A1-9184-68C82BE91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763" y="1395413"/>
              <a:ext cx="2417762" cy="461962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4" name="矩形 7185">
              <a:extLst>
                <a:ext uri="{FF2B5EF4-FFF2-40B4-BE49-F238E27FC236}">
                  <a16:creationId xmlns:a16="http://schemas.microsoft.com/office/drawing/2014/main" xmlns="" id="{9B2A9AA5-9474-4E8A-94D6-D79644338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763" y="1395413"/>
              <a:ext cx="2417762" cy="4619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25" tIns="9525" rIns="9525" bIns="95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认识的来源和本质</a:t>
              </a:r>
            </a:p>
          </p:txBody>
        </p:sp>
        <p:sp>
          <p:nvSpPr>
            <p:cNvPr id="15" name="矩形 7186">
              <a:extLst>
                <a:ext uri="{FF2B5EF4-FFF2-40B4-BE49-F238E27FC236}">
                  <a16:creationId xmlns:a16="http://schemas.microsoft.com/office/drawing/2014/main" xmlns="" id="{5528B620-F8F9-419D-91BD-5F909AA24A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763" y="2047875"/>
              <a:ext cx="2455862" cy="465138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6" name="矩形 7187">
              <a:extLst>
                <a:ext uri="{FF2B5EF4-FFF2-40B4-BE49-F238E27FC236}">
                  <a16:creationId xmlns:a16="http://schemas.microsoft.com/office/drawing/2014/main" xmlns="" id="{FF0D0C22-1FA0-4914-B881-9D0653DB878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763" y="2047875"/>
              <a:ext cx="2455862" cy="465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25" tIns="9525" rIns="9525" bIns="95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认识的过程和规律</a:t>
              </a:r>
            </a:p>
          </p:txBody>
        </p:sp>
        <p:sp>
          <p:nvSpPr>
            <p:cNvPr id="17" name="矩形 7188">
              <a:extLst>
                <a:ext uri="{FF2B5EF4-FFF2-40B4-BE49-F238E27FC236}">
                  <a16:creationId xmlns:a16="http://schemas.microsoft.com/office/drawing/2014/main" xmlns="" id="{C34256C0-4C46-4438-9F18-F0517B922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763" y="2703513"/>
              <a:ext cx="2524125" cy="481012"/>
            </a:xfrm>
            <a:prstGeom prst="rect">
              <a:avLst/>
            </a:prstGeom>
            <a:solidFill>
              <a:srgbClr val="E5F5FC"/>
            </a:solidFill>
            <a:ln w="25400">
              <a:solidFill>
                <a:srgbClr val="FFFFFF"/>
              </a:solidFill>
              <a:miter lim="800000"/>
              <a:headEnd/>
              <a:tailEnd/>
            </a:ln>
          </p:spPr>
          <p:txBody>
            <a:bodyPr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buFont typeface="Arial" panose="020B0604020202020204" pitchFamily="34" charset="0"/>
                <a:buNone/>
              </a:pPr>
              <a:endParaRPr lang="zh-CN" altLang="en-US" sz="2400" b="1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矩形 7189">
              <a:extLst>
                <a:ext uri="{FF2B5EF4-FFF2-40B4-BE49-F238E27FC236}">
                  <a16:creationId xmlns:a16="http://schemas.microsoft.com/office/drawing/2014/main" xmlns="" id="{EB23A96B-AF3F-40D3-AC59-DF69DDFA24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71763" y="2703513"/>
              <a:ext cx="2524125" cy="4810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525" tIns="9525" rIns="9525" bIns="9525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lnSpc>
                  <a:spcPct val="90000"/>
                </a:lnSpc>
                <a:spcAft>
                  <a:spcPct val="35000"/>
                </a:spcAft>
                <a:buFont typeface="Arial" panose="020B0604020202020204" pitchFamily="34" charset="0"/>
                <a:buNone/>
              </a:pPr>
              <a:r>
                <a:rPr lang="zh-CN" altLang="en-US" sz="2400" b="1">
                  <a:solidFill>
                    <a:srgbClr val="195369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认识的结果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74802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CBA6FF3-7901-4446-9073-9A2CEF551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认识的本质</a:t>
            </a:r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8D58FF57-1063-415C-80A8-B10C48CA3D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7" y="601001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</a:p>
        </p:txBody>
      </p:sp>
      <p:graphicFrame>
        <p:nvGraphicFramePr>
          <p:cNvPr id="5" name="Group 4">
            <a:extLst>
              <a:ext uri="{FF2B5EF4-FFF2-40B4-BE49-F238E27FC236}">
                <a16:creationId xmlns:a16="http://schemas.microsoft.com/office/drawing/2014/main" xmlns="" id="{0CB04E5B-D786-49A4-AE88-BA095D720E6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503019250"/>
              </p:ext>
            </p:extLst>
          </p:nvPr>
        </p:nvGraphicFramePr>
        <p:xfrm>
          <a:off x="515937" y="1306276"/>
          <a:ext cx="8466697" cy="3784338"/>
        </p:xfrm>
        <a:graphic>
          <a:graphicData uri="http://schemas.openxmlformats.org/drawingml/2006/table">
            <a:tbl>
              <a:tblPr>
                <a:tableStyleId>{2D5ABB26-0587-4C30-8999-92F81FD0307C}</a:tableStyleId>
              </a:tblPr>
              <a:tblGrid>
                <a:gridCol w="2673584">
                  <a:extLst>
                    <a:ext uri="{9D8B030D-6E8A-4147-A177-3AD203B41FA5}">
                      <a16:colId xmlns:a16="http://schemas.microsoft.com/office/drawing/2014/main" xmlns="" val="1485946836"/>
                    </a:ext>
                  </a:extLst>
                </a:gridCol>
                <a:gridCol w="2587744">
                  <a:extLst>
                    <a:ext uri="{9D8B030D-6E8A-4147-A177-3AD203B41FA5}">
                      <a16:colId xmlns:a16="http://schemas.microsoft.com/office/drawing/2014/main" xmlns="" val="1612191620"/>
                    </a:ext>
                  </a:extLst>
                </a:gridCol>
                <a:gridCol w="3205369">
                  <a:extLst>
                    <a:ext uri="{9D8B030D-6E8A-4147-A177-3AD203B41FA5}">
                      <a16:colId xmlns:a16="http://schemas.microsoft.com/office/drawing/2014/main" xmlns="" val="1498367674"/>
                    </a:ext>
                  </a:extLst>
                </a:gridCol>
              </a:tblGrid>
              <a:tr h="71447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u="none" strike="noStrike" cap="none" normalizeH="0" baseline="0">
                          <a:ln>
                            <a:noFill/>
                          </a:ln>
                          <a:effectLst/>
                          <a:sym typeface="微软雅黑" panose="020B0503020204020204" pitchFamily="34" charset="-122"/>
                        </a:rPr>
                        <a:t>唯心主义先验论</a:t>
                      </a: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5570" marR="65570" marT="34164" marB="3416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u="none" strike="noStrike" cap="none" normalizeH="0" baseline="0">
                          <a:ln>
                            <a:noFill/>
                          </a:ln>
                          <a:effectLst/>
                          <a:sym typeface="微软雅黑" panose="020B0503020204020204" pitchFamily="34" charset="-122"/>
                        </a:rPr>
                        <a:t>唯物主义反映论</a:t>
                      </a:r>
                      <a:endParaRPr kumimoji="0" lang="zh-CN" altLang="zh-CN" sz="24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6494" marR="66494" marT="33246" marB="33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9337489"/>
                  </a:ext>
                </a:extLst>
              </a:tr>
              <a:tr h="1175736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微软雅黑" panose="020B0503020204020204" pitchFamily="34" charset="-122"/>
                        </a:rPr>
                        <a:t>认识不是对事物的反映，而是先于事物而存在的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6494" marR="66494" marT="33246" marB="33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u="none" strike="noStrike" cap="none" normalizeH="0" baseline="0">
                          <a:ln>
                            <a:noFill/>
                          </a:ln>
                          <a:effectLst/>
                          <a:sym typeface="微软雅黑" panose="020B0503020204020204" pitchFamily="34" charset="-122"/>
                        </a:rPr>
                        <a:t>先有客观事物，才有我们的认识，认识是对客观事物的反映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6494" marR="66494" marT="33246" marB="33246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296376682"/>
                  </a:ext>
                </a:extLst>
              </a:tr>
              <a:tr h="1894132"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u="none" strike="noStrike" cap="none" normalizeH="0" baseline="0">
                          <a:ln>
                            <a:noFill/>
                          </a:ln>
                          <a:effectLst/>
                          <a:sym typeface="微软雅黑" panose="020B0503020204020204" pitchFamily="34" charset="-122"/>
                        </a:rPr>
                        <a:t>辩证唯物主义认为反映是一个能动的过程，称之为能动反映论</a:t>
                      </a:r>
                      <a:endParaRPr kumimoji="0" lang="zh-CN" altLang="zh-CN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5570" marR="65570" marT="34164" marB="3416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200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sym typeface="微软雅黑" panose="020B0503020204020204" pitchFamily="34" charset="-122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2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zh-CN" altLang="zh-CN" sz="2400" u="none" strike="noStrike" cap="none" normalizeH="0" baseline="0" dirty="0">
                          <a:ln>
                            <a:noFill/>
                          </a:ln>
                          <a:effectLst/>
                          <a:sym typeface="微软雅黑" panose="020B0503020204020204" pitchFamily="34" charset="-122"/>
                        </a:rPr>
                        <a:t>形而上学唯物主义认为反映是一个机械直观的过程，称之为机械反映论</a:t>
                      </a:r>
                      <a:endParaRPr kumimoji="0" lang="zh-CN" altLang="zh-CN" sz="2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微软雅黑" panose="020B0503020204020204" pitchFamily="34" charset="-122"/>
                        <a:sym typeface="微软雅黑" panose="020B0503020204020204" pitchFamily="34" charset="-122"/>
                      </a:endParaRPr>
                    </a:p>
                  </a:txBody>
                  <a:tcPr marL="65570" marR="65570" marT="34164" marB="3416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505930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26725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D462320E-B3E0-444D-8AF8-DAEB297143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认识的本质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F8B82B51-5583-4480-AB41-2AC0D5BF65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b="1" dirty="0" smtClean="0"/>
              <a:t>辩证唯物主义认为</a:t>
            </a:r>
            <a:r>
              <a:rPr lang="zh-CN" altLang="en-US" b="1" dirty="0" smtClean="0"/>
              <a:t>：认识的本质是主体对客体的能动反映，它不但具有再现客体内容的反映性特征，而且具有实践所要求的主体能动的创造性特征，认识是主体以实践为基础对客体的能动的，创造性的思维再现。</a:t>
            </a:r>
            <a:endParaRPr lang="zh-CN" altLang="en-US" b="1" dirty="0"/>
          </a:p>
          <a:p>
            <a:r>
              <a:rPr lang="zh-CN" altLang="en-US" dirty="0" smtClean="0"/>
              <a:t>一、反映特性是人类认识的基本规定性；</a:t>
            </a:r>
            <a:endParaRPr lang="zh-CN" altLang="en-US" dirty="0"/>
          </a:p>
          <a:p>
            <a:r>
              <a:rPr lang="zh-CN" altLang="en-US" dirty="0" smtClean="0"/>
              <a:t>二、能动反映具有创造性；</a:t>
            </a:r>
            <a:endParaRPr lang="zh-CN" altLang="en-US" dirty="0"/>
          </a:p>
          <a:p>
            <a:r>
              <a:rPr lang="zh-CN" altLang="en-US" dirty="0" smtClean="0"/>
              <a:t>三、在人的认识活动中，摹写、反映的特性与能动、创造的特性，二者是不可分割的。</a:t>
            </a:r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:a16="http://schemas.microsoft.com/office/drawing/2014/main" xmlns="" id="{DB03DF6F-D891-4C8D-8D53-0972FADDD4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977" y="601001"/>
            <a:ext cx="1259319" cy="495007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2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9</a:t>
            </a:r>
          </a:p>
        </p:txBody>
      </p:sp>
    </p:spTree>
    <p:extLst>
      <p:ext uri="{BB962C8B-B14F-4D97-AF65-F5344CB8AC3E}">
        <p14:creationId xmlns:p14="http://schemas.microsoft.com/office/powerpoint/2010/main" xmlns="" val="435404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8118031D-A5E4-46C9-BF36-77F2119C9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例题（多选）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7294B386-AEF3-42C2-90E1-1DAB2A028C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关于龙的形象</a:t>
            </a:r>
            <a:r>
              <a:rPr lang="en-US" altLang="zh-CN" dirty="0"/>
              <a:t>,</a:t>
            </a:r>
            <a:r>
              <a:rPr lang="zh-CN" altLang="en-US" dirty="0"/>
              <a:t>自古以来就有“角似鹿、头似驼、眼似兔、项似蛇、腹似蜃、鳞似鱼、爪似鹰、掌似虎、耳似牛”的说 法。这表明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观念的东西是移入人脑并在人脑中改造过的物质的东西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一切观念都是现实的模仿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虚幻的观念也是对事物本质的反映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任何观念都可以从现实世界中找到其物质“原型” </a:t>
            </a:r>
          </a:p>
          <a:p>
            <a:pPr marL="0" indent="0">
              <a:buNone/>
            </a:pPr>
            <a:endParaRPr lang="zh-CN" altLang="en-US" dirty="0"/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1928764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F1241DA0-8DA6-48C6-B393-E8DF4D7E94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认识过程的两次飞跃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242ACB3B-1443-4B19-BFC6-021F231FFA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从感性认识到理性认识（第一次飞跃）：</a:t>
            </a:r>
          </a:p>
          <a:p>
            <a:pPr marL="0" indent="0">
              <a:buNone/>
            </a:pPr>
            <a:r>
              <a:rPr lang="zh-CN" altLang="en-US" b="1" dirty="0"/>
              <a:t>感性认识</a:t>
            </a:r>
            <a:r>
              <a:rPr lang="zh-CN" altLang="en-US" dirty="0"/>
              <a:t>是认识的低级阶段，是人在实践中通过感官对事物外部形态的直接的、具体的反映，它包括感觉、知觉、表象三种形式。感性认识的特点是直接性和具体性；</a:t>
            </a:r>
          </a:p>
          <a:p>
            <a:pPr marL="0" indent="0">
              <a:buNone/>
            </a:pPr>
            <a:r>
              <a:rPr lang="zh-CN" altLang="en-US" b="1" dirty="0"/>
              <a:t>理性认识</a:t>
            </a:r>
            <a:r>
              <a:rPr lang="zh-CN" altLang="en-US" dirty="0"/>
              <a:t>是认识的高级阶段，是人通过思维对事物内部联系的间接的、概括的反映。它包括概念、判断、推理以及假说和理论等形式。理性认识的特点是它的间接性和抽象性。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BBA2BF06-4062-4DF7-9D42-2462B94EA2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</a:p>
        </p:txBody>
      </p:sp>
    </p:spTree>
    <p:extLst>
      <p:ext uri="{BB962C8B-B14F-4D97-AF65-F5344CB8AC3E}">
        <p14:creationId xmlns:p14="http://schemas.microsoft.com/office/powerpoint/2010/main" xmlns="" val="1916092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A9BE4B2B-E631-4548-82F7-4A0CABA73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/>
              <a:t>认识过程的两次飞跃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1060C848-97A4-48F8-9BBD-45BC0F5140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CN" altLang="en-US" dirty="0"/>
              <a:t>感性认识与理性认识的辩证关系：</a:t>
            </a:r>
          </a:p>
          <a:p>
            <a:pPr marL="0" indent="0">
              <a:buNone/>
            </a:pPr>
            <a:r>
              <a:rPr lang="zh-CN" altLang="en-US" dirty="0"/>
              <a:t>一，感性认识与理性认识相互依存；</a:t>
            </a:r>
          </a:p>
          <a:p>
            <a:pPr marL="0" indent="0">
              <a:buNone/>
            </a:pPr>
            <a:r>
              <a:rPr lang="zh-CN" altLang="en-US" dirty="0"/>
              <a:t>二，在实际的认识过程中，感性认识和理性认识又是互相交织、互相渗透的。一方面，感性中渗透着理性的因素；另一方面，理性中渗透着感性的因素。</a:t>
            </a:r>
          </a:p>
          <a:p>
            <a:pPr marL="0" indent="0">
              <a:buNone/>
            </a:pPr>
            <a:endParaRPr lang="zh-CN" altLang="en-US" dirty="0"/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xmlns="" id="{517C7A7F-1467-4381-B0A3-5E6FC3A55F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8912" y="555812"/>
            <a:ext cx="1259319" cy="495007"/>
          </a:xfrm>
          <a:prstGeom prst="rect">
            <a:avLst/>
          </a:prstGeom>
          <a:solidFill>
            <a:srgbClr val="92D050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考点</a:t>
            </a:r>
            <a:r>
              <a:rPr lang="en-US" altLang="zh-CN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3</a:t>
            </a:r>
            <a:r>
              <a:rPr lang="zh-CN" altLang="en-US" sz="2600" b="1" dirty="0">
                <a:solidFill>
                  <a:srgbClr val="195369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0</a:t>
            </a:r>
          </a:p>
        </p:txBody>
      </p:sp>
      <p:sp>
        <p:nvSpPr>
          <p:cNvPr id="5" name="Text Box 5">
            <a:extLst>
              <a:ext uri="{FF2B5EF4-FFF2-40B4-BE49-F238E27FC236}">
                <a16:creationId xmlns:a16="http://schemas.microsoft.com/office/drawing/2014/main" xmlns="" id="{FF43A36C-1C3F-4544-88D5-86E963DD0B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6919" y="3880750"/>
            <a:ext cx="5667375" cy="825500"/>
          </a:xfrm>
          <a:prstGeom prst="rect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0170" tIns="46990" rIns="90170" bIns="469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ea typeface="微软雅黑" panose="020B0503020204020204" pitchFamily="34" charset="-122"/>
                <a:sym typeface="Arial" panose="020B0604020202020204" pitchFamily="34" charset="0"/>
              </a:rPr>
              <a:t>感觉到了的东西，我们不能立刻理解它；</a:t>
            </a:r>
          </a:p>
          <a:p>
            <a:pPr eaLnBrk="1" hangingPunct="1">
              <a:buFont typeface="Arial" panose="020B0604020202020204" pitchFamily="34" charset="0"/>
              <a:buNone/>
            </a:pPr>
            <a:r>
              <a:rPr lang="zh-CN" altLang="en-US" sz="2400">
                <a:ea typeface="微软雅黑" panose="020B0503020204020204" pitchFamily="34" charset="-122"/>
                <a:sym typeface="Arial" panose="020B0604020202020204" pitchFamily="34" charset="0"/>
              </a:rPr>
              <a:t>只有理解了的东西才能更深刻地感觉它</a:t>
            </a:r>
          </a:p>
        </p:txBody>
      </p:sp>
    </p:spTree>
    <p:extLst>
      <p:ext uri="{BB962C8B-B14F-4D97-AF65-F5344CB8AC3E}">
        <p14:creationId xmlns:p14="http://schemas.microsoft.com/office/powerpoint/2010/main" xmlns="" val="309613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xmlns="" id="{C7EED6F3-A3CC-44FE-970A-112C3C7BF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/>
              <a:t>例题（多选）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xmlns="" id="{EDEF8181-93D9-4347-BCF5-3D18A0292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zh-CN" dirty="0"/>
              <a:t>19 </a:t>
            </a:r>
            <a:r>
              <a:rPr lang="zh-CN" altLang="en-US" dirty="0"/>
              <a:t>世纪英国作家惠兹里特说</a:t>
            </a:r>
            <a:r>
              <a:rPr lang="en-US" altLang="zh-CN" dirty="0"/>
              <a:t>:“</a:t>
            </a:r>
            <a:r>
              <a:rPr lang="zh-CN" altLang="en-US" dirty="0"/>
              <a:t>一个除了书本以外一无所知的纯粹学者</a:t>
            </a:r>
            <a:r>
              <a:rPr lang="en-US" altLang="zh-CN" dirty="0"/>
              <a:t>,</a:t>
            </a:r>
            <a:r>
              <a:rPr lang="zh-CN" altLang="en-US" dirty="0"/>
              <a:t>必然对书本也是无知的。”与这句话在内涵上相一 致的名言还有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纸上得来终觉浅</a:t>
            </a:r>
            <a:r>
              <a:rPr lang="en-US" altLang="zh-CN" dirty="0"/>
              <a:t>,</a:t>
            </a:r>
            <a:r>
              <a:rPr lang="zh-CN" altLang="en-US" dirty="0"/>
              <a:t>绝知此事要躬行</a:t>
            </a:r>
            <a:endParaRPr lang="en-US" altLang="zh-CN" dirty="0"/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尽信书</a:t>
            </a:r>
            <a:r>
              <a:rPr lang="en-US" altLang="zh-CN" dirty="0"/>
              <a:t>,</a:t>
            </a:r>
            <a:r>
              <a:rPr lang="zh-CN" altLang="en-US" dirty="0"/>
              <a:t>则不如无书 </a:t>
            </a:r>
            <a:endParaRPr lang="en-US" altLang="zh-CN" dirty="0"/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感觉到了的东西我们不能立刻理解它</a:t>
            </a:r>
            <a:r>
              <a:rPr lang="en-US" altLang="zh-CN" dirty="0"/>
              <a:t>,</a:t>
            </a:r>
            <a:r>
              <a:rPr lang="zh-CN" altLang="en-US" dirty="0"/>
              <a:t>只有理解了的东西才能更深刻地感觉它 </a:t>
            </a:r>
          </a:p>
          <a:p>
            <a:pPr marL="457200" indent="-457200">
              <a:buFont typeface="+mj-lt"/>
              <a:buAutoNum type="alphaUcPeriod"/>
            </a:pPr>
            <a:r>
              <a:rPr lang="zh-CN" altLang="en-US" dirty="0"/>
              <a:t>饱经风霜的老人与缺乏阅历的少年对同一句格言的理解是不同的 </a:t>
            </a:r>
          </a:p>
          <a:p>
            <a:pPr marL="0" indent="0">
              <a:buNone/>
            </a:pP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xmlns="" val="3139333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490</TotalTime>
  <Words>997</Words>
  <Application>Microsoft Office PowerPoint</Application>
  <PresentationFormat>自定义</PresentationFormat>
  <Paragraphs>74</Paragraphs>
  <Slides>16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17" baseType="lpstr">
      <vt:lpstr>Office 主题​​</vt:lpstr>
      <vt:lpstr>2019考研政治强化课程 马原理</vt:lpstr>
      <vt:lpstr>第十课 认识的本质和过程</vt:lpstr>
      <vt:lpstr>幻灯片 3</vt:lpstr>
      <vt:lpstr>认识的本质</vt:lpstr>
      <vt:lpstr>认识的本质</vt:lpstr>
      <vt:lpstr>例题（多选）</vt:lpstr>
      <vt:lpstr>认识过程的两次飞跃</vt:lpstr>
      <vt:lpstr>认识过程的两次飞跃</vt:lpstr>
      <vt:lpstr>例题（多选）</vt:lpstr>
      <vt:lpstr>认识过程的两次飞跃</vt:lpstr>
      <vt:lpstr>认识过程的两次飞跃</vt:lpstr>
      <vt:lpstr>认识过程中的理性因素和非理性因素</vt:lpstr>
      <vt:lpstr>认识的规律－反复性</vt:lpstr>
      <vt:lpstr>认识的规律－无限性</vt:lpstr>
      <vt:lpstr>认识与实践的具体的历史的统一</vt:lpstr>
      <vt:lpstr>幻灯片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59</cp:revision>
  <dcterms:created xsi:type="dcterms:W3CDTF">2017-06-09T06:12:12Z</dcterms:created>
  <dcterms:modified xsi:type="dcterms:W3CDTF">2018-04-18T10:19:52Z</dcterms:modified>
</cp:coreProperties>
</file>