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73" r:id="rId5"/>
    <p:sldId id="274" r:id="rId6"/>
    <p:sldId id="275" r:id="rId7"/>
    <p:sldId id="300"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71"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F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90" autoAdjust="0"/>
    <p:restoredTop sz="94660"/>
  </p:normalViewPr>
  <p:slideViewPr>
    <p:cSldViewPr snapToGrid="0" showGuides="1">
      <p:cViewPr varScale="1">
        <p:scale>
          <a:sx n="104" d="100"/>
          <a:sy n="104" d="100"/>
        </p:scale>
        <p:origin x="-7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B205529-CEE4-4A0C-B431-C9E8E7730869}"/>
              </a:ext>
            </a:extLst>
          </p:cNvPr>
          <p:cNvSpPr>
            <a:spLocks noGrp="1"/>
          </p:cNvSpPr>
          <p:nvPr>
            <p:ph type="ctrTitle" hasCustomPrompt="1"/>
          </p:nvPr>
        </p:nvSpPr>
        <p:spPr>
          <a:xfrm>
            <a:off x="1524000" y="1846730"/>
            <a:ext cx="9144000" cy="1030941"/>
          </a:xfrm>
        </p:spPr>
        <p:txBody>
          <a:bodyPr anchor="b">
            <a:noAutofit/>
          </a:bodyPr>
          <a:lstStyle>
            <a:lvl1pPr algn="ctr" fontAlgn="auto">
              <a:spcBef>
                <a:spcPts val="0"/>
              </a:spcBef>
              <a:spcAft>
                <a:spcPts val="0"/>
              </a:spcAft>
              <a:buFontTx/>
              <a:buNone/>
              <a:defRPr sz="4800" b="1">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4800" b="1" spc="600" dirty="0">
                <a:solidFill>
                  <a:schemeClr val="bg1"/>
                </a:solidFill>
                <a:latin typeface="微软雅黑" pitchFamily="34" charset="-122"/>
                <a:ea typeface="微软雅黑" pitchFamily="34" charset="-122"/>
                <a:cs typeface="+mj-cs"/>
              </a:rPr>
              <a:t>封皮</a:t>
            </a:r>
            <a:r>
              <a:rPr lang="en-US" altLang="zh-CN" sz="4800" b="1" spc="600" dirty="0">
                <a:solidFill>
                  <a:schemeClr val="bg1"/>
                </a:solidFill>
                <a:latin typeface="微软雅黑" pitchFamily="34" charset="-122"/>
                <a:ea typeface="微软雅黑" pitchFamily="34" charset="-122"/>
                <a:cs typeface="+mj-cs"/>
              </a:rPr>
              <a:t>48</a:t>
            </a:r>
            <a:r>
              <a:rPr lang="zh-CN" altLang="en-US" sz="4800" b="1" spc="600" dirty="0">
                <a:solidFill>
                  <a:schemeClr val="bg1"/>
                </a:solidFill>
                <a:latin typeface="微软雅黑" pitchFamily="34" charset="-122"/>
                <a:ea typeface="微软雅黑" pitchFamily="34" charset="-122"/>
                <a:cs typeface="+mj-cs"/>
              </a:rPr>
              <a:t>号微软雅黑加粗</a:t>
            </a:r>
          </a:p>
        </p:txBody>
      </p:sp>
      <p:sp>
        <p:nvSpPr>
          <p:cNvPr id="3" name="副标题 2">
            <a:extLst>
              <a:ext uri="{FF2B5EF4-FFF2-40B4-BE49-F238E27FC236}">
                <a16:creationId xmlns:a16="http://schemas.microsoft.com/office/drawing/2014/main" xmlns="" id="{BA821FD7-6BE1-4262-95D1-DD10902D49CF}"/>
              </a:ext>
            </a:extLst>
          </p:cNvPr>
          <p:cNvSpPr>
            <a:spLocks noGrp="1"/>
          </p:cNvSpPr>
          <p:nvPr>
            <p:ph type="subTitle" idx="1" hasCustomPrompt="1"/>
          </p:nvPr>
        </p:nvSpPr>
        <p:spPr>
          <a:xfrm>
            <a:off x="1524000" y="3772369"/>
            <a:ext cx="9144000" cy="647224"/>
          </a:xfrm>
        </p:spPr>
        <p:txBody>
          <a:bodyPr>
            <a:noAutofit/>
          </a:bodyPr>
          <a:lstStyle>
            <a:lvl1pPr marL="0" indent="0" algn="ctr">
              <a:buNone/>
              <a:defRPr sz="32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r>
              <a:rPr lang="en-US" altLang="zh-CN" dirty="0"/>
              <a:t>XXX</a:t>
            </a:r>
            <a:endParaRPr lang="zh-CN" altLang="en-US" dirty="0"/>
          </a:p>
        </p:txBody>
      </p:sp>
    </p:spTree>
    <p:extLst>
      <p:ext uri="{BB962C8B-B14F-4D97-AF65-F5344CB8AC3E}">
        <p14:creationId xmlns:p14="http://schemas.microsoft.com/office/powerpoint/2010/main" xmlns="" val="1209393713"/>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B25BC60-840B-45BF-85CB-A516D6710474}"/>
              </a:ext>
            </a:extLst>
          </p:cNvPr>
          <p:cNvSpPr>
            <a:spLocks noGrp="1"/>
          </p:cNvSpPr>
          <p:nvPr>
            <p:ph type="title"/>
          </p:nvPr>
        </p:nvSpPr>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xmlns="" id="{218B5A5D-F98B-44EC-9F9F-50CA20B659CD}"/>
              </a:ext>
            </a:extLst>
          </p:cNvPr>
          <p:cNvSpPr>
            <a:spLocks noGrp="1"/>
          </p:cNvSpPr>
          <p:nvPr>
            <p:ph idx="1"/>
          </p:nvPr>
        </p:nvSpPr>
        <p:spPr>
          <a:xfrm>
            <a:off x="528912" y="1089025"/>
            <a:ext cx="8453723" cy="5231092"/>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11012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9F1B5515-C645-4529-9B57-3EFE51888F45}"/>
              </a:ext>
            </a:extLst>
          </p:cNvPr>
          <p:cNvSpPr>
            <a:spLocks noGrp="1"/>
          </p:cNvSpPr>
          <p:nvPr>
            <p:ph sz="half" idx="1"/>
          </p:nvPr>
        </p:nvSpPr>
        <p:spPr>
          <a:xfrm>
            <a:off x="528911" y="546848"/>
            <a:ext cx="8453723" cy="5764306"/>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251477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34030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xmlns="" id="{E16CDD1C-0656-4CBF-914B-AFD9A13F0EFE}"/>
              </a:ext>
            </a:extLst>
          </p:cNvPr>
          <p:cNvSpPr/>
          <p:nvPr userDrawn="1"/>
        </p:nvSpPr>
        <p:spPr>
          <a:xfrm>
            <a:off x="0" y="-231"/>
            <a:ext cx="12192000" cy="6858000"/>
          </a:xfrm>
          <a:prstGeom prst="rect">
            <a:avLst/>
          </a:prstGeom>
          <a:solidFill>
            <a:srgbClr val="113F3D"/>
          </a:solidFill>
          <a:ln>
            <a:solidFill>
              <a:srgbClr val="113F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a:extLst>
              <a:ext uri="{FF2B5EF4-FFF2-40B4-BE49-F238E27FC236}">
                <a16:creationId xmlns:a16="http://schemas.microsoft.com/office/drawing/2014/main" xmlns="" id="{8C9F982E-D706-4044-B179-15E7E5C03F63}"/>
              </a:ext>
            </a:extLst>
          </p:cNvPr>
          <p:cNvSpPr>
            <a:spLocks noGrp="1"/>
          </p:cNvSpPr>
          <p:nvPr userDrawn="1">
            <p:ph type="title"/>
          </p:nvPr>
        </p:nvSpPr>
        <p:spPr>
          <a:xfrm>
            <a:off x="528912" y="555812"/>
            <a:ext cx="8453723" cy="537881"/>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xmlns="" id="{9DDDD1B9-3BB5-481C-8CDC-A7E01457D427}"/>
              </a:ext>
            </a:extLst>
          </p:cNvPr>
          <p:cNvSpPr>
            <a:spLocks noGrp="1"/>
          </p:cNvSpPr>
          <p:nvPr userDrawn="1">
            <p:ph type="body" idx="1"/>
          </p:nvPr>
        </p:nvSpPr>
        <p:spPr>
          <a:xfrm>
            <a:off x="528912" y="1093694"/>
            <a:ext cx="8453723" cy="5226423"/>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5" name="图片 14" descr="图片包含 物体&#10;&#10;已生成极高可信度的说明">
            <a:extLst>
              <a:ext uri="{FF2B5EF4-FFF2-40B4-BE49-F238E27FC236}">
                <a16:creationId xmlns:a16="http://schemas.microsoft.com/office/drawing/2014/main" xmlns="" id="{0214D8A9-8710-4524-A2B3-0B8C577814BE}"/>
              </a:ext>
            </a:extLst>
          </p:cNvPr>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9915671" y="5819305"/>
            <a:ext cx="1971704" cy="500812"/>
          </a:xfrm>
          <a:prstGeom prst="rect">
            <a:avLst/>
          </a:prstGeom>
        </p:spPr>
      </p:pic>
    </p:spTree>
    <p:extLst>
      <p:ext uri="{BB962C8B-B14F-4D97-AF65-F5344CB8AC3E}">
        <p14:creationId xmlns:p14="http://schemas.microsoft.com/office/powerpoint/2010/main" xmlns="" val="18356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l"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124000"/>
        </a:lnSpc>
        <a:spcBef>
          <a:spcPts val="10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46" userDrawn="1">
          <p15:clr>
            <a:srgbClr val="F26B43"/>
          </p15:clr>
        </p15:guide>
        <p15:guide id="2" pos="325" userDrawn="1">
          <p15:clr>
            <a:srgbClr val="F26B43"/>
          </p15:clr>
        </p15:guide>
        <p15:guide id="3" pos="5654" userDrawn="1">
          <p15:clr>
            <a:srgbClr val="F26B43"/>
          </p15:clr>
        </p15:guide>
        <p15:guide id="4"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77D75B4-EA35-4C53-AD53-95E3F7CCCE58}"/>
              </a:ext>
            </a:extLst>
          </p:cNvPr>
          <p:cNvSpPr>
            <a:spLocks noGrp="1"/>
          </p:cNvSpPr>
          <p:nvPr>
            <p:ph type="ctrTitle"/>
          </p:nvPr>
        </p:nvSpPr>
        <p:spPr>
          <a:xfrm>
            <a:off x="539263" y="1374657"/>
            <a:ext cx="8436462" cy="2247314"/>
          </a:xfrm>
        </p:spPr>
        <p:txBody>
          <a:bodyPr/>
          <a:lstStyle/>
          <a:p>
            <a:pPr>
              <a:lnSpc>
                <a:spcPct val="150000"/>
              </a:lnSpc>
            </a:pPr>
            <a:r>
              <a:rPr lang="en-US" altLang="zh-CN" dirty="0"/>
              <a:t>2019</a:t>
            </a:r>
            <a:r>
              <a:rPr lang="zh-CN" altLang="en-US" dirty="0"/>
              <a:t>考研政治强化课程</a:t>
            </a:r>
            <a:r>
              <a:rPr lang="en-US" altLang="zh-CN" dirty="0"/>
              <a:t/>
            </a:r>
            <a:br>
              <a:rPr lang="en-US" altLang="zh-CN" dirty="0"/>
            </a:br>
            <a:r>
              <a:rPr lang="zh-CN" altLang="en-US" dirty="0"/>
              <a:t>马原理</a:t>
            </a:r>
          </a:p>
        </p:txBody>
      </p:sp>
      <p:sp>
        <p:nvSpPr>
          <p:cNvPr id="3" name="副标题 2">
            <a:extLst>
              <a:ext uri="{FF2B5EF4-FFF2-40B4-BE49-F238E27FC236}">
                <a16:creationId xmlns:a16="http://schemas.microsoft.com/office/drawing/2014/main" xmlns="" id="{71D5E647-2926-4AD8-B6DA-F68822BF186C}"/>
              </a:ext>
            </a:extLst>
          </p:cNvPr>
          <p:cNvSpPr>
            <a:spLocks noGrp="1"/>
          </p:cNvSpPr>
          <p:nvPr>
            <p:ph type="subTitle" idx="1"/>
          </p:nvPr>
        </p:nvSpPr>
        <p:spPr>
          <a:xfrm>
            <a:off x="539263" y="3965340"/>
            <a:ext cx="8436462" cy="647224"/>
          </a:xfrm>
        </p:spPr>
        <p:txBody>
          <a:bodyPr/>
          <a:lstStyle/>
          <a:p>
            <a:r>
              <a:rPr lang="zh-CN" altLang="en-US" sz="2400" dirty="0"/>
              <a:t>新浪微博：考研政治徐涛</a:t>
            </a:r>
          </a:p>
          <a:p>
            <a:r>
              <a:rPr lang="zh-CN" altLang="en-US" sz="2400" dirty="0"/>
              <a:t>配套教材：</a:t>
            </a:r>
            <a:r>
              <a:rPr lang="en-US" altLang="zh-CN" sz="2400" dirty="0"/>
              <a:t>《</a:t>
            </a:r>
            <a:r>
              <a:rPr lang="zh-CN" altLang="en-US" sz="2400" dirty="0"/>
              <a:t>考研政治核心考案</a:t>
            </a:r>
            <a:r>
              <a:rPr lang="en-US" altLang="zh-CN" sz="2400" dirty="0"/>
              <a:t>》</a:t>
            </a:r>
          </a:p>
        </p:txBody>
      </p:sp>
    </p:spTree>
    <p:extLst>
      <p:ext uri="{BB962C8B-B14F-4D97-AF65-F5344CB8AC3E}">
        <p14:creationId xmlns:p14="http://schemas.microsoft.com/office/powerpoint/2010/main" xmlns="" val="4076397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78A0921-1BB8-4A72-A369-551C1C1EEE61}"/>
              </a:ext>
            </a:extLst>
          </p:cNvPr>
          <p:cNvSpPr>
            <a:spLocks noGrp="1"/>
          </p:cNvSpPr>
          <p:nvPr>
            <p:ph type="title"/>
          </p:nvPr>
        </p:nvSpPr>
        <p:spPr/>
        <p:txBody>
          <a:bodyPr/>
          <a:lstStyle/>
          <a:p>
            <a:r>
              <a:rPr lang="zh-CN" altLang="en-US" dirty="0"/>
              <a:t>例题（单选）</a:t>
            </a:r>
          </a:p>
        </p:txBody>
      </p:sp>
      <p:sp>
        <p:nvSpPr>
          <p:cNvPr id="3" name="内容占位符 2">
            <a:extLst>
              <a:ext uri="{FF2B5EF4-FFF2-40B4-BE49-F238E27FC236}">
                <a16:creationId xmlns:a16="http://schemas.microsoft.com/office/drawing/2014/main" xmlns="" id="{816EF672-2119-476C-BD54-2764D2BA3E1F}"/>
              </a:ext>
            </a:extLst>
          </p:cNvPr>
          <p:cNvSpPr>
            <a:spLocks noGrp="1"/>
          </p:cNvSpPr>
          <p:nvPr>
            <p:ph idx="1"/>
          </p:nvPr>
        </p:nvSpPr>
        <p:spPr/>
        <p:txBody>
          <a:bodyPr/>
          <a:lstStyle/>
          <a:p>
            <a:pPr marL="0" indent="0">
              <a:buNone/>
            </a:pPr>
            <a:r>
              <a:rPr lang="zh-CN" altLang="en-US" dirty="0"/>
              <a:t>列宁说：“意识到自己的奴隶地位而与之作斗争，是革命家；没有意识到自己的奴隶 地位而过着默默无言、浑浑噩噩、忍气吞声的奴隶生活的奴隶，是十足的奴隶。对奴隶生活的 各种好处津津乐道并对和善的好主人感激不尽以至垂涎欲滴的奴隶是奴才，无耻之徒。”这三 种奴隶的思想意识之所有有如此巨大的差异，是由于（  ）</a:t>
            </a:r>
          </a:p>
          <a:p>
            <a:pPr marL="0" indent="0">
              <a:buNone/>
            </a:pPr>
            <a:r>
              <a:rPr lang="en-US" altLang="zh-CN" dirty="0"/>
              <a:t>A.</a:t>
            </a:r>
            <a:r>
              <a:rPr lang="zh-CN" altLang="en-US" dirty="0"/>
              <a:t>人的社会意识并不都是社会存在的反映</a:t>
            </a:r>
          </a:p>
          <a:p>
            <a:pPr marL="0" indent="0">
              <a:buNone/>
            </a:pPr>
            <a:r>
              <a:rPr lang="en-US" altLang="zh-CN" dirty="0"/>
              <a:t>B.</a:t>
            </a:r>
            <a:r>
              <a:rPr lang="zh-CN" altLang="en-US" dirty="0"/>
              <a:t>人的社会意识与社会存在具有不一致性</a:t>
            </a:r>
          </a:p>
          <a:p>
            <a:pPr marL="0" indent="0">
              <a:buNone/>
            </a:pPr>
            <a:r>
              <a:rPr lang="en-US" altLang="zh-CN" dirty="0"/>
              <a:t>C.</a:t>
            </a:r>
            <a:r>
              <a:rPr lang="zh-CN" altLang="en-US" dirty="0"/>
              <a:t>人的社会意识中的各种形式之间相互作用</a:t>
            </a:r>
          </a:p>
          <a:p>
            <a:pPr marL="0" indent="0">
              <a:buNone/>
            </a:pPr>
            <a:r>
              <a:rPr lang="en-US" altLang="zh-CN" dirty="0"/>
              <a:t>D.</a:t>
            </a:r>
            <a:r>
              <a:rPr lang="zh-CN" altLang="en-US" dirty="0"/>
              <a:t>人的社会意识具有历史继承性</a:t>
            </a:r>
          </a:p>
          <a:p>
            <a:pPr marL="0" indent="0">
              <a:buNone/>
            </a:pPr>
            <a:endParaRPr lang="zh-CN" altLang="en-US" dirty="0"/>
          </a:p>
          <a:p>
            <a:pPr marL="0" indent="0">
              <a:buNone/>
            </a:pPr>
            <a:endParaRPr lang="zh-CN" altLang="en-US" dirty="0"/>
          </a:p>
        </p:txBody>
      </p:sp>
    </p:spTree>
    <p:extLst>
      <p:ext uri="{BB962C8B-B14F-4D97-AF65-F5344CB8AC3E}">
        <p14:creationId xmlns:p14="http://schemas.microsoft.com/office/powerpoint/2010/main" xmlns="" val="590585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9829193-0223-4A73-BD0C-96F1CEFD01BE}"/>
              </a:ext>
            </a:extLst>
          </p:cNvPr>
          <p:cNvSpPr>
            <a:spLocks noGrp="1"/>
          </p:cNvSpPr>
          <p:nvPr>
            <p:ph type="title"/>
          </p:nvPr>
        </p:nvSpPr>
        <p:spPr/>
        <p:txBody>
          <a:bodyPr/>
          <a:lstStyle/>
          <a:p>
            <a:pPr algn="ctr"/>
            <a:r>
              <a:rPr lang="zh-CN" altLang="en-US" dirty="0"/>
              <a:t> 生产力与生产关系的矛盾运动规律</a:t>
            </a:r>
          </a:p>
        </p:txBody>
      </p:sp>
      <p:sp>
        <p:nvSpPr>
          <p:cNvPr id="3" name="内容占位符 2">
            <a:extLst>
              <a:ext uri="{FF2B5EF4-FFF2-40B4-BE49-F238E27FC236}">
                <a16:creationId xmlns:a16="http://schemas.microsoft.com/office/drawing/2014/main" xmlns="" id="{BA6A410C-F0D9-4760-A23E-0EA51EFECE23}"/>
              </a:ext>
            </a:extLst>
          </p:cNvPr>
          <p:cNvSpPr>
            <a:spLocks noGrp="1"/>
          </p:cNvSpPr>
          <p:nvPr>
            <p:ph idx="1"/>
          </p:nvPr>
        </p:nvSpPr>
        <p:spPr/>
        <p:txBody>
          <a:bodyPr/>
          <a:lstStyle/>
          <a:p>
            <a:pPr marL="0" indent="0">
              <a:buNone/>
            </a:pPr>
            <a:r>
              <a:rPr lang="zh-CN" altLang="en-US" b="1" dirty="0"/>
              <a:t>生产力是</a:t>
            </a:r>
            <a:r>
              <a:rPr lang="zh-CN" altLang="en-US" dirty="0"/>
              <a:t>人们解决社会同自然矛盾的实际能力，是人类改造自然使其适应社会需要的物质力量。它表示人和自然的关系。它包括：</a:t>
            </a:r>
          </a:p>
          <a:p>
            <a:pPr marL="457200" indent="-457200">
              <a:buFont typeface="+mj-lt"/>
              <a:buAutoNum type="arabicPeriod"/>
            </a:pPr>
            <a:r>
              <a:rPr lang="zh-CN" altLang="en-US" b="1" dirty="0"/>
              <a:t>劳动资料即劳动手段</a:t>
            </a:r>
            <a:r>
              <a:rPr lang="zh-CN" altLang="en-US" dirty="0"/>
              <a:t>。其中，最重要的是生产工具，它是生产力发展水平的客观尺度，是区分社会经济时代的物质标志</a:t>
            </a:r>
          </a:p>
          <a:p>
            <a:pPr marL="457200" indent="-457200">
              <a:buFont typeface="+mj-lt"/>
              <a:buAutoNum type="arabicPeriod"/>
            </a:pPr>
            <a:r>
              <a:rPr lang="zh-CN" altLang="en-US" b="1" dirty="0"/>
              <a:t>劳动对象</a:t>
            </a:r>
            <a:r>
              <a:rPr lang="zh-CN" altLang="en-US" dirty="0"/>
              <a:t>。劳动资料和劳动对象合称为生产资料。 </a:t>
            </a:r>
          </a:p>
          <a:p>
            <a:pPr marL="457200" indent="-457200">
              <a:buFont typeface="+mj-lt"/>
              <a:buAutoNum type="arabicPeriod"/>
            </a:pPr>
            <a:r>
              <a:rPr lang="zh-CN" altLang="en-US" b="1" dirty="0"/>
              <a:t>劳动者</a:t>
            </a:r>
            <a:r>
              <a:rPr lang="zh-CN" altLang="en-US" dirty="0"/>
              <a:t>。劳动者是生产力中最活跃的因素</a:t>
            </a:r>
          </a:p>
          <a:p>
            <a:pPr marL="0" indent="0">
              <a:buNone/>
            </a:pPr>
            <a:endParaRPr lang="zh-CN" altLang="en-US" dirty="0"/>
          </a:p>
        </p:txBody>
      </p:sp>
      <p:sp>
        <p:nvSpPr>
          <p:cNvPr id="4" name="文本框 13315">
            <a:extLst>
              <a:ext uri="{FF2B5EF4-FFF2-40B4-BE49-F238E27FC236}">
                <a16:creationId xmlns:a16="http://schemas.microsoft.com/office/drawing/2014/main" xmlns="" id="{23B0E3B1-E5D7-4055-8DBA-C0E3852FED47}"/>
              </a:ext>
            </a:extLst>
          </p:cNvPr>
          <p:cNvSpPr txBox="1">
            <a:spLocks noChangeArrowheads="1"/>
          </p:cNvSpPr>
          <p:nvPr/>
        </p:nvSpPr>
        <p:spPr bwMode="auto">
          <a:xfrm>
            <a:off x="528912" y="620806"/>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
        <p:nvSpPr>
          <p:cNvPr id="5" name="文本框 13316">
            <a:extLst>
              <a:ext uri="{FF2B5EF4-FFF2-40B4-BE49-F238E27FC236}">
                <a16:creationId xmlns:a16="http://schemas.microsoft.com/office/drawing/2014/main" xmlns="" id="{4ADC5D01-0222-4AAF-B6AF-4D138793899B}"/>
              </a:ext>
            </a:extLst>
          </p:cNvPr>
          <p:cNvSpPr txBox="1">
            <a:spLocks noChangeArrowheads="1"/>
          </p:cNvSpPr>
          <p:nvPr/>
        </p:nvSpPr>
        <p:spPr bwMode="auto">
          <a:xfrm>
            <a:off x="528912" y="5382972"/>
            <a:ext cx="8165056" cy="772006"/>
          </a:xfrm>
          <a:prstGeom prst="rect">
            <a:avLst/>
          </a:prstGeom>
          <a:solidFill>
            <a:srgbClr val="FFC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200" dirty="0">
                <a:latin typeface="微软雅黑" panose="020B0503020204020204" pitchFamily="34" charset="-122"/>
                <a:ea typeface="微软雅黑" panose="020B0503020204020204" pitchFamily="34" charset="-122"/>
              </a:rPr>
              <a:t>科学技术日益成为生产发展的决定性因素。</a:t>
            </a:r>
            <a:endParaRPr lang="en-US" altLang="zh-CN" sz="2200" dirty="0">
              <a:latin typeface="微软雅黑" panose="020B0503020204020204" pitchFamily="34" charset="-122"/>
              <a:ea typeface="微软雅黑" panose="020B0503020204020204" pitchFamily="34" charset="-122"/>
            </a:endParaRPr>
          </a:p>
          <a:p>
            <a:r>
              <a:rPr lang="zh-CN" altLang="en-US" sz="2200" dirty="0">
                <a:latin typeface="微软雅黑" panose="020B0503020204020204" pitchFamily="34" charset="-122"/>
                <a:ea typeface="微软雅黑" panose="020B0503020204020204" pitchFamily="34" charset="-122"/>
              </a:rPr>
              <a:t>科学技术是先进生产力的集中体现和主要标志，是第一生产力。 </a:t>
            </a:r>
          </a:p>
        </p:txBody>
      </p:sp>
    </p:spTree>
    <p:extLst>
      <p:ext uri="{BB962C8B-B14F-4D97-AF65-F5344CB8AC3E}">
        <p14:creationId xmlns:p14="http://schemas.microsoft.com/office/powerpoint/2010/main" xmlns="" val="694226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78182D0-D360-40BB-B92E-A49D45C35A21}"/>
              </a:ext>
            </a:extLst>
          </p:cNvPr>
          <p:cNvSpPr>
            <a:spLocks noGrp="1"/>
          </p:cNvSpPr>
          <p:nvPr>
            <p:ph type="title"/>
          </p:nvPr>
        </p:nvSpPr>
        <p:spPr/>
        <p:txBody>
          <a:bodyPr/>
          <a:lstStyle/>
          <a:p>
            <a:pPr algn="ctr"/>
            <a:r>
              <a:rPr lang="zh-CN" altLang="en-US" dirty="0"/>
              <a:t> 生产力与生产关系的矛盾运动规律</a:t>
            </a:r>
          </a:p>
        </p:txBody>
      </p:sp>
      <p:sp>
        <p:nvSpPr>
          <p:cNvPr id="3" name="内容占位符 2">
            <a:extLst>
              <a:ext uri="{FF2B5EF4-FFF2-40B4-BE49-F238E27FC236}">
                <a16:creationId xmlns:a16="http://schemas.microsoft.com/office/drawing/2014/main" xmlns="" id="{B327238D-BEE2-47A5-849E-B77D0B31B462}"/>
              </a:ext>
            </a:extLst>
          </p:cNvPr>
          <p:cNvSpPr>
            <a:spLocks noGrp="1"/>
          </p:cNvSpPr>
          <p:nvPr>
            <p:ph idx="1"/>
          </p:nvPr>
        </p:nvSpPr>
        <p:spPr/>
        <p:txBody>
          <a:bodyPr/>
          <a:lstStyle/>
          <a:p>
            <a:pPr marL="0" indent="0">
              <a:buNone/>
            </a:pPr>
            <a:r>
              <a:rPr lang="zh-CN" altLang="en-US" b="1" dirty="0"/>
              <a:t>生产关系是</a:t>
            </a:r>
            <a:r>
              <a:rPr lang="zh-CN" altLang="en-US" dirty="0"/>
              <a:t>人们在物质生产过程中形成的不以人的意志为转移的经济关系。</a:t>
            </a:r>
            <a:r>
              <a:rPr lang="zh-CN" altLang="en-US" b="1" dirty="0"/>
              <a:t>包括生产资料所有制关系、生产中人与人的关系和产品分配关系。</a:t>
            </a:r>
          </a:p>
          <a:p>
            <a:pPr marL="0" indent="0">
              <a:buNone/>
            </a:pPr>
            <a:endParaRPr lang="zh-CN" altLang="en-US" dirty="0"/>
          </a:p>
          <a:p>
            <a:pPr marL="0" indent="0">
              <a:buNone/>
            </a:pPr>
            <a:r>
              <a:rPr lang="zh-CN" altLang="en-US" dirty="0"/>
              <a:t>在生产关系中，生产资料所有制是最基本的、决定性的，它构成全部生产关系的基础，是区分不同生产方式、判定社会经济结构性质的客观依据</a:t>
            </a:r>
          </a:p>
          <a:p>
            <a:pPr marL="0" indent="0">
              <a:buNone/>
            </a:pPr>
            <a:endParaRPr lang="zh-CN" altLang="en-US" dirty="0"/>
          </a:p>
          <a:p>
            <a:pPr marL="0" indent="0">
              <a:buNone/>
            </a:pPr>
            <a:r>
              <a:rPr lang="zh-CN" altLang="en-US" dirty="0"/>
              <a:t>生产关系虽然是一种</a:t>
            </a:r>
            <a:r>
              <a:rPr lang="zh-CN" altLang="en-US" b="1" dirty="0"/>
              <a:t>人和人</a:t>
            </a:r>
            <a:r>
              <a:rPr lang="zh-CN" altLang="en-US" dirty="0"/>
              <a:t>的关系，但它是在物质生产过程中结成的关系，是不以人的意志为转移的。</a:t>
            </a:r>
          </a:p>
          <a:p>
            <a:pPr marL="0" indent="0">
              <a:buNone/>
            </a:pPr>
            <a:endParaRPr lang="zh-CN" altLang="en-US" dirty="0"/>
          </a:p>
        </p:txBody>
      </p:sp>
      <p:sp>
        <p:nvSpPr>
          <p:cNvPr id="4" name="文本框 13315">
            <a:extLst>
              <a:ext uri="{FF2B5EF4-FFF2-40B4-BE49-F238E27FC236}">
                <a16:creationId xmlns:a16="http://schemas.microsoft.com/office/drawing/2014/main" xmlns="" id="{D3719842-A4F3-4129-90F6-6D57FA2E25D9}"/>
              </a:ext>
            </a:extLst>
          </p:cNvPr>
          <p:cNvSpPr txBox="1">
            <a:spLocks noChangeArrowheads="1"/>
          </p:cNvSpPr>
          <p:nvPr/>
        </p:nvSpPr>
        <p:spPr bwMode="auto">
          <a:xfrm>
            <a:off x="528912" y="620806"/>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Tree>
    <p:extLst>
      <p:ext uri="{BB962C8B-B14F-4D97-AF65-F5344CB8AC3E}">
        <p14:creationId xmlns:p14="http://schemas.microsoft.com/office/powerpoint/2010/main" xmlns="" val="301197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79A152B-CA78-47FC-BD12-98D9A2124E47}"/>
              </a:ext>
            </a:extLst>
          </p:cNvPr>
          <p:cNvSpPr>
            <a:spLocks noGrp="1"/>
          </p:cNvSpPr>
          <p:nvPr>
            <p:ph type="title"/>
          </p:nvPr>
        </p:nvSpPr>
        <p:spPr/>
        <p:txBody>
          <a:bodyPr/>
          <a:lstStyle/>
          <a:p>
            <a:pPr algn="ctr"/>
            <a:r>
              <a:rPr lang="zh-CN" altLang="en-US" dirty="0"/>
              <a:t> 生产力与生产关系的矛盾运动规律</a:t>
            </a:r>
          </a:p>
        </p:txBody>
      </p:sp>
      <p:sp>
        <p:nvSpPr>
          <p:cNvPr id="3" name="内容占位符 2">
            <a:extLst>
              <a:ext uri="{FF2B5EF4-FFF2-40B4-BE49-F238E27FC236}">
                <a16:creationId xmlns:a16="http://schemas.microsoft.com/office/drawing/2014/main" xmlns="" id="{5590F1EE-A809-496F-B3E4-9238C674A829}"/>
              </a:ext>
            </a:extLst>
          </p:cNvPr>
          <p:cNvSpPr>
            <a:spLocks noGrp="1"/>
          </p:cNvSpPr>
          <p:nvPr>
            <p:ph idx="1"/>
          </p:nvPr>
        </p:nvSpPr>
        <p:spPr/>
        <p:txBody>
          <a:bodyPr/>
          <a:lstStyle/>
          <a:p>
            <a:pPr marL="0" indent="0">
              <a:buNone/>
            </a:pPr>
            <a:r>
              <a:rPr lang="zh-CN" altLang="en-US" b="1" dirty="0"/>
              <a:t>生产力和生产关系是社会生产不可分割的两个方面。</a:t>
            </a:r>
            <a:r>
              <a:rPr lang="zh-CN" altLang="en-US" dirty="0"/>
              <a:t>在社会生产中，生产力是生产的物质内容，生产关系是生产的社会形式，二者的有机结合和统一，构成社会的生产方式。</a:t>
            </a:r>
          </a:p>
          <a:p>
            <a:pPr marL="0" indent="0">
              <a:buNone/>
            </a:pPr>
            <a:r>
              <a:rPr lang="zh-CN" altLang="en-US" dirty="0"/>
              <a:t>第一，生产力决定生产关系</a:t>
            </a:r>
          </a:p>
          <a:p>
            <a:pPr marL="0" indent="0">
              <a:buNone/>
            </a:pPr>
            <a:r>
              <a:rPr lang="zh-CN" altLang="en-US" dirty="0"/>
              <a:t>第二，生产关系反作用于生产力。（双向）</a:t>
            </a:r>
          </a:p>
          <a:p>
            <a:pPr marL="0" indent="0">
              <a:buNone/>
            </a:pPr>
            <a:endParaRPr lang="zh-CN" altLang="en-US" dirty="0"/>
          </a:p>
        </p:txBody>
      </p:sp>
      <p:sp>
        <p:nvSpPr>
          <p:cNvPr id="4" name="文本框 13315">
            <a:extLst>
              <a:ext uri="{FF2B5EF4-FFF2-40B4-BE49-F238E27FC236}">
                <a16:creationId xmlns:a16="http://schemas.microsoft.com/office/drawing/2014/main" xmlns="" id="{2FC1526E-1790-4811-BF29-61A0D08E7970}"/>
              </a:ext>
            </a:extLst>
          </p:cNvPr>
          <p:cNvSpPr txBox="1">
            <a:spLocks noChangeArrowheads="1"/>
          </p:cNvSpPr>
          <p:nvPr/>
        </p:nvSpPr>
        <p:spPr bwMode="auto">
          <a:xfrm>
            <a:off x="528912" y="620806"/>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a:t>
            </a:r>
          </a:p>
        </p:txBody>
      </p:sp>
      <p:sp>
        <p:nvSpPr>
          <p:cNvPr id="5" name="文本框 15364">
            <a:extLst>
              <a:ext uri="{FF2B5EF4-FFF2-40B4-BE49-F238E27FC236}">
                <a16:creationId xmlns:a16="http://schemas.microsoft.com/office/drawing/2014/main" xmlns="" id="{097E9624-1E63-4991-9C5A-8A9DB6BEA0D1}"/>
              </a:ext>
            </a:extLst>
          </p:cNvPr>
          <p:cNvSpPr txBox="1">
            <a:spLocks noChangeArrowheads="1"/>
          </p:cNvSpPr>
          <p:nvPr/>
        </p:nvSpPr>
        <p:spPr bwMode="auto">
          <a:xfrm>
            <a:off x="528912" y="3967731"/>
            <a:ext cx="6365875" cy="1137619"/>
          </a:xfrm>
          <a:prstGeom prst="rect">
            <a:avLst/>
          </a:prstGeom>
          <a:solidFill>
            <a:srgbClr val="FFC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sym typeface="Arial" panose="020B0604020202020204" pitchFamily="34" charset="0"/>
              </a:rPr>
              <a:t>社会发展第一规律</a:t>
            </a:r>
          </a:p>
          <a:p>
            <a:pPr algn="ctr" eaLnBrk="1" hangingPunct="1">
              <a:lnSpc>
                <a:spcPct val="150000"/>
              </a:lnSpc>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sym typeface="Arial" panose="020B0604020202020204" pitchFamily="34" charset="0"/>
              </a:rPr>
              <a:t>生产关系一定要适应生产力发展状况的规律</a:t>
            </a:r>
            <a:endParaRPr lang="zh-CN" altLang="en-US" sz="240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1340700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B9D54B9-A02A-481E-AF73-4FA257BDD587}"/>
              </a:ext>
            </a:extLst>
          </p:cNvPr>
          <p:cNvSpPr>
            <a:spLocks noGrp="1"/>
          </p:cNvSpPr>
          <p:nvPr>
            <p:ph type="title"/>
          </p:nvPr>
        </p:nvSpPr>
        <p:spPr/>
        <p:txBody>
          <a:bodyPr/>
          <a:lstStyle/>
          <a:p>
            <a:pPr algn="ctr"/>
            <a:r>
              <a:rPr lang="zh-CN" altLang="en-US" dirty="0"/>
              <a:t> 经济基础与上层建筑的矛盾运动规律</a:t>
            </a:r>
          </a:p>
        </p:txBody>
      </p:sp>
      <p:sp>
        <p:nvSpPr>
          <p:cNvPr id="3" name="内容占位符 2">
            <a:extLst>
              <a:ext uri="{FF2B5EF4-FFF2-40B4-BE49-F238E27FC236}">
                <a16:creationId xmlns:a16="http://schemas.microsoft.com/office/drawing/2014/main" xmlns="" id="{C42480D8-3066-44BD-952B-DF759CFB1B87}"/>
              </a:ext>
            </a:extLst>
          </p:cNvPr>
          <p:cNvSpPr>
            <a:spLocks noGrp="1"/>
          </p:cNvSpPr>
          <p:nvPr>
            <p:ph idx="1"/>
          </p:nvPr>
        </p:nvSpPr>
        <p:spPr/>
        <p:txBody>
          <a:bodyPr/>
          <a:lstStyle/>
          <a:p>
            <a:pPr marL="0" indent="0">
              <a:buNone/>
            </a:pPr>
            <a:r>
              <a:rPr lang="zh-CN" altLang="en-US" dirty="0"/>
              <a:t>经济基础是指由社会一定发展阶段的生产力所决定的生产关系的总和。</a:t>
            </a:r>
          </a:p>
          <a:p>
            <a:pPr marL="0" indent="0">
              <a:buNone/>
            </a:pPr>
            <a:endParaRPr lang="zh-CN" altLang="en-US" dirty="0"/>
          </a:p>
          <a:p>
            <a:pPr marL="0" indent="0">
              <a:buNone/>
            </a:pPr>
            <a:endParaRPr lang="zh-CN" altLang="en-US" dirty="0"/>
          </a:p>
        </p:txBody>
      </p:sp>
      <p:sp>
        <p:nvSpPr>
          <p:cNvPr id="4" name="文本框 16387">
            <a:extLst>
              <a:ext uri="{FF2B5EF4-FFF2-40B4-BE49-F238E27FC236}">
                <a16:creationId xmlns:a16="http://schemas.microsoft.com/office/drawing/2014/main" xmlns="" id="{0928873A-893C-44F9-A124-5BF7F698CE20}"/>
              </a:ext>
            </a:extLst>
          </p:cNvPr>
          <p:cNvSpPr txBox="1">
            <a:spLocks noChangeArrowheads="1"/>
          </p:cNvSpPr>
          <p:nvPr/>
        </p:nvSpPr>
        <p:spPr bwMode="auto">
          <a:xfrm>
            <a:off x="528912" y="620806"/>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3</a:t>
            </a:r>
          </a:p>
        </p:txBody>
      </p:sp>
      <p:sp>
        <p:nvSpPr>
          <p:cNvPr id="5" name="文本框 16388">
            <a:extLst>
              <a:ext uri="{FF2B5EF4-FFF2-40B4-BE49-F238E27FC236}">
                <a16:creationId xmlns:a16="http://schemas.microsoft.com/office/drawing/2014/main" xmlns="" id="{F40137AB-1B9E-4546-8C28-B5CEDA6B585C}"/>
              </a:ext>
            </a:extLst>
          </p:cNvPr>
          <p:cNvSpPr txBox="1">
            <a:spLocks noChangeArrowheads="1"/>
          </p:cNvSpPr>
          <p:nvPr/>
        </p:nvSpPr>
        <p:spPr bwMode="auto">
          <a:xfrm>
            <a:off x="1590675" y="2871788"/>
            <a:ext cx="1413207" cy="464230"/>
          </a:xfrm>
          <a:prstGeom prst="rect">
            <a:avLst/>
          </a:prstGeom>
          <a:solidFill>
            <a:srgbClr val="FFC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sym typeface="Arial" panose="020B0604020202020204" pitchFamily="34" charset="0"/>
              </a:rPr>
              <a:t>生产关系</a:t>
            </a:r>
            <a:endParaRPr lang="zh-CN" altLang="en-US" sz="2400">
              <a:latin typeface="微软雅黑" panose="020B0503020204020204" pitchFamily="34" charset="-122"/>
              <a:ea typeface="微软雅黑" panose="020B0503020204020204" pitchFamily="34" charset="-122"/>
            </a:endParaRPr>
          </a:p>
        </p:txBody>
      </p:sp>
      <p:sp>
        <p:nvSpPr>
          <p:cNvPr id="6" name="文本框 16389">
            <a:extLst>
              <a:ext uri="{FF2B5EF4-FFF2-40B4-BE49-F238E27FC236}">
                <a16:creationId xmlns:a16="http://schemas.microsoft.com/office/drawing/2014/main" xmlns="" id="{B0D7D50B-0022-4CDA-84C1-990B31DBAEF0}"/>
              </a:ext>
            </a:extLst>
          </p:cNvPr>
          <p:cNvSpPr txBox="1">
            <a:spLocks noChangeArrowheads="1"/>
          </p:cNvSpPr>
          <p:nvPr/>
        </p:nvSpPr>
        <p:spPr bwMode="auto">
          <a:xfrm>
            <a:off x="4341813" y="2871788"/>
            <a:ext cx="1413207" cy="464230"/>
          </a:xfrm>
          <a:prstGeom prst="rect">
            <a:avLst/>
          </a:prstGeom>
          <a:solidFill>
            <a:srgbClr val="66CC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sym typeface="Arial" panose="020B0604020202020204" pitchFamily="34" charset="0"/>
              </a:rPr>
              <a:t>经济基础</a:t>
            </a:r>
            <a:endParaRPr lang="zh-CN" altLang="en-US" sz="240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xmlns="" val="590298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CF2469F-2671-4017-90C9-F5677D445236}"/>
              </a:ext>
            </a:extLst>
          </p:cNvPr>
          <p:cNvSpPr>
            <a:spLocks noGrp="1"/>
          </p:cNvSpPr>
          <p:nvPr>
            <p:ph type="title"/>
          </p:nvPr>
        </p:nvSpPr>
        <p:spPr/>
        <p:txBody>
          <a:bodyPr/>
          <a:lstStyle/>
          <a:p>
            <a:pPr algn="ctr"/>
            <a:r>
              <a:rPr lang="zh-CN" altLang="en-US" dirty="0"/>
              <a:t> 经济基础与上层建筑的矛盾运动规律</a:t>
            </a:r>
          </a:p>
        </p:txBody>
      </p:sp>
      <p:sp>
        <p:nvSpPr>
          <p:cNvPr id="3" name="内容占位符 2">
            <a:extLst>
              <a:ext uri="{FF2B5EF4-FFF2-40B4-BE49-F238E27FC236}">
                <a16:creationId xmlns:a16="http://schemas.microsoft.com/office/drawing/2014/main" xmlns="" id="{A779B579-47B6-4F32-A7E7-8BD1D210FBAB}"/>
              </a:ext>
            </a:extLst>
          </p:cNvPr>
          <p:cNvSpPr>
            <a:spLocks noGrp="1"/>
          </p:cNvSpPr>
          <p:nvPr>
            <p:ph idx="1"/>
          </p:nvPr>
        </p:nvSpPr>
        <p:spPr/>
        <p:txBody>
          <a:bodyPr/>
          <a:lstStyle/>
          <a:p>
            <a:pPr marL="0" indent="0">
              <a:buNone/>
            </a:pPr>
            <a:r>
              <a:rPr lang="zh-CN" altLang="en-US" b="1" dirty="0"/>
              <a:t>上层建筑是</a:t>
            </a:r>
            <a:r>
              <a:rPr lang="zh-CN" altLang="en-US" dirty="0"/>
              <a:t>指建立在一定经济基础之上的意识形态以及相应的制度、组织和设施：</a:t>
            </a:r>
          </a:p>
          <a:p>
            <a:pPr marL="0" indent="0">
              <a:buNone/>
            </a:pPr>
            <a:r>
              <a:rPr lang="zh-CN" altLang="en-US" dirty="0"/>
              <a:t>意识形态又称观念上层建筑，包括政治法律思想、道德、艺术、宗教、哲学等思想观点，</a:t>
            </a:r>
          </a:p>
          <a:p>
            <a:pPr marL="0" indent="0">
              <a:buNone/>
            </a:pPr>
            <a:r>
              <a:rPr lang="zh-CN" altLang="en-US" dirty="0"/>
              <a:t>政治法律制度及设施和政治组织又称政治上层建筑，包括：国家政治制度、立法司法制度和行政制度；国家政权机构、政党、军队、警察、法庭、监狱等政治组织形态和设施</a:t>
            </a:r>
          </a:p>
          <a:p>
            <a:pPr marL="0" indent="0">
              <a:buNone/>
            </a:pPr>
            <a:endParaRPr lang="zh-CN" altLang="en-US" dirty="0"/>
          </a:p>
          <a:p>
            <a:pPr marL="0" indent="0">
              <a:buNone/>
            </a:pPr>
            <a:endParaRPr lang="zh-CN" altLang="en-US" dirty="0"/>
          </a:p>
        </p:txBody>
      </p:sp>
      <p:sp>
        <p:nvSpPr>
          <p:cNvPr id="4" name="文本框 16387">
            <a:extLst>
              <a:ext uri="{FF2B5EF4-FFF2-40B4-BE49-F238E27FC236}">
                <a16:creationId xmlns:a16="http://schemas.microsoft.com/office/drawing/2014/main" xmlns="" id="{131436CB-262E-4051-B5B8-4A74995FB172}"/>
              </a:ext>
            </a:extLst>
          </p:cNvPr>
          <p:cNvSpPr txBox="1">
            <a:spLocks noChangeArrowheads="1"/>
          </p:cNvSpPr>
          <p:nvPr/>
        </p:nvSpPr>
        <p:spPr bwMode="auto">
          <a:xfrm>
            <a:off x="528912" y="620806"/>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3</a:t>
            </a:r>
          </a:p>
        </p:txBody>
      </p:sp>
      <p:sp>
        <p:nvSpPr>
          <p:cNvPr id="7" name="文本框 17412">
            <a:extLst>
              <a:ext uri="{FF2B5EF4-FFF2-40B4-BE49-F238E27FC236}">
                <a16:creationId xmlns:a16="http://schemas.microsoft.com/office/drawing/2014/main" xmlns="" id="{4B5369C8-765F-4C0F-8863-F5BFB9C3D6C7}"/>
              </a:ext>
            </a:extLst>
          </p:cNvPr>
          <p:cNvSpPr txBox="1">
            <a:spLocks noChangeArrowheads="1"/>
          </p:cNvSpPr>
          <p:nvPr/>
        </p:nvSpPr>
        <p:spPr bwMode="auto">
          <a:xfrm>
            <a:off x="528912" y="4799771"/>
            <a:ext cx="7876515" cy="464230"/>
          </a:xfrm>
          <a:prstGeom prst="rect">
            <a:avLst/>
          </a:prstGeom>
          <a:solidFill>
            <a:srgbClr val="87D0F3"/>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2400" b="0" i="0" u="none" strike="noStrike" kern="0" cap="none" spc="0" normalizeH="0" baseline="0" noProof="0" dirty="0">
                <a:ln>
                  <a:noFill/>
                </a:ln>
                <a:solidFill>
                  <a:srgbClr val="262626"/>
                </a:solidFill>
                <a:effectLst/>
                <a:uLnTx/>
                <a:uFillTx/>
                <a:latin typeface="微软雅黑" panose="020B0503020204020204" pitchFamily="34" charset="-122"/>
                <a:ea typeface="微软雅黑" panose="020B0503020204020204" pitchFamily="34" charset="-122"/>
                <a:sym typeface="Arial" panose="020B0604020202020204" pitchFamily="34" charset="0"/>
              </a:rPr>
              <a:t>上层建筑中，政治上层建筑居主导地位，国家政权是核心</a:t>
            </a:r>
          </a:p>
        </p:txBody>
      </p:sp>
    </p:spTree>
    <p:extLst>
      <p:ext uri="{BB962C8B-B14F-4D97-AF65-F5344CB8AC3E}">
        <p14:creationId xmlns:p14="http://schemas.microsoft.com/office/powerpoint/2010/main" xmlns="" val="1536476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15A90A5-B7E4-48CD-9423-1ACF4251917C}"/>
              </a:ext>
            </a:extLst>
          </p:cNvPr>
          <p:cNvSpPr>
            <a:spLocks noGrp="1"/>
          </p:cNvSpPr>
          <p:nvPr>
            <p:ph type="title"/>
          </p:nvPr>
        </p:nvSpPr>
        <p:spPr/>
        <p:txBody>
          <a:bodyPr/>
          <a:lstStyle/>
          <a:p>
            <a:pPr algn="ctr"/>
            <a:r>
              <a:rPr lang="zh-CN" altLang="en-US" dirty="0"/>
              <a:t> 经济基础与上层建筑的矛盾运动规律</a:t>
            </a:r>
          </a:p>
        </p:txBody>
      </p:sp>
      <p:sp>
        <p:nvSpPr>
          <p:cNvPr id="3" name="内容占位符 2">
            <a:extLst>
              <a:ext uri="{FF2B5EF4-FFF2-40B4-BE49-F238E27FC236}">
                <a16:creationId xmlns:a16="http://schemas.microsoft.com/office/drawing/2014/main" xmlns="" id="{12092126-20C2-4ECE-9339-2C70DFFAD260}"/>
              </a:ext>
            </a:extLst>
          </p:cNvPr>
          <p:cNvSpPr>
            <a:spLocks noGrp="1"/>
          </p:cNvSpPr>
          <p:nvPr>
            <p:ph idx="1"/>
          </p:nvPr>
        </p:nvSpPr>
        <p:spPr/>
        <p:txBody>
          <a:bodyPr/>
          <a:lstStyle/>
          <a:p>
            <a:endParaRPr lang="zh-CN" altLang="en-US"/>
          </a:p>
        </p:txBody>
      </p:sp>
      <p:sp>
        <p:nvSpPr>
          <p:cNvPr id="4" name="文本框 16387">
            <a:extLst>
              <a:ext uri="{FF2B5EF4-FFF2-40B4-BE49-F238E27FC236}">
                <a16:creationId xmlns:a16="http://schemas.microsoft.com/office/drawing/2014/main" xmlns="" id="{2E2B2BFF-BEDA-49EB-BE6B-DA61DBFE564B}"/>
              </a:ext>
            </a:extLst>
          </p:cNvPr>
          <p:cNvSpPr txBox="1">
            <a:spLocks noChangeArrowheads="1"/>
          </p:cNvSpPr>
          <p:nvPr/>
        </p:nvSpPr>
        <p:spPr bwMode="auto">
          <a:xfrm>
            <a:off x="528912" y="620806"/>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3</a:t>
            </a:r>
          </a:p>
        </p:txBody>
      </p:sp>
    </p:spTree>
    <p:extLst>
      <p:ext uri="{BB962C8B-B14F-4D97-AF65-F5344CB8AC3E}">
        <p14:creationId xmlns:p14="http://schemas.microsoft.com/office/powerpoint/2010/main" xmlns="" val="1735540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62E2847-1FBD-4A8C-B76A-608FBF2815AB}"/>
              </a:ext>
            </a:extLst>
          </p:cNvPr>
          <p:cNvSpPr>
            <a:spLocks noGrp="1"/>
          </p:cNvSpPr>
          <p:nvPr>
            <p:ph type="title"/>
          </p:nvPr>
        </p:nvSpPr>
        <p:spPr/>
        <p:txBody>
          <a:bodyPr/>
          <a:lstStyle/>
          <a:p>
            <a:r>
              <a:rPr lang="zh-CN" altLang="en-US" dirty="0"/>
              <a:t>例题（单选）</a:t>
            </a:r>
          </a:p>
        </p:txBody>
      </p:sp>
      <p:sp>
        <p:nvSpPr>
          <p:cNvPr id="3" name="内容占位符 2">
            <a:extLst>
              <a:ext uri="{FF2B5EF4-FFF2-40B4-BE49-F238E27FC236}">
                <a16:creationId xmlns:a16="http://schemas.microsoft.com/office/drawing/2014/main" xmlns="" id="{B7A7E295-C178-456B-9600-6AB532E16AE4}"/>
              </a:ext>
            </a:extLst>
          </p:cNvPr>
          <p:cNvSpPr>
            <a:spLocks noGrp="1"/>
          </p:cNvSpPr>
          <p:nvPr>
            <p:ph idx="1"/>
          </p:nvPr>
        </p:nvSpPr>
        <p:spPr/>
        <p:txBody>
          <a:bodyPr/>
          <a:lstStyle/>
          <a:p>
            <a:pPr marL="0" indent="0">
              <a:buNone/>
            </a:pPr>
            <a:r>
              <a:rPr lang="zh-CN" altLang="en-US" dirty="0"/>
              <a:t>下列选项中属于社会意识范畴，但不属于社会上层建筑范畴的是</a:t>
            </a:r>
          </a:p>
          <a:p>
            <a:pPr marL="0" indent="0">
              <a:buNone/>
            </a:pPr>
            <a:r>
              <a:rPr lang="en-US" altLang="zh-CN" dirty="0"/>
              <a:t>A. </a:t>
            </a:r>
            <a:r>
              <a:rPr lang="zh-CN" altLang="en-US" dirty="0"/>
              <a:t>政治法律思想</a:t>
            </a:r>
          </a:p>
          <a:p>
            <a:pPr marL="0" indent="0">
              <a:buNone/>
            </a:pPr>
            <a:r>
              <a:rPr lang="en-US" altLang="zh-CN" dirty="0"/>
              <a:t>B. </a:t>
            </a:r>
            <a:r>
              <a:rPr lang="zh-CN" altLang="en-US" dirty="0"/>
              <a:t>宗教思想</a:t>
            </a:r>
          </a:p>
          <a:p>
            <a:pPr marL="0" indent="0">
              <a:buNone/>
            </a:pPr>
            <a:r>
              <a:rPr lang="en-US" altLang="zh-CN" dirty="0"/>
              <a:t>C. </a:t>
            </a:r>
            <a:r>
              <a:rPr lang="zh-CN" altLang="en-US" dirty="0"/>
              <a:t>自然科学</a:t>
            </a:r>
          </a:p>
          <a:p>
            <a:pPr marL="0" indent="0">
              <a:buNone/>
            </a:pPr>
            <a:r>
              <a:rPr lang="en-US" altLang="zh-CN" dirty="0"/>
              <a:t>D. </a:t>
            </a:r>
            <a:r>
              <a:rPr lang="zh-CN" altLang="en-US" dirty="0"/>
              <a:t>国家政治制度和政权机构</a:t>
            </a:r>
          </a:p>
          <a:p>
            <a:pPr marL="0" indent="0">
              <a:buNone/>
            </a:pPr>
            <a:endParaRPr lang="zh-CN" altLang="en-US" dirty="0"/>
          </a:p>
          <a:p>
            <a:pPr marL="0" indent="0">
              <a:buNone/>
            </a:pPr>
            <a:endParaRPr lang="zh-CN" altLang="en-US" dirty="0"/>
          </a:p>
        </p:txBody>
      </p:sp>
    </p:spTree>
    <p:extLst>
      <p:ext uri="{BB962C8B-B14F-4D97-AF65-F5344CB8AC3E}">
        <p14:creationId xmlns:p14="http://schemas.microsoft.com/office/powerpoint/2010/main" xmlns="" val="41278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DDF22CC-BA80-451A-93A3-46B88CEA3103}"/>
              </a:ext>
            </a:extLst>
          </p:cNvPr>
          <p:cNvSpPr>
            <a:spLocks noGrp="1"/>
          </p:cNvSpPr>
          <p:nvPr>
            <p:ph type="title"/>
          </p:nvPr>
        </p:nvSpPr>
        <p:spPr/>
        <p:txBody>
          <a:bodyPr/>
          <a:lstStyle/>
          <a:p>
            <a:pPr algn="ctr"/>
            <a:r>
              <a:rPr lang="zh-CN" altLang="en-US" dirty="0"/>
              <a:t> 经济基础与上层建筑的矛盾运动规律</a:t>
            </a:r>
          </a:p>
        </p:txBody>
      </p:sp>
      <p:sp>
        <p:nvSpPr>
          <p:cNvPr id="3" name="内容占位符 2">
            <a:extLst>
              <a:ext uri="{FF2B5EF4-FFF2-40B4-BE49-F238E27FC236}">
                <a16:creationId xmlns:a16="http://schemas.microsoft.com/office/drawing/2014/main" xmlns="" id="{72659287-7AEC-46DE-AB19-124293A98FA0}"/>
              </a:ext>
            </a:extLst>
          </p:cNvPr>
          <p:cNvSpPr>
            <a:spLocks noGrp="1"/>
          </p:cNvSpPr>
          <p:nvPr>
            <p:ph idx="1"/>
          </p:nvPr>
        </p:nvSpPr>
        <p:spPr/>
        <p:txBody>
          <a:bodyPr/>
          <a:lstStyle/>
          <a:p>
            <a:pPr marL="0" indent="0">
              <a:buNone/>
            </a:pPr>
            <a:r>
              <a:rPr lang="zh-CN" altLang="en-US" dirty="0"/>
              <a:t>在经济基础和上层建筑的相互关系中：</a:t>
            </a:r>
          </a:p>
          <a:p>
            <a:pPr marL="0" indent="0">
              <a:buNone/>
            </a:pPr>
            <a:r>
              <a:rPr lang="zh-CN" altLang="en-US" dirty="0"/>
              <a:t>首先，是经济基础决定上层建筑；</a:t>
            </a:r>
          </a:p>
          <a:p>
            <a:pPr marL="0" indent="0">
              <a:buNone/>
            </a:pPr>
            <a:r>
              <a:rPr lang="zh-CN" altLang="en-US" dirty="0"/>
              <a:t>其次，上层建筑对经济基础具有反作用。这种反作用集中表现在为自己的经济基础服务。上层建筑的反作用是巨大的，但不是无限的。它可以影响社会性质和历史进程，但不能决定历史发展的总趋势</a:t>
            </a:r>
          </a:p>
          <a:p>
            <a:pPr marL="0" indent="0">
              <a:buNone/>
            </a:pPr>
            <a:endParaRPr lang="zh-CN" altLang="en-US" dirty="0"/>
          </a:p>
          <a:p>
            <a:pPr marL="0" indent="0">
              <a:buNone/>
            </a:pPr>
            <a:endParaRPr lang="zh-CN" altLang="en-US" dirty="0"/>
          </a:p>
        </p:txBody>
      </p:sp>
      <p:sp>
        <p:nvSpPr>
          <p:cNvPr id="4" name="文本框 16387">
            <a:extLst>
              <a:ext uri="{FF2B5EF4-FFF2-40B4-BE49-F238E27FC236}">
                <a16:creationId xmlns:a16="http://schemas.microsoft.com/office/drawing/2014/main" xmlns="" id="{562CE47D-7571-4E47-A27C-FB17AAC5EE7A}"/>
              </a:ext>
            </a:extLst>
          </p:cNvPr>
          <p:cNvSpPr txBox="1">
            <a:spLocks noChangeArrowheads="1"/>
          </p:cNvSpPr>
          <p:nvPr/>
        </p:nvSpPr>
        <p:spPr bwMode="auto">
          <a:xfrm>
            <a:off x="528912" y="620806"/>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3</a:t>
            </a:r>
          </a:p>
        </p:txBody>
      </p:sp>
      <p:sp>
        <p:nvSpPr>
          <p:cNvPr id="5" name="文本框 21508">
            <a:extLst>
              <a:ext uri="{FF2B5EF4-FFF2-40B4-BE49-F238E27FC236}">
                <a16:creationId xmlns:a16="http://schemas.microsoft.com/office/drawing/2014/main" xmlns="" id="{994E4F22-C565-4632-A63B-4AF625847B22}"/>
              </a:ext>
            </a:extLst>
          </p:cNvPr>
          <p:cNvSpPr txBox="1">
            <a:spLocks noChangeArrowheads="1"/>
          </p:cNvSpPr>
          <p:nvPr/>
        </p:nvSpPr>
        <p:spPr bwMode="auto">
          <a:xfrm>
            <a:off x="528912" y="4411758"/>
            <a:ext cx="6881822" cy="1137619"/>
          </a:xfrm>
          <a:prstGeom prst="rect">
            <a:avLst/>
          </a:prstGeom>
          <a:solidFill>
            <a:srgbClr val="FFC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sym typeface="Arial" panose="020B0604020202020204" pitchFamily="34" charset="0"/>
              </a:rPr>
              <a:t>社会发展第二规律</a:t>
            </a:r>
          </a:p>
          <a:p>
            <a:pPr algn="ctr" eaLnBrk="1" hangingPunct="1">
              <a:lnSpc>
                <a:spcPct val="150000"/>
              </a:lnSpc>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sym typeface="Arial" panose="020B0604020202020204" pitchFamily="34" charset="0"/>
              </a:rPr>
              <a:t>上层建筑一定要适应经济基础发展状况的规律</a:t>
            </a:r>
          </a:p>
        </p:txBody>
      </p:sp>
    </p:spTree>
    <p:extLst>
      <p:ext uri="{BB962C8B-B14F-4D97-AF65-F5344CB8AC3E}">
        <p14:creationId xmlns:p14="http://schemas.microsoft.com/office/powerpoint/2010/main" xmlns="" val="3941941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8691F65-F9C1-4602-BC60-E10476298C26}"/>
              </a:ext>
            </a:extLst>
          </p:cNvPr>
          <p:cNvSpPr>
            <a:spLocks noGrp="1"/>
          </p:cNvSpPr>
          <p:nvPr>
            <p:ph type="title"/>
          </p:nvPr>
        </p:nvSpPr>
        <p:spPr/>
        <p:txBody>
          <a:bodyPr/>
          <a:lstStyle/>
          <a:p>
            <a:pPr algn="ctr"/>
            <a:r>
              <a:rPr lang="zh-CN" altLang="en-US" dirty="0"/>
              <a:t> 经济基础与上层建筑的矛盾运动规律</a:t>
            </a:r>
          </a:p>
        </p:txBody>
      </p:sp>
      <p:sp>
        <p:nvSpPr>
          <p:cNvPr id="4" name="文本框 16387">
            <a:extLst>
              <a:ext uri="{FF2B5EF4-FFF2-40B4-BE49-F238E27FC236}">
                <a16:creationId xmlns:a16="http://schemas.microsoft.com/office/drawing/2014/main" xmlns="" id="{1A0435D8-11EA-4767-A113-682C41360A5C}"/>
              </a:ext>
            </a:extLst>
          </p:cNvPr>
          <p:cNvSpPr txBox="1">
            <a:spLocks noChangeArrowheads="1"/>
          </p:cNvSpPr>
          <p:nvPr/>
        </p:nvSpPr>
        <p:spPr bwMode="auto">
          <a:xfrm>
            <a:off x="528912" y="620806"/>
            <a:ext cx="1175963" cy="46423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3</a:t>
            </a:r>
          </a:p>
        </p:txBody>
      </p:sp>
      <p:sp>
        <p:nvSpPr>
          <p:cNvPr id="5" name="文本框 19460">
            <a:extLst>
              <a:ext uri="{FF2B5EF4-FFF2-40B4-BE49-F238E27FC236}">
                <a16:creationId xmlns:a16="http://schemas.microsoft.com/office/drawing/2014/main" xmlns="" id="{14032DC2-D827-4F83-A72D-FF0D6908E1E6}"/>
              </a:ext>
            </a:extLst>
          </p:cNvPr>
          <p:cNvSpPr txBox="1">
            <a:spLocks noChangeArrowheads="1"/>
          </p:cNvSpPr>
          <p:nvPr/>
        </p:nvSpPr>
        <p:spPr bwMode="auto">
          <a:xfrm>
            <a:off x="723800" y="2521113"/>
            <a:ext cx="1653527" cy="464230"/>
          </a:xfrm>
          <a:prstGeom prst="rect">
            <a:avLst/>
          </a:prstGeom>
          <a:solidFill>
            <a:srgbClr val="FFC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sym typeface="Arial" panose="020B0604020202020204" pitchFamily="34" charset="0"/>
              </a:rPr>
              <a:t>生产关系</a:t>
            </a:r>
            <a:endParaRPr lang="zh-CN" altLang="en-US" sz="2400">
              <a:latin typeface="微软雅黑" panose="020B0503020204020204" pitchFamily="34" charset="-122"/>
              <a:ea typeface="微软雅黑" panose="020B0503020204020204" pitchFamily="34" charset="-122"/>
            </a:endParaRPr>
          </a:p>
        </p:txBody>
      </p:sp>
      <p:sp>
        <p:nvSpPr>
          <p:cNvPr id="6" name="文本框 19461">
            <a:extLst>
              <a:ext uri="{FF2B5EF4-FFF2-40B4-BE49-F238E27FC236}">
                <a16:creationId xmlns:a16="http://schemas.microsoft.com/office/drawing/2014/main" xmlns="" id="{4C85EE4F-D117-4076-B2C9-A61E8334CF41}"/>
              </a:ext>
            </a:extLst>
          </p:cNvPr>
          <p:cNvSpPr txBox="1">
            <a:spLocks noChangeArrowheads="1"/>
          </p:cNvSpPr>
          <p:nvPr/>
        </p:nvSpPr>
        <p:spPr bwMode="auto">
          <a:xfrm>
            <a:off x="3474937" y="2521113"/>
            <a:ext cx="1653527" cy="464230"/>
          </a:xfrm>
          <a:prstGeom prst="rect">
            <a:avLst/>
          </a:prstGeom>
          <a:solidFill>
            <a:srgbClr val="66CC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sym typeface="Arial" panose="020B0604020202020204" pitchFamily="34" charset="0"/>
              </a:rPr>
              <a:t>经济基础</a:t>
            </a:r>
            <a:endParaRPr lang="zh-CN" altLang="en-US" sz="2400">
              <a:latin typeface="微软雅黑" panose="020B0503020204020204" pitchFamily="34" charset="-122"/>
              <a:ea typeface="微软雅黑" panose="020B0503020204020204" pitchFamily="34" charset="-122"/>
            </a:endParaRPr>
          </a:p>
        </p:txBody>
      </p:sp>
      <p:sp>
        <p:nvSpPr>
          <p:cNvPr id="7" name="文本框 19462">
            <a:extLst>
              <a:ext uri="{FF2B5EF4-FFF2-40B4-BE49-F238E27FC236}">
                <a16:creationId xmlns:a16="http://schemas.microsoft.com/office/drawing/2014/main" xmlns="" id="{878908F4-35E0-48E3-A27E-F7A2D488E41C}"/>
              </a:ext>
            </a:extLst>
          </p:cNvPr>
          <p:cNvSpPr txBox="1">
            <a:spLocks noChangeArrowheads="1"/>
          </p:cNvSpPr>
          <p:nvPr/>
        </p:nvSpPr>
        <p:spPr bwMode="auto">
          <a:xfrm>
            <a:off x="3484462" y="3267238"/>
            <a:ext cx="1653527" cy="464230"/>
          </a:xfrm>
          <a:prstGeom prst="rect">
            <a:avLst/>
          </a:prstGeom>
          <a:solidFill>
            <a:srgbClr val="66CC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sym typeface="Arial" panose="020B0604020202020204" pitchFamily="34" charset="0"/>
              </a:rPr>
              <a:t>上层建筑</a:t>
            </a:r>
            <a:endParaRPr lang="zh-CN" altLang="en-US" sz="2400">
              <a:latin typeface="微软雅黑" panose="020B0503020204020204" pitchFamily="34" charset="-122"/>
              <a:ea typeface="微软雅黑" panose="020B0503020204020204" pitchFamily="34" charset="-122"/>
            </a:endParaRPr>
          </a:p>
        </p:txBody>
      </p:sp>
      <p:sp>
        <p:nvSpPr>
          <p:cNvPr id="8" name="文本框 19463">
            <a:extLst>
              <a:ext uri="{FF2B5EF4-FFF2-40B4-BE49-F238E27FC236}">
                <a16:creationId xmlns:a16="http://schemas.microsoft.com/office/drawing/2014/main" xmlns="" id="{BF5789BB-7D0D-4DC0-A70B-F79E68B7A0E5}"/>
              </a:ext>
            </a:extLst>
          </p:cNvPr>
          <p:cNvSpPr txBox="1">
            <a:spLocks noChangeArrowheads="1"/>
          </p:cNvSpPr>
          <p:nvPr/>
        </p:nvSpPr>
        <p:spPr bwMode="auto">
          <a:xfrm>
            <a:off x="752375" y="1895638"/>
            <a:ext cx="1293413" cy="464230"/>
          </a:xfrm>
          <a:prstGeom prst="rect">
            <a:avLst/>
          </a:prstGeom>
          <a:solidFill>
            <a:srgbClr val="FFC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dirty="0">
                <a:latin typeface="微软雅黑" panose="020B0503020204020204" pitchFamily="34" charset="-122"/>
                <a:ea typeface="微软雅黑" panose="020B0503020204020204" pitchFamily="34" charset="-122"/>
                <a:sym typeface="Arial" panose="020B0604020202020204" pitchFamily="34" charset="0"/>
              </a:rPr>
              <a:t>生产力</a:t>
            </a:r>
            <a:endParaRPr lang="zh-CN" altLang="en-US" sz="2400" dirty="0">
              <a:latin typeface="微软雅黑" panose="020B0503020204020204" pitchFamily="34" charset="-122"/>
              <a:ea typeface="微软雅黑" panose="020B0503020204020204" pitchFamily="34" charset="-122"/>
            </a:endParaRPr>
          </a:p>
        </p:txBody>
      </p:sp>
      <p:sp>
        <p:nvSpPr>
          <p:cNvPr id="9" name="文本框 19464">
            <a:extLst>
              <a:ext uri="{FF2B5EF4-FFF2-40B4-BE49-F238E27FC236}">
                <a16:creationId xmlns:a16="http://schemas.microsoft.com/office/drawing/2014/main" xmlns="" id="{1753A8EA-84EB-4D8E-A507-04F2FB1A256E}"/>
              </a:ext>
            </a:extLst>
          </p:cNvPr>
          <p:cNvSpPr txBox="1">
            <a:spLocks noChangeArrowheads="1"/>
          </p:cNvSpPr>
          <p:nvPr/>
        </p:nvSpPr>
        <p:spPr bwMode="auto">
          <a:xfrm>
            <a:off x="709512" y="4089563"/>
            <a:ext cx="8273123" cy="113761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sym typeface="Arial" panose="020B0604020202020204" pitchFamily="34" charset="0"/>
              </a:rPr>
              <a:t>上层建筑反作用的性质，取决于它所服务的经济基础的性质，</a:t>
            </a:r>
          </a:p>
          <a:p>
            <a:pPr eaLnBrk="1" hangingPunct="1">
              <a:lnSpc>
                <a:spcPct val="150000"/>
              </a:lnSpc>
              <a:buFont typeface="Arial" panose="020B0604020202020204" pitchFamily="34" charset="0"/>
              <a:buNone/>
            </a:pPr>
            <a:r>
              <a:rPr lang="zh-CN" altLang="en-US" sz="2400">
                <a:latin typeface="微软雅黑" panose="020B0503020204020204" pitchFamily="34" charset="-122"/>
                <a:ea typeface="微软雅黑" panose="020B0503020204020204" pitchFamily="34" charset="-122"/>
                <a:sym typeface="Arial" panose="020B0604020202020204" pitchFamily="34" charset="0"/>
              </a:rPr>
              <a:t>归根到底取决于它是否有利于生产力的发展</a:t>
            </a:r>
          </a:p>
        </p:txBody>
      </p:sp>
    </p:spTree>
    <p:extLst>
      <p:ext uri="{BB962C8B-B14F-4D97-AF65-F5344CB8AC3E}">
        <p14:creationId xmlns:p14="http://schemas.microsoft.com/office/powerpoint/2010/main" xmlns="" val="3153932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AD29BD-3A0E-45B2-8F0A-A694DFAAD46C}"/>
              </a:ext>
            </a:extLst>
          </p:cNvPr>
          <p:cNvSpPr>
            <a:spLocks noGrp="1"/>
          </p:cNvSpPr>
          <p:nvPr>
            <p:ph type="ctrTitle"/>
          </p:nvPr>
        </p:nvSpPr>
        <p:spPr>
          <a:xfrm>
            <a:off x="515938" y="2025747"/>
            <a:ext cx="8459787" cy="2242279"/>
          </a:xfrm>
        </p:spPr>
        <p:txBody>
          <a:bodyPr/>
          <a:lstStyle/>
          <a:p>
            <a:pPr>
              <a:lnSpc>
                <a:spcPct val="150000"/>
              </a:lnSpc>
            </a:pPr>
            <a:r>
              <a:rPr lang="zh-CN" altLang="en-US" dirty="0"/>
              <a:t>第十二课</a:t>
            </a:r>
            <a:r>
              <a:rPr lang="en-US" altLang="zh-CN" dirty="0"/>
              <a:t/>
            </a:r>
            <a:br>
              <a:rPr lang="en-US" altLang="zh-CN" dirty="0"/>
            </a:br>
            <a:r>
              <a:rPr lang="zh-CN" altLang="en-US" dirty="0"/>
              <a:t>社会基本矛盾</a:t>
            </a:r>
          </a:p>
        </p:txBody>
      </p:sp>
    </p:spTree>
    <p:extLst>
      <p:ext uri="{BB962C8B-B14F-4D97-AF65-F5344CB8AC3E}">
        <p14:creationId xmlns:p14="http://schemas.microsoft.com/office/powerpoint/2010/main" xmlns="" val="188679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xmlns="" id="{31BBA746-E9E7-4AA5-96CB-837C91EF1F54}"/>
              </a:ext>
            </a:extLst>
          </p:cNvPr>
          <p:cNvSpPr>
            <a:spLocks noChangeArrowheads="1"/>
          </p:cNvSpPr>
          <p:nvPr/>
        </p:nvSpPr>
        <p:spPr bwMode="auto">
          <a:xfrm>
            <a:off x="515938" y="2602621"/>
            <a:ext cx="8459787"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8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下节课再见</a:t>
            </a:r>
          </a:p>
        </p:txBody>
      </p:sp>
    </p:spTree>
    <p:extLst>
      <p:ext uri="{BB962C8B-B14F-4D97-AF65-F5344CB8AC3E}">
        <p14:creationId xmlns:p14="http://schemas.microsoft.com/office/powerpoint/2010/main" xmlns="" val="3366693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xmlns="" id="{B002BF02-CA61-4252-B0CE-1E641E069075}"/>
              </a:ext>
            </a:extLst>
          </p:cNvPr>
          <p:cNvGrpSpPr/>
          <p:nvPr/>
        </p:nvGrpSpPr>
        <p:grpSpPr>
          <a:xfrm>
            <a:off x="688975" y="549275"/>
            <a:ext cx="4879312" cy="5660456"/>
            <a:chOff x="688975" y="533400"/>
            <a:chExt cx="3497263" cy="4075113"/>
          </a:xfrm>
        </p:grpSpPr>
        <p:sp>
          <p:nvSpPr>
            <p:cNvPr id="4" name="Text Box 3">
              <a:extLst>
                <a:ext uri="{FF2B5EF4-FFF2-40B4-BE49-F238E27FC236}">
                  <a16:creationId xmlns:a16="http://schemas.microsoft.com/office/drawing/2014/main" xmlns="" id="{954B4098-C6C8-4AF1-AA72-F0B51DA89146}"/>
                </a:ext>
              </a:extLst>
            </p:cNvPr>
            <p:cNvSpPr>
              <a:spLocks noChangeArrowheads="1"/>
            </p:cNvSpPr>
            <p:nvPr/>
          </p:nvSpPr>
          <p:spPr bwMode="auto">
            <a:xfrm>
              <a:off x="1481138" y="3806825"/>
              <a:ext cx="666750" cy="293688"/>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政经</a:t>
              </a:r>
            </a:p>
          </p:txBody>
        </p:sp>
        <p:sp>
          <p:nvSpPr>
            <p:cNvPr id="5" name="Text Box 4">
              <a:extLst>
                <a:ext uri="{FF2B5EF4-FFF2-40B4-BE49-F238E27FC236}">
                  <a16:creationId xmlns:a16="http://schemas.microsoft.com/office/drawing/2014/main" xmlns="" id="{34EA140D-4C1A-4844-89C4-EC5292E5E63F}"/>
                </a:ext>
              </a:extLst>
            </p:cNvPr>
            <p:cNvSpPr>
              <a:spLocks noChangeArrowheads="1"/>
            </p:cNvSpPr>
            <p:nvPr/>
          </p:nvSpPr>
          <p:spPr bwMode="auto">
            <a:xfrm>
              <a:off x="1481138" y="4302125"/>
              <a:ext cx="666750" cy="306388"/>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科社</a:t>
              </a:r>
            </a:p>
          </p:txBody>
        </p:sp>
        <p:sp>
          <p:nvSpPr>
            <p:cNvPr id="6" name="Text Box 17">
              <a:extLst>
                <a:ext uri="{FF2B5EF4-FFF2-40B4-BE49-F238E27FC236}">
                  <a16:creationId xmlns:a16="http://schemas.microsoft.com/office/drawing/2014/main" xmlns="" id="{FFACF750-4FD4-4487-9CFB-D814452C651A}"/>
                </a:ext>
              </a:extLst>
            </p:cNvPr>
            <p:cNvSpPr>
              <a:spLocks noChangeArrowheads="1"/>
            </p:cNvSpPr>
            <p:nvPr/>
          </p:nvSpPr>
          <p:spPr bwMode="auto">
            <a:xfrm>
              <a:off x="688975" y="2062163"/>
              <a:ext cx="365125" cy="1008062"/>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马</a:t>
              </a:r>
            </a:p>
            <a:p>
              <a:pPr eaLnBrk="1" hangingPunct="1">
                <a:buFont typeface="Arial" panose="020B0604020202020204" pitchFamily="34" charset="0"/>
                <a:buNone/>
              </a:pPr>
              <a:r>
                <a:rPr lang="zh-CN" altLang="en-US"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原</a:t>
              </a:r>
            </a:p>
            <a:p>
              <a:pPr eaLnBrk="1" hangingPunct="1">
                <a:buFont typeface="Arial" panose="020B0604020202020204" pitchFamily="34" charset="0"/>
                <a:buNone/>
              </a:pPr>
              <a:r>
                <a:rPr lang="zh-CN" altLang="en-US"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理</a:t>
              </a:r>
            </a:p>
          </p:txBody>
        </p:sp>
        <p:sp>
          <p:nvSpPr>
            <p:cNvPr id="7" name="AutoShape 18">
              <a:extLst>
                <a:ext uri="{FF2B5EF4-FFF2-40B4-BE49-F238E27FC236}">
                  <a16:creationId xmlns:a16="http://schemas.microsoft.com/office/drawing/2014/main" xmlns="" id="{8AA42A5E-0026-418E-89EF-9D09981B0940}"/>
                </a:ext>
              </a:extLst>
            </p:cNvPr>
            <p:cNvSpPr>
              <a:spLocks/>
            </p:cNvSpPr>
            <p:nvPr/>
          </p:nvSpPr>
          <p:spPr bwMode="auto">
            <a:xfrm rot="10800000" flipH="1">
              <a:off x="1144588" y="746125"/>
              <a:ext cx="273050" cy="3676650"/>
            </a:xfrm>
            <a:prstGeom prst="leftBrace">
              <a:avLst>
                <a:gd name="adj1" fmla="val 248544"/>
                <a:gd name="adj2" fmla="val 50000"/>
              </a:avLst>
            </a:prstGeom>
            <a:noFill/>
            <a:ln w="28575">
              <a:solidFill>
                <a:srgbClr val="C8C8C8"/>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zh-CN"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Text Box 21">
              <a:extLst>
                <a:ext uri="{FF2B5EF4-FFF2-40B4-BE49-F238E27FC236}">
                  <a16:creationId xmlns:a16="http://schemas.microsoft.com/office/drawing/2014/main" xmlns="" id="{229D770E-F1A2-4EBB-B7F0-5128FD404988}"/>
                </a:ext>
              </a:extLst>
            </p:cNvPr>
            <p:cNvSpPr>
              <a:spLocks noChangeArrowheads="1"/>
            </p:cNvSpPr>
            <p:nvPr/>
          </p:nvSpPr>
          <p:spPr bwMode="auto">
            <a:xfrm>
              <a:off x="1498600" y="533400"/>
              <a:ext cx="622300" cy="381000"/>
            </a:xfrm>
            <a:prstGeom prst="rect">
              <a:avLst/>
            </a:prstGeom>
            <a:solidFill>
              <a:srgbClr val="CC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0170" tIns="46990" rIns="90170" bIns="469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总论</a:t>
              </a:r>
            </a:p>
          </p:txBody>
        </p:sp>
        <p:grpSp>
          <p:nvGrpSpPr>
            <p:cNvPr id="9" name="组合 15">
              <a:extLst>
                <a:ext uri="{FF2B5EF4-FFF2-40B4-BE49-F238E27FC236}">
                  <a16:creationId xmlns:a16="http://schemas.microsoft.com/office/drawing/2014/main" xmlns="" id="{21D91D24-7199-409E-A68A-9EFC555ABC0C}"/>
                </a:ext>
              </a:extLst>
            </p:cNvPr>
            <p:cNvGrpSpPr>
              <a:grpSpLocks/>
            </p:cNvGrpSpPr>
            <p:nvPr/>
          </p:nvGrpSpPr>
          <p:grpSpPr bwMode="auto">
            <a:xfrm>
              <a:off x="1420813" y="1039813"/>
              <a:ext cx="2765425" cy="2711450"/>
              <a:chOff x="4328873" y="1579330"/>
              <a:chExt cx="3688078" cy="3613620"/>
            </a:xfrm>
          </p:grpSpPr>
          <p:sp>
            <p:nvSpPr>
              <p:cNvPr id="10" name="Text Box 7">
                <a:extLst>
                  <a:ext uri="{FF2B5EF4-FFF2-40B4-BE49-F238E27FC236}">
                    <a16:creationId xmlns:a16="http://schemas.microsoft.com/office/drawing/2014/main" xmlns="" id="{F29B07EE-E522-43B1-AE7F-CAA7048F6CF2}"/>
                  </a:ext>
                </a:extLst>
              </p:cNvPr>
              <p:cNvSpPr>
                <a:spLocks noChangeArrowheads="1"/>
              </p:cNvSpPr>
              <p:nvPr/>
            </p:nvSpPr>
            <p:spPr bwMode="auto">
              <a:xfrm>
                <a:off x="5798176" y="3925643"/>
                <a:ext cx="2218775" cy="459108"/>
              </a:xfrm>
              <a:prstGeom prst="rect">
                <a:avLst/>
              </a:prstGeom>
              <a:solidFill>
                <a:schemeClr val="accent5">
                  <a:lumMod val="60000"/>
                  <a:lumOff val="40000"/>
                </a:schemeClr>
              </a:solidFill>
              <a:ln w="9525">
                <a:noFill/>
                <a:miter lim="800000"/>
                <a:headEnd/>
                <a:tailEnd/>
              </a:ln>
            </p:spPr>
            <p:txBody>
              <a:bodyPr anchor="ctr"/>
              <a:lstStyle/>
              <a:p>
                <a:pPr algn="ctr" eaLnBrk="1" hangingPunct="1">
                  <a:buFont typeface="Arial" pitchFamily="34" charset="0"/>
                  <a:buNone/>
                  <a:defRPr/>
                </a:pPr>
                <a:r>
                  <a:rPr lang="zh-CN" altLang="en-US" sz="2200" b="1" dirty="0">
                    <a:solidFill>
                      <a:srgbClr val="262626"/>
                    </a:solidFill>
                    <a:latin typeface="微软雅黑" pitchFamily="34" charset="-122"/>
                    <a:ea typeface="微软雅黑" pitchFamily="34" charset="-122"/>
                    <a:sym typeface="微软雅黑" pitchFamily="34" charset="-122"/>
                  </a:rPr>
                  <a:t>认识论</a:t>
                </a:r>
              </a:p>
            </p:txBody>
          </p:sp>
          <p:sp>
            <p:nvSpPr>
              <p:cNvPr id="11" name="Text Box 12">
                <a:extLst>
                  <a:ext uri="{FF2B5EF4-FFF2-40B4-BE49-F238E27FC236}">
                    <a16:creationId xmlns:a16="http://schemas.microsoft.com/office/drawing/2014/main" xmlns="" id="{8E482EB0-A952-419D-9E6B-C11BD7A3E8CC}"/>
                  </a:ext>
                </a:extLst>
              </p:cNvPr>
              <p:cNvSpPr>
                <a:spLocks noChangeArrowheads="1"/>
              </p:cNvSpPr>
              <p:nvPr/>
            </p:nvSpPr>
            <p:spPr bwMode="auto">
              <a:xfrm>
                <a:off x="5798807" y="4697650"/>
                <a:ext cx="2218144" cy="49530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唯物史观</a:t>
                </a:r>
              </a:p>
            </p:txBody>
          </p:sp>
          <p:sp>
            <p:nvSpPr>
              <p:cNvPr id="12" name="Text Box 19">
                <a:extLst>
                  <a:ext uri="{FF2B5EF4-FFF2-40B4-BE49-F238E27FC236}">
                    <a16:creationId xmlns:a16="http://schemas.microsoft.com/office/drawing/2014/main" xmlns="" id="{07CE7BD9-E9F8-48BA-9E95-32295445EB4E}"/>
                  </a:ext>
                </a:extLst>
              </p:cNvPr>
              <p:cNvSpPr>
                <a:spLocks noChangeArrowheads="1"/>
              </p:cNvSpPr>
              <p:nvPr/>
            </p:nvSpPr>
            <p:spPr bwMode="auto">
              <a:xfrm>
                <a:off x="4328873" y="3167062"/>
                <a:ext cx="934249" cy="419100"/>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哲学</a:t>
                </a:r>
              </a:p>
            </p:txBody>
          </p:sp>
          <p:sp>
            <p:nvSpPr>
              <p:cNvPr id="13" name="AutoShape 20">
                <a:extLst>
                  <a:ext uri="{FF2B5EF4-FFF2-40B4-BE49-F238E27FC236}">
                    <a16:creationId xmlns:a16="http://schemas.microsoft.com/office/drawing/2014/main" xmlns="" id="{ABA38A72-E36A-4F70-97EA-5D104525BCB7}"/>
                  </a:ext>
                </a:extLst>
              </p:cNvPr>
              <p:cNvSpPr>
                <a:spLocks/>
              </p:cNvSpPr>
              <p:nvPr/>
            </p:nvSpPr>
            <p:spPr bwMode="auto">
              <a:xfrm flipH="1">
                <a:off x="5401601" y="1793857"/>
                <a:ext cx="311149" cy="3165511"/>
              </a:xfrm>
              <a:prstGeom prst="rightBrace">
                <a:avLst>
                  <a:gd name="adj1" fmla="val 214400"/>
                  <a:gd name="adj2" fmla="val 50000"/>
                </a:avLst>
              </a:prstGeom>
              <a:noFill/>
              <a:ln w="28575">
                <a:solidFill>
                  <a:srgbClr val="C8C8C8"/>
                </a:solidFill>
                <a:round/>
                <a:headEnd/>
                <a:tailEnd/>
              </a:ln>
              <a:extLst>
                <a:ext uri="{909E8E84-426E-40DD-AFC4-6F175D3DCCD1}">
                  <a14:hiddenFill xmlns:a14="http://schemas.microsoft.com/office/drawing/2010/main" xmlns="">
                    <a:solidFill>
                      <a:srgbClr val="FFFFFF"/>
                    </a:solidFill>
                  </a14:hiddenFill>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zh-CN"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Text Box 22">
                <a:extLst>
                  <a:ext uri="{FF2B5EF4-FFF2-40B4-BE49-F238E27FC236}">
                    <a16:creationId xmlns:a16="http://schemas.microsoft.com/office/drawing/2014/main" xmlns="" id="{C96F3A24-EFF7-4334-BBAC-DB93900BEB18}"/>
                  </a:ext>
                </a:extLst>
              </p:cNvPr>
              <p:cNvSpPr>
                <a:spLocks noChangeArrowheads="1"/>
              </p:cNvSpPr>
              <p:nvPr/>
            </p:nvSpPr>
            <p:spPr bwMode="auto">
              <a:xfrm>
                <a:off x="5798807" y="1579330"/>
                <a:ext cx="2218144" cy="496887"/>
              </a:xfrm>
              <a:prstGeom prst="rect">
                <a:avLst/>
              </a:prstGeom>
              <a:solidFill>
                <a:srgbClr val="CC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0170" tIns="46990" rIns="90170" bIns="4699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哲学基本问题</a:t>
                </a:r>
              </a:p>
            </p:txBody>
          </p:sp>
          <p:sp>
            <p:nvSpPr>
              <p:cNvPr id="15" name="Text Box 23">
                <a:extLst>
                  <a:ext uri="{FF2B5EF4-FFF2-40B4-BE49-F238E27FC236}">
                    <a16:creationId xmlns:a16="http://schemas.microsoft.com/office/drawing/2014/main" xmlns="" id="{3A74BEAA-F7CF-48E1-8D44-B04041810B74}"/>
                  </a:ext>
                </a:extLst>
              </p:cNvPr>
              <p:cNvSpPr>
                <a:spLocks noChangeArrowheads="1"/>
              </p:cNvSpPr>
              <p:nvPr/>
            </p:nvSpPr>
            <p:spPr bwMode="auto">
              <a:xfrm>
                <a:off x="5798807" y="2388278"/>
                <a:ext cx="2218144" cy="439737"/>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唯物论</a:t>
                </a:r>
              </a:p>
            </p:txBody>
          </p:sp>
          <p:sp>
            <p:nvSpPr>
              <p:cNvPr id="16" name="Text Box 27">
                <a:extLst>
                  <a:ext uri="{FF2B5EF4-FFF2-40B4-BE49-F238E27FC236}">
                    <a16:creationId xmlns:a16="http://schemas.microsoft.com/office/drawing/2014/main" xmlns="" id="{DD59B57F-5845-40E6-94C2-7B0A42E031D7}"/>
                  </a:ext>
                </a:extLst>
              </p:cNvPr>
              <p:cNvSpPr>
                <a:spLocks noChangeArrowheads="1"/>
              </p:cNvSpPr>
              <p:nvPr/>
            </p:nvSpPr>
            <p:spPr bwMode="auto">
              <a:xfrm>
                <a:off x="5798807" y="3140076"/>
                <a:ext cx="2218144" cy="473075"/>
              </a:xfrm>
              <a:prstGeom prst="rect">
                <a:avLst/>
              </a:prstGeom>
              <a:solidFill>
                <a:srgbClr val="D6ECF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22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辩证法</a:t>
                </a:r>
              </a:p>
            </p:txBody>
          </p:sp>
        </p:grpSp>
      </p:grpSp>
    </p:spTree>
    <p:extLst>
      <p:ext uri="{BB962C8B-B14F-4D97-AF65-F5344CB8AC3E}">
        <p14:creationId xmlns:p14="http://schemas.microsoft.com/office/powerpoint/2010/main" xmlns="" val="3659654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D9D4B35-4F75-4911-9437-9AB7B9F36AC0}"/>
              </a:ext>
            </a:extLst>
          </p:cNvPr>
          <p:cNvSpPr>
            <a:spLocks noGrp="1"/>
          </p:cNvSpPr>
          <p:nvPr>
            <p:ph type="title"/>
          </p:nvPr>
        </p:nvSpPr>
        <p:spPr/>
        <p:txBody>
          <a:bodyPr/>
          <a:lstStyle/>
          <a:p>
            <a:pPr algn="ctr"/>
            <a:r>
              <a:rPr lang="zh-CN" altLang="en-US" dirty="0"/>
              <a:t>唯物史观和唯心史观的对立</a:t>
            </a:r>
          </a:p>
        </p:txBody>
      </p:sp>
      <p:sp>
        <p:nvSpPr>
          <p:cNvPr id="4" name="文本框 6146">
            <a:extLst>
              <a:ext uri="{FF2B5EF4-FFF2-40B4-BE49-F238E27FC236}">
                <a16:creationId xmlns:a16="http://schemas.microsoft.com/office/drawing/2014/main" xmlns="" id="{B45B68E2-AAAF-41DD-B613-15701D0767E6}"/>
              </a:ext>
            </a:extLst>
          </p:cNvPr>
          <p:cNvSpPr txBox="1">
            <a:spLocks noChangeArrowheads="1"/>
          </p:cNvSpPr>
          <p:nvPr/>
        </p:nvSpPr>
        <p:spPr bwMode="auto">
          <a:xfrm>
            <a:off x="515938" y="589850"/>
            <a:ext cx="1176338" cy="46513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0</a:t>
            </a:r>
          </a:p>
        </p:txBody>
      </p:sp>
      <p:graphicFrame>
        <p:nvGraphicFramePr>
          <p:cNvPr id="5" name="内容占位符 6147">
            <a:extLst>
              <a:ext uri="{FF2B5EF4-FFF2-40B4-BE49-F238E27FC236}">
                <a16:creationId xmlns:a16="http://schemas.microsoft.com/office/drawing/2014/main" xmlns="" id="{D9A2D976-C44F-400E-982D-F967069C9915}"/>
              </a:ext>
            </a:extLst>
          </p:cNvPr>
          <p:cNvGraphicFramePr>
            <a:graphicFrameLocks noGrp="1"/>
          </p:cNvGraphicFramePr>
          <p:nvPr>
            <p:ph idx="1"/>
            <p:extLst>
              <p:ext uri="{D42A27DB-BD31-4B8C-83A1-F6EECF244321}">
                <p14:modId xmlns:p14="http://schemas.microsoft.com/office/powerpoint/2010/main" xmlns="" val="452900534"/>
              </p:ext>
            </p:extLst>
          </p:nvPr>
        </p:nvGraphicFramePr>
        <p:xfrm>
          <a:off x="515938" y="1492605"/>
          <a:ext cx="8231748" cy="2807473"/>
        </p:xfrm>
        <a:graphic>
          <a:graphicData uri="http://schemas.openxmlformats.org/drawingml/2006/table">
            <a:tbl>
              <a:tblPr>
                <a:tableStyleId>{2D5ABB26-0587-4C30-8999-92F81FD0307C}</a:tableStyleId>
              </a:tblPr>
              <a:tblGrid>
                <a:gridCol w="8231748">
                  <a:extLst>
                    <a:ext uri="{9D8B030D-6E8A-4147-A177-3AD203B41FA5}">
                      <a16:colId xmlns:a16="http://schemas.microsoft.com/office/drawing/2014/main" xmlns="" val="2462701268"/>
                    </a:ext>
                  </a:extLst>
                </a:gridCol>
              </a:tblGrid>
              <a:tr h="1330325">
                <a:tc>
                  <a:txBody>
                    <a:bodyPr/>
                    <a:lstStyle>
                      <a:lvl1pPr>
                        <a:lnSpc>
                          <a:spcPct val="120000"/>
                        </a:lnSpc>
                        <a:spcBef>
                          <a:spcPct val="20000"/>
                        </a:spcBef>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1pPr>
                      <a:lvl2pPr>
                        <a:lnSpc>
                          <a:spcPct val="120000"/>
                        </a:lnSpc>
                        <a:spcBef>
                          <a:spcPct val="20000"/>
                        </a:spcBef>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2pPr>
                      <a:lvl3pPr>
                        <a:lnSpc>
                          <a:spcPct val="120000"/>
                        </a:lnSpc>
                        <a:spcBef>
                          <a:spcPct val="20000"/>
                        </a:spcBef>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3pPr>
                      <a:lvl4pPr>
                        <a:lnSpc>
                          <a:spcPct val="120000"/>
                        </a:lnSpc>
                        <a:spcBef>
                          <a:spcPct val="20000"/>
                        </a:spcBef>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4pPr>
                      <a:lvl5pPr>
                        <a:lnSpc>
                          <a:spcPct val="120000"/>
                        </a:lnSpc>
                        <a:spcBef>
                          <a:spcPct val="20000"/>
                        </a:spcBef>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5pPr>
                      <a:lvl6pPr eaLnBrk="0" fontAlgn="base" hangingPunct="0">
                        <a:lnSpc>
                          <a:spcPct val="120000"/>
                        </a:lnSpc>
                        <a:spcBef>
                          <a:spcPct val="20000"/>
                        </a:spcBef>
                        <a:spcAft>
                          <a:spcPct val="0"/>
                        </a:spcAft>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6pPr>
                      <a:lvl7pPr eaLnBrk="0" fontAlgn="base" hangingPunct="0">
                        <a:lnSpc>
                          <a:spcPct val="120000"/>
                        </a:lnSpc>
                        <a:spcBef>
                          <a:spcPct val="20000"/>
                        </a:spcBef>
                        <a:spcAft>
                          <a:spcPct val="0"/>
                        </a:spcAft>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7pPr>
                      <a:lvl8pPr eaLnBrk="0" fontAlgn="base" hangingPunct="0">
                        <a:lnSpc>
                          <a:spcPct val="120000"/>
                        </a:lnSpc>
                        <a:spcBef>
                          <a:spcPct val="20000"/>
                        </a:spcBef>
                        <a:spcAft>
                          <a:spcPct val="0"/>
                        </a:spcAft>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8pPr>
                      <a:lvl9pPr eaLnBrk="0" fontAlgn="base" hangingPunct="0">
                        <a:lnSpc>
                          <a:spcPct val="120000"/>
                        </a:lnSpc>
                        <a:spcBef>
                          <a:spcPct val="20000"/>
                        </a:spcBef>
                        <a:spcAft>
                          <a:spcPct val="0"/>
                        </a:spcAft>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9pPr>
                    </a:lstStyle>
                    <a:p>
                      <a:pPr marL="0" marR="0" lvl="0" indent="0" algn="l" defTabSz="914400" rtl="0" eaLnBrk="1" fontAlgn="base" latinLnBrk="0" hangingPunct="1">
                        <a:lnSpc>
                          <a:spcPct val="120000"/>
                        </a:lnSpc>
                        <a:spcBef>
                          <a:spcPct val="20000"/>
                        </a:spcBef>
                        <a:spcAft>
                          <a:spcPct val="0"/>
                        </a:spcAft>
                        <a:buClr>
                          <a:srgbClr val="000000"/>
                        </a:buClr>
                        <a:buSzTx/>
                        <a:buFont typeface="Arial" panose="020B0604020202020204" pitchFamily="34" charset="0"/>
                        <a:buNone/>
                        <a:tabLst/>
                      </a:pPr>
                      <a:r>
                        <a:rPr kumimoji="0" lang="zh-CN" altLang="en-US" sz="240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唯心史观缺陷1：只看到了历史发展背后的精神力量，而没有看后精神力量背后的物质动因</a:t>
                      </a:r>
                    </a:p>
                    <a:p>
                      <a:pPr marL="0" marR="0" lvl="0" indent="0" algn="l" defTabSz="914400" rtl="0" eaLnBrk="1" fontAlgn="base" latinLnBrk="0" hangingPunct="1">
                        <a:lnSpc>
                          <a:spcPct val="120000"/>
                        </a:lnSpc>
                        <a:spcBef>
                          <a:spcPct val="20000"/>
                        </a:spcBef>
                        <a:spcAft>
                          <a:spcPct val="0"/>
                        </a:spcAft>
                        <a:buClr>
                          <a:srgbClr val="000000"/>
                        </a:buClr>
                        <a:buSzTx/>
                        <a:buFont typeface="Arial" panose="020B0604020202020204" pitchFamily="34" charset="0"/>
                        <a:buNone/>
                        <a:tabLst/>
                      </a:pPr>
                      <a:endParaRPr kumimoji="0" lang="zh-CN" altLang="en-US" sz="24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83713" marR="83713" marT="43630" marB="436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412315764"/>
                  </a:ext>
                </a:extLst>
              </a:tr>
              <a:tr h="1330325">
                <a:tc>
                  <a:txBody>
                    <a:bodyPr/>
                    <a:lstStyle>
                      <a:lvl1pPr>
                        <a:lnSpc>
                          <a:spcPct val="120000"/>
                        </a:lnSpc>
                        <a:spcBef>
                          <a:spcPct val="20000"/>
                        </a:spcBef>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1pPr>
                      <a:lvl2pPr>
                        <a:lnSpc>
                          <a:spcPct val="120000"/>
                        </a:lnSpc>
                        <a:spcBef>
                          <a:spcPct val="20000"/>
                        </a:spcBef>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2pPr>
                      <a:lvl3pPr>
                        <a:lnSpc>
                          <a:spcPct val="120000"/>
                        </a:lnSpc>
                        <a:spcBef>
                          <a:spcPct val="20000"/>
                        </a:spcBef>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3pPr>
                      <a:lvl4pPr>
                        <a:lnSpc>
                          <a:spcPct val="120000"/>
                        </a:lnSpc>
                        <a:spcBef>
                          <a:spcPct val="20000"/>
                        </a:spcBef>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4pPr>
                      <a:lvl5pPr>
                        <a:lnSpc>
                          <a:spcPct val="120000"/>
                        </a:lnSpc>
                        <a:spcBef>
                          <a:spcPct val="20000"/>
                        </a:spcBef>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5pPr>
                      <a:lvl6pPr eaLnBrk="0" fontAlgn="base" hangingPunct="0">
                        <a:lnSpc>
                          <a:spcPct val="120000"/>
                        </a:lnSpc>
                        <a:spcBef>
                          <a:spcPct val="20000"/>
                        </a:spcBef>
                        <a:spcAft>
                          <a:spcPct val="0"/>
                        </a:spcAft>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6pPr>
                      <a:lvl7pPr eaLnBrk="0" fontAlgn="base" hangingPunct="0">
                        <a:lnSpc>
                          <a:spcPct val="120000"/>
                        </a:lnSpc>
                        <a:spcBef>
                          <a:spcPct val="20000"/>
                        </a:spcBef>
                        <a:spcAft>
                          <a:spcPct val="0"/>
                        </a:spcAft>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7pPr>
                      <a:lvl8pPr eaLnBrk="0" fontAlgn="base" hangingPunct="0">
                        <a:lnSpc>
                          <a:spcPct val="120000"/>
                        </a:lnSpc>
                        <a:spcBef>
                          <a:spcPct val="20000"/>
                        </a:spcBef>
                        <a:spcAft>
                          <a:spcPct val="0"/>
                        </a:spcAft>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8pPr>
                      <a:lvl9pPr eaLnBrk="0" fontAlgn="base" hangingPunct="0">
                        <a:lnSpc>
                          <a:spcPct val="120000"/>
                        </a:lnSpc>
                        <a:spcBef>
                          <a:spcPct val="20000"/>
                        </a:spcBef>
                        <a:spcAft>
                          <a:spcPct val="0"/>
                        </a:spcAft>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9pPr>
                    </a:lstStyle>
                    <a:p>
                      <a:pPr marL="0" marR="0" lvl="0" indent="0" algn="l" defTabSz="914400" rtl="0" eaLnBrk="1" fontAlgn="base" latinLnBrk="0" hangingPunct="1">
                        <a:lnSpc>
                          <a:spcPct val="120000"/>
                        </a:lnSpc>
                        <a:spcBef>
                          <a:spcPct val="20000"/>
                        </a:spcBef>
                        <a:spcAft>
                          <a:spcPct val="0"/>
                        </a:spcAft>
                        <a:buClr>
                          <a:srgbClr val="000000"/>
                        </a:buClr>
                        <a:buSzTx/>
                        <a:buFont typeface="Arial" panose="020B0604020202020204" pitchFamily="34" charset="0"/>
                        <a:buNone/>
                        <a:tabLst/>
                      </a:pPr>
                      <a:r>
                        <a:rPr kumimoji="0" lang="zh-CN" altLang="en-US" sz="240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唯心史观缺陷2：只看到了历史发展中少数英雄人物的力量，而没有看到人民群众的作用</a:t>
                      </a:r>
                      <a:endParaRPr kumimoji="0" lang="zh-CN" altLang="en-US" sz="24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83713" marR="83713" marT="43630" marB="436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721133643"/>
                  </a:ext>
                </a:extLst>
              </a:tr>
            </a:tbl>
          </a:graphicData>
        </a:graphic>
      </p:graphicFrame>
    </p:spTree>
    <p:extLst>
      <p:ext uri="{BB962C8B-B14F-4D97-AF65-F5344CB8AC3E}">
        <p14:creationId xmlns:p14="http://schemas.microsoft.com/office/powerpoint/2010/main" xmlns="" val="1662004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xmlns="" id="{50B12936-235C-4CEC-96FE-FC273420AC8A}"/>
              </a:ext>
            </a:extLst>
          </p:cNvPr>
          <p:cNvGrpSpPr/>
          <p:nvPr/>
        </p:nvGrpSpPr>
        <p:grpSpPr>
          <a:xfrm>
            <a:off x="515938" y="1916349"/>
            <a:ext cx="7234332" cy="2464581"/>
            <a:chOff x="722313" y="1684338"/>
            <a:chExt cx="4676775" cy="1789112"/>
          </a:xfrm>
        </p:grpSpPr>
        <p:sp>
          <p:nvSpPr>
            <p:cNvPr id="4" name="矩形 7171">
              <a:extLst>
                <a:ext uri="{FF2B5EF4-FFF2-40B4-BE49-F238E27FC236}">
                  <a16:creationId xmlns:a16="http://schemas.microsoft.com/office/drawing/2014/main" xmlns="" id="{A8C781F3-0AFE-40DD-A02A-F675B97D89F9}"/>
                </a:ext>
              </a:extLst>
            </p:cNvPr>
            <p:cNvSpPr>
              <a:spLocks noChangeArrowheads="1"/>
            </p:cNvSpPr>
            <p:nvPr/>
          </p:nvSpPr>
          <p:spPr bwMode="auto">
            <a:xfrm>
              <a:off x="2341563" y="3192463"/>
              <a:ext cx="61912" cy="82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25" tIns="0" rIns="9525"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Aft>
                  <a:spcPct val="35000"/>
                </a:spcAft>
                <a:buFont typeface="Arial" panose="020B0604020202020204" pitchFamily="34" charset="0"/>
                <a:buNone/>
              </a:pPr>
              <a:endParaRPr lang="zh-CN" altLang="zh-CN" sz="2400">
                <a:solidFill>
                  <a:srgbClr val="000000"/>
                </a:solidFill>
              </a:endParaRPr>
            </a:p>
          </p:txBody>
        </p:sp>
        <p:sp>
          <p:nvSpPr>
            <p:cNvPr id="5" name="任意多边形 7172">
              <a:extLst>
                <a:ext uri="{FF2B5EF4-FFF2-40B4-BE49-F238E27FC236}">
                  <a16:creationId xmlns:a16="http://schemas.microsoft.com/office/drawing/2014/main" xmlns="" id="{22FEACB0-AC18-4018-9DB9-657E814C5557}"/>
                </a:ext>
              </a:extLst>
            </p:cNvPr>
            <p:cNvSpPr>
              <a:spLocks noChangeArrowheads="1"/>
            </p:cNvSpPr>
            <p:nvPr/>
          </p:nvSpPr>
          <p:spPr bwMode="auto">
            <a:xfrm>
              <a:off x="2003425" y="2574925"/>
              <a:ext cx="738188" cy="658813"/>
            </a:xfrm>
            <a:custGeom>
              <a:avLst/>
              <a:gdLst>
                <a:gd name="T0" fmla="*/ 0 w 983930"/>
                <a:gd name="T1" fmla="*/ 0 h 657890"/>
                <a:gd name="T2" fmla="*/ 117164 w 983930"/>
                <a:gd name="T3" fmla="*/ 0 h 657890"/>
                <a:gd name="T4" fmla="*/ 117164 w 983930"/>
                <a:gd name="T5" fmla="*/ 3785654 h 657890"/>
                <a:gd name="T6" fmla="*/ 234329 w 983930"/>
                <a:gd name="T7" fmla="*/ 3785654 h 657890"/>
                <a:gd name="T8" fmla="*/ 0 60000 65536"/>
                <a:gd name="T9" fmla="*/ 0 60000 65536"/>
                <a:gd name="T10" fmla="*/ 0 60000 65536"/>
                <a:gd name="T11" fmla="*/ 0 60000 65536"/>
                <a:gd name="T12" fmla="*/ 0 w 983930"/>
                <a:gd name="T13" fmla="*/ 0 h 657890"/>
                <a:gd name="T14" fmla="*/ 983930 w 983930"/>
                <a:gd name="T15" fmla="*/ 657890 h 657890"/>
              </a:gdLst>
              <a:ahLst/>
              <a:cxnLst>
                <a:cxn ang="T8">
                  <a:pos x="T0" y="T1"/>
                </a:cxn>
                <a:cxn ang="T9">
                  <a:pos x="T2" y="T3"/>
                </a:cxn>
                <a:cxn ang="T10">
                  <a:pos x="T4" y="T5"/>
                </a:cxn>
                <a:cxn ang="T11">
                  <a:pos x="T6" y="T7"/>
                </a:cxn>
              </a:cxnLst>
              <a:rect l="T12" t="T13" r="T14" b="T15"/>
              <a:pathLst>
                <a:path w="983930" h="657890">
                  <a:moveTo>
                    <a:pt x="0" y="0"/>
                  </a:moveTo>
                  <a:lnTo>
                    <a:pt x="491965" y="0"/>
                  </a:lnTo>
                  <a:lnTo>
                    <a:pt x="491965" y="657890"/>
                  </a:lnTo>
                  <a:lnTo>
                    <a:pt x="983930" y="65789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lIns="68580" tIns="34290" rIns="68580" bIns="34290"/>
            <a:lstStyle/>
            <a:p>
              <a:endParaRPr lang="zh-CN" altLang="en-US" sz="2400"/>
            </a:p>
          </p:txBody>
        </p:sp>
        <p:sp>
          <p:nvSpPr>
            <p:cNvPr id="6" name="矩形 7173">
              <a:extLst>
                <a:ext uri="{FF2B5EF4-FFF2-40B4-BE49-F238E27FC236}">
                  <a16:creationId xmlns:a16="http://schemas.microsoft.com/office/drawing/2014/main" xmlns="" id="{1D32D5AE-97E1-4F96-9599-C733765AB234}"/>
                </a:ext>
              </a:extLst>
            </p:cNvPr>
            <p:cNvSpPr>
              <a:spLocks noChangeArrowheads="1"/>
            </p:cNvSpPr>
            <p:nvPr/>
          </p:nvSpPr>
          <p:spPr bwMode="auto">
            <a:xfrm>
              <a:off x="2351088" y="2874963"/>
              <a:ext cx="44450" cy="58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25" tIns="0" rIns="9525"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Aft>
                  <a:spcPct val="35000"/>
                </a:spcAft>
                <a:buFont typeface="Arial" panose="020B0604020202020204" pitchFamily="34" charset="0"/>
                <a:buNone/>
              </a:pPr>
              <a:endParaRPr lang="zh-CN" altLang="zh-CN" sz="2400">
                <a:solidFill>
                  <a:srgbClr val="000000"/>
                </a:solidFill>
              </a:endParaRPr>
            </a:p>
          </p:txBody>
        </p:sp>
        <p:sp>
          <p:nvSpPr>
            <p:cNvPr id="7" name="矩形 7175">
              <a:extLst>
                <a:ext uri="{FF2B5EF4-FFF2-40B4-BE49-F238E27FC236}">
                  <a16:creationId xmlns:a16="http://schemas.microsoft.com/office/drawing/2014/main" xmlns="" id="{50FA7D7B-BDCB-48D7-91EC-2CBCCA86245C}"/>
                </a:ext>
              </a:extLst>
            </p:cNvPr>
            <p:cNvSpPr>
              <a:spLocks noChangeArrowheads="1"/>
            </p:cNvSpPr>
            <p:nvPr/>
          </p:nvSpPr>
          <p:spPr bwMode="auto">
            <a:xfrm>
              <a:off x="2355850" y="2544763"/>
              <a:ext cx="36513" cy="49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25" tIns="0" rIns="9525"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Aft>
                  <a:spcPct val="35000"/>
                </a:spcAft>
                <a:buFont typeface="Arial" panose="020B0604020202020204" pitchFamily="34" charset="0"/>
                <a:buNone/>
              </a:pPr>
              <a:endParaRPr lang="zh-CN" altLang="zh-CN" sz="2400">
                <a:solidFill>
                  <a:srgbClr val="000000"/>
                </a:solidFill>
              </a:endParaRPr>
            </a:p>
          </p:txBody>
        </p:sp>
        <p:sp>
          <p:nvSpPr>
            <p:cNvPr id="8" name="任意多边形 7176">
              <a:extLst>
                <a:ext uri="{FF2B5EF4-FFF2-40B4-BE49-F238E27FC236}">
                  <a16:creationId xmlns:a16="http://schemas.microsoft.com/office/drawing/2014/main" xmlns="" id="{70B8000C-ED26-4A2C-B6DC-84F79CAE1DF0}"/>
                </a:ext>
              </a:extLst>
            </p:cNvPr>
            <p:cNvSpPr>
              <a:spLocks noChangeArrowheads="1"/>
            </p:cNvSpPr>
            <p:nvPr/>
          </p:nvSpPr>
          <p:spPr bwMode="auto">
            <a:xfrm>
              <a:off x="2003425" y="1916113"/>
              <a:ext cx="738188" cy="658812"/>
            </a:xfrm>
            <a:custGeom>
              <a:avLst/>
              <a:gdLst>
                <a:gd name="T0" fmla="*/ 0 w 983930"/>
                <a:gd name="T1" fmla="*/ 3625019 h 659913"/>
                <a:gd name="T2" fmla="*/ 117164 w 983930"/>
                <a:gd name="T3" fmla="*/ 3625019 h 659913"/>
                <a:gd name="T4" fmla="*/ 117164 w 983930"/>
                <a:gd name="T5" fmla="*/ 0 h 659913"/>
                <a:gd name="T6" fmla="*/ 234329 w 983930"/>
                <a:gd name="T7" fmla="*/ 0 h 659913"/>
                <a:gd name="T8" fmla="*/ 0 60000 65536"/>
                <a:gd name="T9" fmla="*/ 0 60000 65536"/>
                <a:gd name="T10" fmla="*/ 0 60000 65536"/>
                <a:gd name="T11" fmla="*/ 0 60000 65536"/>
                <a:gd name="T12" fmla="*/ 0 w 983930"/>
                <a:gd name="T13" fmla="*/ 0 h 659913"/>
                <a:gd name="T14" fmla="*/ 983930 w 983930"/>
                <a:gd name="T15" fmla="*/ 659913 h 659913"/>
              </a:gdLst>
              <a:ahLst/>
              <a:cxnLst>
                <a:cxn ang="T8">
                  <a:pos x="T0" y="T1"/>
                </a:cxn>
                <a:cxn ang="T9">
                  <a:pos x="T2" y="T3"/>
                </a:cxn>
                <a:cxn ang="T10">
                  <a:pos x="T4" y="T5"/>
                </a:cxn>
                <a:cxn ang="T11">
                  <a:pos x="T6" y="T7"/>
                </a:cxn>
              </a:cxnLst>
              <a:rect l="T12" t="T13" r="T14" b="T15"/>
              <a:pathLst>
                <a:path w="983930" h="659913">
                  <a:moveTo>
                    <a:pt x="0" y="659913"/>
                  </a:moveTo>
                  <a:lnTo>
                    <a:pt x="491965" y="659913"/>
                  </a:lnTo>
                  <a:lnTo>
                    <a:pt x="491965" y="0"/>
                  </a:lnTo>
                  <a:lnTo>
                    <a:pt x="983930" y="0"/>
                  </a:lnTo>
                </a:path>
              </a:pathLst>
            </a:custGeom>
            <a:noFill/>
            <a:ln w="25400">
              <a:solidFill>
                <a:srgbClr val="C2C2C2"/>
              </a:solidFill>
              <a:miter lim="800000"/>
              <a:headEnd/>
              <a:tailEnd/>
            </a:ln>
            <a:extLst>
              <a:ext uri="{909E8E84-426E-40DD-AFC4-6F175D3DCCD1}">
                <a14:hiddenFill xmlns:a14="http://schemas.microsoft.com/office/drawing/2010/main" xmlns="">
                  <a:solidFill>
                    <a:srgbClr val="FFFFFF"/>
                  </a:solidFill>
                </a14:hiddenFill>
              </a:ext>
            </a:extLst>
          </p:spPr>
          <p:txBody>
            <a:bodyPr lIns="68580" tIns="34290" rIns="68580" bIns="34290"/>
            <a:lstStyle/>
            <a:p>
              <a:endParaRPr lang="zh-CN" altLang="en-US" sz="2400"/>
            </a:p>
          </p:txBody>
        </p:sp>
        <p:sp>
          <p:nvSpPr>
            <p:cNvPr id="9" name="矩形 7177">
              <a:extLst>
                <a:ext uri="{FF2B5EF4-FFF2-40B4-BE49-F238E27FC236}">
                  <a16:creationId xmlns:a16="http://schemas.microsoft.com/office/drawing/2014/main" xmlns="" id="{129DFF49-A259-47E8-BE02-F0850CDECDF5}"/>
                </a:ext>
              </a:extLst>
            </p:cNvPr>
            <p:cNvSpPr>
              <a:spLocks noChangeArrowheads="1"/>
            </p:cNvSpPr>
            <p:nvPr/>
          </p:nvSpPr>
          <p:spPr bwMode="auto">
            <a:xfrm>
              <a:off x="2351088" y="2216150"/>
              <a:ext cx="44450" cy="58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25" tIns="0" rIns="9525"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Aft>
                  <a:spcPct val="35000"/>
                </a:spcAft>
                <a:buFont typeface="Arial" panose="020B0604020202020204" pitchFamily="34" charset="0"/>
                <a:buNone/>
              </a:pPr>
              <a:endParaRPr lang="zh-CN" altLang="zh-CN" sz="2400">
                <a:solidFill>
                  <a:srgbClr val="000000"/>
                </a:solidFill>
              </a:endParaRPr>
            </a:p>
          </p:txBody>
        </p:sp>
        <p:sp>
          <p:nvSpPr>
            <p:cNvPr id="10" name="矩形 7179">
              <a:extLst>
                <a:ext uri="{FF2B5EF4-FFF2-40B4-BE49-F238E27FC236}">
                  <a16:creationId xmlns:a16="http://schemas.microsoft.com/office/drawing/2014/main" xmlns="" id="{1CE2BC77-EADB-45F6-B3EF-EC32553781DE}"/>
                </a:ext>
              </a:extLst>
            </p:cNvPr>
            <p:cNvSpPr>
              <a:spLocks noChangeArrowheads="1"/>
            </p:cNvSpPr>
            <p:nvPr/>
          </p:nvSpPr>
          <p:spPr bwMode="auto">
            <a:xfrm>
              <a:off x="2343150" y="1881188"/>
              <a:ext cx="60325" cy="80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25" tIns="0" rIns="9525" bIns="0"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Aft>
                  <a:spcPct val="35000"/>
                </a:spcAft>
                <a:buFont typeface="Arial" panose="020B0604020202020204" pitchFamily="34" charset="0"/>
                <a:buNone/>
              </a:pPr>
              <a:endParaRPr lang="zh-CN" altLang="zh-CN" sz="2400">
                <a:solidFill>
                  <a:srgbClr val="000000"/>
                </a:solidFill>
              </a:endParaRPr>
            </a:p>
          </p:txBody>
        </p:sp>
        <p:sp>
          <p:nvSpPr>
            <p:cNvPr id="11" name="矩形 7184">
              <a:extLst>
                <a:ext uri="{FF2B5EF4-FFF2-40B4-BE49-F238E27FC236}">
                  <a16:creationId xmlns:a16="http://schemas.microsoft.com/office/drawing/2014/main" xmlns="" id="{F49F14A4-6131-436F-A767-C496ACFD7FD9}"/>
                </a:ext>
              </a:extLst>
            </p:cNvPr>
            <p:cNvSpPr>
              <a:spLocks noChangeArrowheads="1"/>
            </p:cNvSpPr>
            <p:nvPr/>
          </p:nvSpPr>
          <p:spPr bwMode="auto">
            <a:xfrm>
              <a:off x="2741613" y="1684338"/>
              <a:ext cx="2586037" cy="461962"/>
            </a:xfrm>
            <a:prstGeom prst="rect">
              <a:avLst/>
            </a:prstGeom>
            <a:solidFill>
              <a:srgbClr val="E5F5FC"/>
            </a:solidFill>
            <a:ln w="25400">
              <a:solidFill>
                <a:srgbClr val="FFFFFF"/>
              </a:solidFill>
              <a:miter lim="800000"/>
              <a:headEnd/>
              <a:tailEnd/>
            </a:ln>
          </p:spPr>
          <p:txBody>
            <a:bodyPr lIns="68580" tIns="34290" rIns="68580" bIns="3429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en-US" sz="2400" b="1">
                <a:latin typeface="微软雅黑" panose="020B0503020204020204" pitchFamily="34" charset="-122"/>
                <a:ea typeface="微软雅黑" panose="020B0503020204020204" pitchFamily="34" charset="-122"/>
              </a:endParaRPr>
            </a:p>
          </p:txBody>
        </p:sp>
        <p:sp>
          <p:nvSpPr>
            <p:cNvPr id="12" name="矩形 7185">
              <a:extLst>
                <a:ext uri="{FF2B5EF4-FFF2-40B4-BE49-F238E27FC236}">
                  <a16:creationId xmlns:a16="http://schemas.microsoft.com/office/drawing/2014/main" xmlns="" id="{B913FE89-B2E9-45D0-8739-0D1BEF429BA0}"/>
                </a:ext>
              </a:extLst>
            </p:cNvPr>
            <p:cNvSpPr>
              <a:spLocks noChangeArrowheads="1"/>
            </p:cNvSpPr>
            <p:nvPr/>
          </p:nvSpPr>
          <p:spPr bwMode="auto">
            <a:xfrm>
              <a:off x="2741613" y="1684338"/>
              <a:ext cx="2544762"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25" tIns="9525" rIns="9525" bIns="9525"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Aft>
                  <a:spcPct val="35000"/>
                </a:spcAft>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rPr>
                <a:t>社会发展的物质动因</a:t>
              </a:r>
            </a:p>
          </p:txBody>
        </p:sp>
        <p:sp>
          <p:nvSpPr>
            <p:cNvPr id="13" name="矩形 7188">
              <a:extLst>
                <a:ext uri="{FF2B5EF4-FFF2-40B4-BE49-F238E27FC236}">
                  <a16:creationId xmlns:a16="http://schemas.microsoft.com/office/drawing/2014/main" xmlns="" id="{407B25B1-8A75-449E-9323-B704F0B51E73}"/>
                </a:ext>
              </a:extLst>
            </p:cNvPr>
            <p:cNvSpPr>
              <a:spLocks noChangeArrowheads="1"/>
            </p:cNvSpPr>
            <p:nvPr/>
          </p:nvSpPr>
          <p:spPr bwMode="auto">
            <a:xfrm>
              <a:off x="2741613" y="2992438"/>
              <a:ext cx="2586037" cy="481012"/>
            </a:xfrm>
            <a:prstGeom prst="rect">
              <a:avLst/>
            </a:prstGeom>
            <a:solidFill>
              <a:srgbClr val="E5F5FC"/>
            </a:solidFill>
            <a:ln w="25400">
              <a:solidFill>
                <a:srgbClr val="FFFFFF"/>
              </a:solidFill>
              <a:miter lim="800000"/>
              <a:headEnd/>
              <a:tailEnd/>
            </a:ln>
          </p:spPr>
          <p:txBody>
            <a:bodyPr lIns="68580" tIns="34290" rIns="68580" bIns="3429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en-US" sz="2400" b="1">
                <a:latin typeface="微软雅黑" panose="020B0503020204020204" pitchFamily="34" charset="-122"/>
                <a:ea typeface="微软雅黑" panose="020B0503020204020204" pitchFamily="34" charset="-122"/>
              </a:endParaRPr>
            </a:p>
          </p:txBody>
        </p:sp>
        <p:sp>
          <p:nvSpPr>
            <p:cNvPr id="14" name="矩形 7189">
              <a:extLst>
                <a:ext uri="{FF2B5EF4-FFF2-40B4-BE49-F238E27FC236}">
                  <a16:creationId xmlns:a16="http://schemas.microsoft.com/office/drawing/2014/main" xmlns="" id="{DC41CD60-9894-48A1-AE18-2117F2D76890}"/>
                </a:ext>
              </a:extLst>
            </p:cNvPr>
            <p:cNvSpPr>
              <a:spLocks noChangeArrowheads="1"/>
            </p:cNvSpPr>
            <p:nvPr/>
          </p:nvSpPr>
          <p:spPr bwMode="auto">
            <a:xfrm>
              <a:off x="2741613" y="2992438"/>
              <a:ext cx="2657475" cy="481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25" tIns="9525" rIns="9525" bIns="9525"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Aft>
                  <a:spcPct val="35000"/>
                </a:spcAft>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rPr>
                <a:t>人民群众创造历史</a:t>
              </a:r>
            </a:p>
          </p:txBody>
        </p:sp>
        <p:sp>
          <p:nvSpPr>
            <p:cNvPr id="15" name="矩形 7181">
              <a:extLst>
                <a:ext uri="{FF2B5EF4-FFF2-40B4-BE49-F238E27FC236}">
                  <a16:creationId xmlns:a16="http://schemas.microsoft.com/office/drawing/2014/main" xmlns="" id="{344C8B84-79F4-45B2-902D-CE19DB4991D5}"/>
                </a:ext>
              </a:extLst>
            </p:cNvPr>
            <p:cNvSpPr>
              <a:spLocks noChangeArrowheads="1"/>
            </p:cNvSpPr>
            <p:nvPr/>
          </p:nvSpPr>
          <p:spPr bwMode="auto">
            <a:xfrm>
              <a:off x="722313" y="2197100"/>
              <a:ext cx="1427162" cy="763588"/>
            </a:xfrm>
            <a:prstGeom prst="rect">
              <a:avLst/>
            </a:prstGeom>
            <a:solidFill>
              <a:schemeClr val="accent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10954" tIns="10954" rIns="10954" bIns="10954"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90000"/>
                </a:lnSpc>
                <a:spcAft>
                  <a:spcPct val="35000"/>
                </a:spcAft>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rPr>
                <a:t>唯物史观</a:t>
              </a:r>
            </a:p>
          </p:txBody>
        </p:sp>
      </p:grpSp>
    </p:spTree>
    <p:extLst>
      <p:ext uri="{BB962C8B-B14F-4D97-AF65-F5344CB8AC3E}">
        <p14:creationId xmlns:p14="http://schemas.microsoft.com/office/powerpoint/2010/main" xmlns="" val="2719543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4C56DE0-775E-43E6-B979-5609CA674040}"/>
              </a:ext>
            </a:extLst>
          </p:cNvPr>
          <p:cNvSpPr>
            <a:spLocks noGrp="1"/>
          </p:cNvSpPr>
          <p:nvPr>
            <p:ph type="title"/>
          </p:nvPr>
        </p:nvSpPr>
        <p:spPr/>
        <p:txBody>
          <a:bodyPr/>
          <a:lstStyle/>
          <a:p>
            <a:pPr algn="ctr"/>
            <a:r>
              <a:rPr lang="zh-CN" altLang="en-US" dirty="0"/>
              <a:t>社会存在和社会意识</a:t>
            </a:r>
          </a:p>
        </p:txBody>
      </p:sp>
      <p:sp>
        <p:nvSpPr>
          <p:cNvPr id="4" name="文本框 7170">
            <a:extLst>
              <a:ext uri="{FF2B5EF4-FFF2-40B4-BE49-F238E27FC236}">
                <a16:creationId xmlns:a16="http://schemas.microsoft.com/office/drawing/2014/main" xmlns="" id="{15E9DDD4-C876-4228-A031-AA245A158078}"/>
              </a:ext>
            </a:extLst>
          </p:cNvPr>
          <p:cNvSpPr txBox="1">
            <a:spLocks noChangeArrowheads="1"/>
          </p:cNvSpPr>
          <p:nvPr/>
        </p:nvSpPr>
        <p:spPr bwMode="auto">
          <a:xfrm>
            <a:off x="565150" y="574675"/>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graphicFrame>
        <p:nvGraphicFramePr>
          <p:cNvPr id="5" name="表格 4">
            <a:extLst>
              <a:ext uri="{FF2B5EF4-FFF2-40B4-BE49-F238E27FC236}">
                <a16:creationId xmlns:a16="http://schemas.microsoft.com/office/drawing/2014/main" xmlns="" id="{75BA4B60-52BF-43E8-AAFD-10389C10F1F4}"/>
              </a:ext>
            </a:extLst>
          </p:cNvPr>
          <p:cNvGraphicFramePr>
            <a:graphicFrameLocks noGrp="1"/>
          </p:cNvGraphicFramePr>
          <p:nvPr>
            <p:extLst>
              <p:ext uri="{D42A27DB-BD31-4B8C-83A1-F6EECF244321}">
                <p14:modId xmlns:p14="http://schemas.microsoft.com/office/powerpoint/2010/main" xmlns="" val="3180703324"/>
              </p:ext>
            </p:extLst>
          </p:nvPr>
        </p:nvGraphicFramePr>
        <p:xfrm>
          <a:off x="515938" y="1295757"/>
          <a:ext cx="9848096" cy="4266486"/>
        </p:xfrm>
        <a:graphic>
          <a:graphicData uri="http://schemas.openxmlformats.org/drawingml/2006/table">
            <a:tbl>
              <a:tblPr firstRow="1" bandRow="1">
                <a:tableStyleId>{5940675A-B579-460E-94D1-54222C63F5DA}</a:tableStyleId>
              </a:tblPr>
              <a:tblGrid>
                <a:gridCol w="608557">
                  <a:extLst>
                    <a:ext uri="{9D8B030D-6E8A-4147-A177-3AD203B41FA5}">
                      <a16:colId xmlns:a16="http://schemas.microsoft.com/office/drawing/2014/main" xmlns="" val="2753774200"/>
                    </a:ext>
                  </a:extLst>
                </a:gridCol>
                <a:gridCol w="2033517">
                  <a:extLst>
                    <a:ext uri="{9D8B030D-6E8A-4147-A177-3AD203B41FA5}">
                      <a16:colId xmlns:a16="http://schemas.microsoft.com/office/drawing/2014/main" xmlns="" val="4040205077"/>
                    </a:ext>
                  </a:extLst>
                </a:gridCol>
                <a:gridCol w="545910">
                  <a:extLst>
                    <a:ext uri="{9D8B030D-6E8A-4147-A177-3AD203B41FA5}">
                      <a16:colId xmlns:a16="http://schemas.microsoft.com/office/drawing/2014/main" xmlns="" val="3470522683"/>
                    </a:ext>
                  </a:extLst>
                </a:gridCol>
                <a:gridCol w="6660112">
                  <a:extLst>
                    <a:ext uri="{9D8B030D-6E8A-4147-A177-3AD203B41FA5}">
                      <a16:colId xmlns:a16="http://schemas.microsoft.com/office/drawing/2014/main" xmlns="" val="3613666142"/>
                    </a:ext>
                  </a:extLst>
                </a:gridCol>
              </a:tblGrid>
              <a:tr h="556709">
                <a:tc rowSpan="8">
                  <a:txBody>
                    <a:bodyPr/>
                    <a:lstStyle/>
                    <a:p>
                      <a:pPr algn="ctr"/>
                      <a:endParaRPr lang="en-US" altLang="zh-CN" sz="2400" dirty="0">
                        <a:solidFill>
                          <a:schemeClr val="bg1"/>
                        </a:solidFill>
                        <a:latin typeface="微软雅黑" panose="020B0503020204020204" pitchFamily="34" charset="-122"/>
                        <a:ea typeface="微软雅黑" panose="020B0503020204020204" pitchFamily="34" charset="-122"/>
                      </a:endParaRPr>
                    </a:p>
                    <a:p>
                      <a:pPr algn="ctr"/>
                      <a:endParaRPr lang="en-US" altLang="zh-CN" sz="2400" dirty="0">
                        <a:solidFill>
                          <a:schemeClr val="bg1"/>
                        </a:solidFill>
                        <a:latin typeface="微软雅黑" panose="020B0503020204020204" pitchFamily="34" charset="-122"/>
                        <a:ea typeface="微软雅黑" panose="020B0503020204020204" pitchFamily="34" charset="-122"/>
                      </a:endParaRPr>
                    </a:p>
                    <a:p>
                      <a:pPr algn="ctr"/>
                      <a:endParaRPr lang="en-US" altLang="zh-CN" sz="2400" dirty="0">
                        <a:solidFill>
                          <a:schemeClr val="bg1"/>
                        </a:solidFill>
                        <a:latin typeface="微软雅黑" panose="020B0503020204020204" pitchFamily="34" charset="-122"/>
                        <a:ea typeface="微软雅黑" panose="020B0503020204020204" pitchFamily="34" charset="-122"/>
                      </a:endParaRPr>
                    </a:p>
                    <a:p>
                      <a:pPr algn="ctr"/>
                      <a:endParaRPr lang="en-US" altLang="zh-CN" sz="2400" dirty="0">
                        <a:solidFill>
                          <a:schemeClr val="bg1"/>
                        </a:solidFill>
                        <a:latin typeface="微软雅黑" panose="020B0503020204020204" pitchFamily="34" charset="-122"/>
                        <a:ea typeface="微软雅黑" panose="020B0503020204020204" pitchFamily="34" charset="-122"/>
                      </a:endParaRPr>
                    </a:p>
                    <a:p>
                      <a:pPr algn="ctr"/>
                      <a:r>
                        <a:rPr lang="zh-CN" altLang="en-US" sz="2400" dirty="0">
                          <a:solidFill>
                            <a:schemeClr val="bg1"/>
                          </a:solidFill>
                          <a:latin typeface="微软雅黑" panose="020B0503020204020204" pitchFamily="34" charset="-122"/>
                          <a:ea typeface="微软雅黑" panose="020B0503020204020204" pitchFamily="34" charset="-122"/>
                        </a:rPr>
                        <a:t>社会存在</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3">
                  <a:txBody>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地理环境（影响因素，非决定性力量）</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CN" altLang="en-US" sz="24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CN" altLang="en-US" sz="24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22143258"/>
                  </a:ext>
                </a:extLst>
              </a:tr>
              <a:tr h="556709">
                <a:tc vMerge="1">
                  <a:txBody>
                    <a:bodyPr/>
                    <a:lstStyle/>
                    <a:p>
                      <a:endParaRPr lang="zh-CN" altLang="en-US" sz="2200" dirty="0">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3">
                  <a:txBody>
                    <a:bodyPr/>
                    <a:lstStyle/>
                    <a:p>
                      <a:pPr algn="ctr"/>
                      <a:r>
                        <a:rPr lang="zh-CN" altLang="en-US" sz="2400" dirty="0" smtClean="0">
                          <a:solidFill>
                            <a:schemeClr val="bg1"/>
                          </a:solidFill>
                          <a:latin typeface="微软雅黑" panose="020B0503020204020204" pitchFamily="34" charset="-122"/>
                          <a:ea typeface="微软雅黑" panose="020B0503020204020204" pitchFamily="34" charset="-122"/>
                        </a:rPr>
                        <a:t>人口因素（影响因素</a:t>
                      </a:r>
                      <a:r>
                        <a:rPr lang="zh-CN" altLang="en-US" sz="2400" dirty="0">
                          <a:solidFill>
                            <a:schemeClr val="bg1"/>
                          </a:solidFill>
                          <a:latin typeface="微软雅黑" panose="020B0503020204020204" pitchFamily="34" charset="-122"/>
                          <a:ea typeface="微软雅黑" panose="020B0503020204020204" pitchFamily="34" charset="-122"/>
                        </a:rPr>
                        <a:t>，非决定性力量）</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CN" altLang="en-US" sz="24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CN" altLang="en-US" sz="24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680655078"/>
                  </a:ext>
                </a:extLst>
              </a:tr>
              <a:tr h="396240">
                <a:tc vMerge="1">
                  <a:txBody>
                    <a:bodyPr/>
                    <a:lstStyle/>
                    <a:p>
                      <a:endParaRPr lang="zh-CN" altLang="en-US" sz="2200" dirty="0">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6">
                  <a:txBody>
                    <a:bodyPr/>
                    <a:lstStyle/>
                    <a:p>
                      <a:pPr algn="ctr"/>
                      <a:endParaRPr lang="en-US" altLang="zh-CN" sz="2400" dirty="0">
                        <a:solidFill>
                          <a:schemeClr val="bg1"/>
                        </a:solidFill>
                        <a:latin typeface="微软雅黑" panose="020B0503020204020204" pitchFamily="34" charset="-122"/>
                        <a:ea typeface="微软雅黑" panose="020B0503020204020204" pitchFamily="34" charset="-122"/>
                      </a:endParaRPr>
                    </a:p>
                    <a:p>
                      <a:pPr algn="ctr"/>
                      <a:endParaRPr lang="en-US" altLang="zh-CN" sz="2400" dirty="0">
                        <a:solidFill>
                          <a:schemeClr val="bg1"/>
                        </a:solidFill>
                        <a:latin typeface="微软雅黑" panose="020B0503020204020204" pitchFamily="34" charset="-122"/>
                        <a:ea typeface="微软雅黑" panose="020B0503020204020204" pitchFamily="34" charset="-122"/>
                      </a:endParaRPr>
                    </a:p>
                    <a:p>
                      <a:pPr algn="ctr"/>
                      <a:r>
                        <a:rPr lang="zh-CN" altLang="en-US" sz="2400" dirty="0">
                          <a:solidFill>
                            <a:schemeClr val="bg1"/>
                          </a:solidFill>
                          <a:latin typeface="微软雅黑" panose="020B0503020204020204" pitchFamily="34" charset="-122"/>
                          <a:ea typeface="微软雅黑" panose="020B0503020204020204" pitchFamily="34" charset="-122"/>
                        </a:rPr>
                        <a:t>生产方式</a:t>
                      </a:r>
                      <a:endParaRPr lang="en-US" altLang="zh-CN" sz="2400" dirty="0">
                        <a:solidFill>
                          <a:schemeClr val="bg1"/>
                        </a:solidFill>
                        <a:latin typeface="微软雅黑" panose="020B0503020204020204" pitchFamily="34" charset="-122"/>
                        <a:ea typeface="微软雅黑" panose="020B0503020204020204" pitchFamily="34" charset="-122"/>
                      </a:endParaRPr>
                    </a:p>
                    <a:p>
                      <a:pPr algn="ctr"/>
                      <a:r>
                        <a:rPr lang="zh-CN" altLang="en-US" sz="2400" dirty="0">
                          <a:solidFill>
                            <a:schemeClr val="bg1"/>
                          </a:solidFill>
                          <a:latin typeface="微软雅黑" panose="020B0503020204020204" pitchFamily="34" charset="-122"/>
                          <a:ea typeface="微软雅黑" panose="020B0503020204020204" pitchFamily="34" charset="-122"/>
                        </a:rPr>
                        <a:t>（决定性力量）</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生产力</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sz="2400" dirty="0">
                          <a:solidFill>
                            <a:schemeClr val="bg1"/>
                          </a:solidFill>
                          <a:latin typeface="微软雅黑" panose="020B0503020204020204" pitchFamily="34" charset="-122"/>
                          <a:ea typeface="微软雅黑" panose="020B0503020204020204" pitchFamily="34" charset="-122"/>
                        </a:rPr>
                        <a:t>劳动资料：生产工具是生产力发展水平的标志</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134898710"/>
                  </a:ext>
                </a:extLst>
              </a:tr>
              <a:tr h="39624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r>
                        <a:rPr lang="zh-CN" altLang="en-US" sz="2400" dirty="0">
                          <a:solidFill>
                            <a:schemeClr val="bg1"/>
                          </a:solidFill>
                          <a:latin typeface="微软雅黑" panose="020B0503020204020204" pitchFamily="34" charset="-122"/>
                          <a:ea typeface="微软雅黑" panose="020B0503020204020204" pitchFamily="34" charset="-122"/>
                        </a:rPr>
                        <a:t>劳动对象：与劳动资料合称生产资料</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605965724"/>
                  </a:ext>
                </a:extLst>
              </a:tr>
              <a:tr h="39624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r>
                        <a:rPr lang="zh-CN" altLang="en-US" sz="2400" dirty="0">
                          <a:solidFill>
                            <a:schemeClr val="bg1"/>
                          </a:solidFill>
                          <a:latin typeface="微软雅黑" panose="020B0503020204020204" pitchFamily="34" charset="-122"/>
                          <a:ea typeface="微软雅黑" panose="020B0503020204020204" pitchFamily="34" charset="-122"/>
                        </a:rPr>
                        <a:t>劳动者：生产力中最活跃的因素</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039590906"/>
                  </a:ext>
                </a:extLst>
              </a:tr>
              <a:tr h="593823">
                <a:tc vMerge="1">
                  <a:txBody>
                    <a:bodyPr/>
                    <a:lstStyle/>
                    <a:p>
                      <a:endParaRPr lang="zh-CN" altLang="en-US" sz="2200" dirty="0">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zh-CN" altLang="en-US" sz="24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pPr algn="ctr"/>
                      <a:r>
                        <a:rPr lang="zh-CN" altLang="en-US" sz="2400" dirty="0">
                          <a:solidFill>
                            <a:schemeClr val="bg1"/>
                          </a:solidFill>
                          <a:latin typeface="微软雅黑" panose="020B0503020204020204" pitchFamily="34" charset="-122"/>
                          <a:ea typeface="微软雅黑" panose="020B0503020204020204" pitchFamily="34" charset="-122"/>
                        </a:rPr>
                        <a:t>生产关系</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sz="2400" dirty="0">
                          <a:solidFill>
                            <a:schemeClr val="bg1"/>
                          </a:solidFill>
                          <a:latin typeface="微软雅黑" panose="020B0503020204020204" pitchFamily="34" charset="-122"/>
                          <a:ea typeface="微软雅黑" panose="020B0503020204020204" pitchFamily="34" charset="-122"/>
                        </a:rPr>
                        <a:t>生产资料所有制关系：最基本的内容</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66794705"/>
                  </a:ext>
                </a:extLst>
              </a:tr>
              <a:tr h="59382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r>
                        <a:rPr lang="zh-CN" altLang="en-US" sz="2400" dirty="0">
                          <a:solidFill>
                            <a:schemeClr val="bg1"/>
                          </a:solidFill>
                          <a:latin typeface="微软雅黑" panose="020B0503020204020204" pitchFamily="34" charset="-122"/>
                          <a:ea typeface="微软雅黑" panose="020B0503020204020204" pitchFamily="34" charset="-122"/>
                        </a:rPr>
                        <a:t>生产中人与人的关系</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466564460"/>
                  </a:ext>
                </a:extLst>
              </a:tr>
              <a:tr h="593823">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r>
                        <a:rPr lang="zh-CN" altLang="en-US" sz="2400" dirty="0">
                          <a:solidFill>
                            <a:schemeClr val="bg1"/>
                          </a:solidFill>
                          <a:latin typeface="微软雅黑" panose="020B0503020204020204" pitchFamily="34" charset="-122"/>
                          <a:ea typeface="微软雅黑" panose="020B0503020204020204" pitchFamily="34" charset="-122"/>
                        </a:rPr>
                        <a:t>产品分配关系</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2957940437"/>
                  </a:ext>
                </a:extLst>
              </a:tr>
            </a:tbl>
          </a:graphicData>
        </a:graphic>
      </p:graphicFrame>
    </p:spTree>
    <p:extLst>
      <p:ext uri="{BB962C8B-B14F-4D97-AF65-F5344CB8AC3E}">
        <p14:creationId xmlns:p14="http://schemas.microsoft.com/office/powerpoint/2010/main" xmlns="" val="2187159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4C56DE0-775E-43E6-B979-5609CA674040}"/>
              </a:ext>
            </a:extLst>
          </p:cNvPr>
          <p:cNvSpPr>
            <a:spLocks noGrp="1"/>
          </p:cNvSpPr>
          <p:nvPr>
            <p:ph type="title"/>
          </p:nvPr>
        </p:nvSpPr>
        <p:spPr/>
        <p:txBody>
          <a:bodyPr/>
          <a:lstStyle/>
          <a:p>
            <a:pPr algn="ctr"/>
            <a:r>
              <a:rPr lang="zh-CN" altLang="en-US" dirty="0"/>
              <a:t>社会存在和社会意识</a:t>
            </a:r>
          </a:p>
        </p:txBody>
      </p:sp>
      <p:sp>
        <p:nvSpPr>
          <p:cNvPr id="4" name="文本框 7170">
            <a:extLst>
              <a:ext uri="{FF2B5EF4-FFF2-40B4-BE49-F238E27FC236}">
                <a16:creationId xmlns:a16="http://schemas.microsoft.com/office/drawing/2014/main" xmlns="" id="{15E9DDD4-C876-4228-A031-AA245A158078}"/>
              </a:ext>
            </a:extLst>
          </p:cNvPr>
          <p:cNvSpPr txBox="1">
            <a:spLocks noChangeArrowheads="1"/>
          </p:cNvSpPr>
          <p:nvPr/>
        </p:nvSpPr>
        <p:spPr bwMode="auto">
          <a:xfrm>
            <a:off x="565150" y="574675"/>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graphicFrame>
        <p:nvGraphicFramePr>
          <p:cNvPr id="3" name="表格 2">
            <a:extLst>
              <a:ext uri="{FF2B5EF4-FFF2-40B4-BE49-F238E27FC236}">
                <a16:creationId xmlns:a16="http://schemas.microsoft.com/office/drawing/2014/main" xmlns="" id="{5B8D5454-4AAE-44E4-9823-E66BDDE6C2AA}"/>
              </a:ext>
            </a:extLst>
          </p:cNvPr>
          <p:cNvGraphicFramePr>
            <a:graphicFrameLocks noGrp="1"/>
          </p:cNvGraphicFramePr>
          <p:nvPr>
            <p:extLst>
              <p:ext uri="{D42A27DB-BD31-4B8C-83A1-F6EECF244321}">
                <p14:modId xmlns:p14="http://schemas.microsoft.com/office/powerpoint/2010/main" xmlns="" val="4065385232"/>
              </p:ext>
            </p:extLst>
          </p:nvPr>
        </p:nvGraphicFramePr>
        <p:xfrm>
          <a:off x="528912" y="1265577"/>
          <a:ext cx="8453723" cy="2954545"/>
        </p:xfrm>
        <a:graphic>
          <a:graphicData uri="http://schemas.openxmlformats.org/drawingml/2006/table">
            <a:tbl>
              <a:tblPr firstRow="1" bandRow="1">
                <a:tableStyleId>{5940675A-B579-460E-94D1-54222C63F5DA}</a:tableStyleId>
              </a:tblPr>
              <a:tblGrid>
                <a:gridCol w="457715">
                  <a:extLst>
                    <a:ext uri="{9D8B030D-6E8A-4147-A177-3AD203B41FA5}">
                      <a16:colId xmlns:a16="http://schemas.microsoft.com/office/drawing/2014/main" xmlns="" val="3059821818"/>
                    </a:ext>
                  </a:extLst>
                </a:gridCol>
                <a:gridCol w="910412">
                  <a:extLst>
                    <a:ext uri="{9D8B030D-6E8A-4147-A177-3AD203B41FA5}">
                      <a16:colId xmlns:a16="http://schemas.microsoft.com/office/drawing/2014/main" xmlns="" val="2717246372"/>
                    </a:ext>
                  </a:extLst>
                </a:gridCol>
                <a:gridCol w="7085596">
                  <a:extLst>
                    <a:ext uri="{9D8B030D-6E8A-4147-A177-3AD203B41FA5}">
                      <a16:colId xmlns:a16="http://schemas.microsoft.com/office/drawing/2014/main" xmlns="" val="4260279731"/>
                    </a:ext>
                  </a:extLst>
                </a:gridCol>
              </a:tblGrid>
              <a:tr h="508632">
                <a:tc rowSpan="4">
                  <a:txBody>
                    <a:bodyPr/>
                    <a:lstStyle/>
                    <a:p>
                      <a:endParaRPr lang="en-US" altLang="zh-CN" sz="2200" dirty="0">
                        <a:solidFill>
                          <a:schemeClr val="bg1"/>
                        </a:solidFill>
                        <a:latin typeface="微软雅黑" panose="020B0503020204020204" pitchFamily="34" charset="-122"/>
                        <a:ea typeface="微软雅黑" panose="020B0503020204020204" pitchFamily="34" charset="-122"/>
                      </a:endParaRPr>
                    </a:p>
                    <a:p>
                      <a:endParaRPr lang="en-US" altLang="zh-CN" sz="2200" dirty="0">
                        <a:solidFill>
                          <a:schemeClr val="bg1"/>
                        </a:solidFill>
                        <a:latin typeface="微软雅黑" panose="020B0503020204020204" pitchFamily="34" charset="-122"/>
                        <a:ea typeface="微软雅黑" panose="020B0503020204020204" pitchFamily="34" charset="-122"/>
                      </a:endParaRPr>
                    </a:p>
                    <a:p>
                      <a:r>
                        <a:rPr lang="zh-CN" altLang="en-US" sz="2200" dirty="0">
                          <a:solidFill>
                            <a:schemeClr val="bg1"/>
                          </a:solidFill>
                          <a:latin typeface="微软雅黑" panose="020B0503020204020204" pitchFamily="34" charset="-122"/>
                          <a:ea typeface="微软雅黑" panose="020B0503020204020204" pitchFamily="34" charset="-122"/>
                        </a:rPr>
                        <a:t>社会意识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r>
                        <a:rPr lang="zh-CN" altLang="en-US" sz="2200" dirty="0">
                          <a:solidFill>
                            <a:schemeClr val="bg1"/>
                          </a:solidFill>
                          <a:latin typeface="微软雅黑" panose="020B0503020204020204" pitchFamily="34" charset="-122"/>
                          <a:ea typeface="微软雅黑" panose="020B0503020204020204" pitchFamily="34" charset="-122"/>
                        </a:rPr>
                        <a:t>社会心理</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CN" altLang="en-US" sz="22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510704220"/>
                  </a:ext>
                </a:extLst>
              </a:tr>
              <a:tr h="477672">
                <a:tc vMerge="1">
                  <a:txBody>
                    <a:bodyPr/>
                    <a:lstStyle/>
                    <a:p>
                      <a:endParaRPr lang="zh-CN" altLang="en-US" sz="22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r>
                        <a:rPr lang="zh-CN" altLang="en-US" sz="2200" dirty="0">
                          <a:solidFill>
                            <a:schemeClr val="bg1"/>
                          </a:solidFill>
                          <a:latin typeface="微软雅黑" panose="020B0503020204020204" pitchFamily="34" charset="-122"/>
                          <a:ea typeface="微软雅黑" panose="020B0503020204020204" pitchFamily="34" charset="-122"/>
                        </a:rPr>
                        <a:t>自发形成的风俗、习惯</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zh-CN" altLang="en-US" sz="22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515042176"/>
                  </a:ext>
                </a:extLst>
              </a:tr>
              <a:tr h="870961">
                <a:tc vMerge="1">
                  <a:txBody>
                    <a:bodyPr/>
                    <a:lstStyle/>
                    <a:p>
                      <a:endParaRPr lang="zh-CN" altLang="en-US" sz="22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endParaRPr lang="en-US" altLang="zh-CN" sz="2200" dirty="0">
                        <a:solidFill>
                          <a:schemeClr val="bg1"/>
                        </a:solidFill>
                        <a:latin typeface="微软雅黑" panose="020B0503020204020204" pitchFamily="34" charset="-122"/>
                        <a:ea typeface="微软雅黑" panose="020B0503020204020204" pitchFamily="34" charset="-122"/>
                      </a:endParaRPr>
                    </a:p>
                    <a:p>
                      <a:r>
                        <a:rPr lang="zh-CN" altLang="en-US" sz="2200" dirty="0">
                          <a:solidFill>
                            <a:schemeClr val="bg1"/>
                          </a:solidFill>
                          <a:latin typeface="微软雅黑" panose="020B0503020204020204" pitchFamily="34" charset="-122"/>
                          <a:ea typeface="微软雅黑" panose="020B0503020204020204" pitchFamily="34" charset="-122"/>
                        </a:rPr>
                        <a:t>社会意识形成</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sz="2200" dirty="0">
                          <a:solidFill>
                            <a:schemeClr val="bg1"/>
                          </a:solidFill>
                          <a:latin typeface="微软雅黑" panose="020B0503020204020204" pitchFamily="34" charset="-122"/>
                          <a:ea typeface="微软雅黑" panose="020B0503020204020204" pitchFamily="34" charset="-122"/>
                        </a:rPr>
                        <a:t>社会意识形态（社会意识形式当中与经济</a:t>
                      </a:r>
                      <a:r>
                        <a:rPr lang="zh-CN" altLang="en-US" sz="2200" dirty="0" smtClean="0">
                          <a:solidFill>
                            <a:schemeClr val="bg1"/>
                          </a:solidFill>
                          <a:latin typeface="微软雅黑" panose="020B0503020204020204" pitchFamily="34" charset="-122"/>
                          <a:ea typeface="微软雅黑" panose="020B0503020204020204" pitchFamily="34" charset="-122"/>
                        </a:rPr>
                        <a:t>、阶级、</a:t>
                      </a:r>
                      <a:r>
                        <a:rPr lang="zh-CN" altLang="en-US" sz="2200" dirty="0">
                          <a:solidFill>
                            <a:schemeClr val="bg1"/>
                          </a:solidFill>
                          <a:latin typeface="微软雅黑" panose="020B0503020204020204" pitchFamily="34" charset="-122"/>
                          <a:ea typeface="微软雅黑" panose="020B0503020204020204" pitchFamily="34" charset="-122"/>
                        </a:rPr>
                        <a:t>利益有关的内容）：政治法律思想、道德、艺术、宗教、哲学等</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3938181967"/>
                  </a:ext>
                </a:extLst>
              </a:tr>
              <a:tr h="870961">
                <a:tc vMerge="1">
                  <a:txBody>
                    <a:bodyPr/>
                    <a:lstStyle/>
                    <a:p>
                      <a:endParaRPr lang="zh-CN" altLang="en-US" sz="22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zh-CN" altLang="en-US" sz="2200" dirty="0">
                        <a:solidFill>
                          <a:schemeClr val="bg1"/>
                        </a:solidFill>
                        <a:latin typeface="微软雅黑" panose="020B0503020204020204" pitchFamily="34" charset="-122"/>
                        <a:ea typeface="微软雅黑" panose="020B0503020204020204" pitchFamily="34" charset="-122"/>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CN" altLang="en-US" sz="2200" dirty="0">
                          <a:solidFill>
                            <a:schemeClr val="bg1"/>
                          </a:solidFill>
                          <a:latin typeface="微软雅黑" panose="020B0503020204020204" pitchFamily="34" charset="-122"/>
                          <a:ea typeface="微软雅黑" panose="020B0503020204020204" pitchFamily="34" charset="-122"/>
                        </a:rPr>
                        <a:t>非社会意识形态（社会意识形式当中与经济、阶级、利益无关的内容）：语言学、心理学及自然科学等</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424797496"/>
                  </a:ext>
                </a:extLst>
              </a:tr>
            </a:tbl>
          </a:graphicData>
        </a:graphic>
      </p:graphicFrame>
    </p:spTree>
    <p:extLst>
      <p:ext uri="{BB962C8B-B14F-4D97-AF65-F5344CB8AC3E}">
        <p14:creationId xmlns:p14="http://schemas.microsoft.com/office/powerpoint/2010/main" xmlns="" val="1030115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AB3100B-4668-42A2-BA59-67F1773B6A59}"/>
              </a:ext>
            </a:extLst>
          </p:cNvPr>
          <p:cNvSpPr>
            <a:spLocks noGrp="1"/>
          </p:cNvSpPr>
          <p:nvPr>
            <p:ph type="title"/>
          </p:nvPr>
        </p:nvSpPr>
        <p:spPr/>
        <p:txBody>
          <a:bodyPr/>
          <a:lstStyle/>
          <a:p>
            <a:pPr algn="ctr"/>
            <a:r>
              <a:rPr lang="zh-CN" altLang="en-US" dirty="0"/>
              <a:t>社会存在和社会意识</a:t>
            </a:r>
          </a:p>
        </p:txBody>
      </p:sp>
      <p:sp>
        <p:nvSpPr>
          <p:cNvPr id="3" name="内容占位符 2">
            <a:extLst>
              <a:ext uri="{FF2B5EF4-FFF2-40B4-BE49-F238E27FC236}">
                <a16:creationId xmlns:a16="http://schemas.microsoft.com/office/drawing/2014/main" xmlns="" id="{94EAFC54-E4A2-4A25-A944-06AC90B74A7B}"/>
              </a:ext>
            </a:extLst>
          </p:cNvPr>
          <p:cNvSpPr>
            <a:spLocks noGrp="1"/>
          </p:cNvSpPr>
          <p:nvPr>
            <p:ph idx="1"/>
          </p:nvPr>
        </p:nvSpPr>
        <p:spPr/>
        <p:txBody>
          <a:bodyPr/>
          <a:lstStyle/>
          <a:p>
            <a:pPr marL="0" indent="0">
              <a:buNone/>
            </a:pPr>
            <a:r>
              <a:rPr lang="zh-CN" altLang="en-US" dirty="0"/>
              <a:t>社会存在决定社会意识：</a:t>
            </a:r>
          </a:p>
          <a:p>
            <a:pPr marL="457200" indent="-457200">
              <a:buFont typeface="+mj-lt"/>
              <a:buAutoNum type="arabicPeriod"/>
            </a:pPr>
            <a:r>
              <a:rPr lang="zh-CN" altLang="en-US" dirty="0"/>
              <a:t>社会存在是社会意识内容的客观来源，社会意识是社会物质生活过程及其条件的主观反映</a:t>
            </a:r>
          </a:p>
          <a:p>
            <a:pPr marL="457200" indent="-457200">
              <a:buFont typeface="+mj-lt"/>
              <a:buAutoNum type="arabicPeriod"/>
            </a:pPr>
            <a:r>
              <a:rPr lang="zh-CN" altLang="en-US" dirty="0"/>
              <a:t>社会意识是人们进行社会物质交往的产物</a:t>
            </a:r>
          </a:p>
          <a:p>
            <a:pPr marL="457200" indent="-457200">
              <a:buFont typeface="+mj-lt"/>
              <a:buAutoNum type="arabicPeriod"/>
            </a:pPr>
            <a:r>
              <a:rPr lang="zh-CN" altLang="en-US" dirty="0"/>
              <a:t>随着社会存在的发展，社会意识也相应地或迟或早地发生变化和发展</a:t>
            </a:r>
          </a:p>
          <a:p>
            <a:pPr marL="0" indent="0">
              <a:buNone/>
            </a:pPr>
            <a:endParaRPr lang="zh-CN" altLang="en-US" dirty="0"/>
          </a:p>
        </p:txBody>
      </p:sp>
      <p:sp>
        <p:nvSpPr>
          <p:cNvPr id="4" name="文本框 7170">
            <a:extLst>
              <a:ext uri="{FF2B5EF4-FFF2-40B4-BE49-F238E27FC236}">
                <a16:creationId xmlns:a16="http://schemas.microsoft.com/office/drawing/2014/main" xmlns="" id="{C6D7A38E-A634-4801-8B86-A4BE45CD8CF6}"/>
              </a:ext>
            </a:extLst>
          </p:cNvPr>
          <p:cNvSpPr txBox="1">
            <a:spLocks noChangeArrowheads="1"/>
          </p:cNvSpPr>
          <p:nvPr/>
        </p:nvSpPr>
        <p:spPr bwMode="auto">
          <a:xfrm>
            <a:off x="565150" y="574675"/>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spTree>
    <p:extLst>
      <p:ext uri="{BB962C8B-B14F-4D97-AF65-F5344CB8AC3E}">
        <p14:creationId xmlns:p14="http://schemas.microsoft.com/office/powerpoint/2010/main" xmlns="" val="2655668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1E182F9-97A2-4F3D-8518-201A936D2D15}"/>
              </a:ext>
            </a:extLst>
          </p:cNvPr>
          <p:cNvSpPr>
            <a:spLocks noGrp="1"/>
          </p:cNvSpPr>
          <p:nvPr>
            <p:ph type="title"/>
          </p:nvPr>
        </p:nvSpPr>
        <p:spPr/>
        <p:txBody>
          <a:bodyPr/>
          <a:lstStyle/>
          <a:p>
            <a:pPr algn="ctr"/>
            <a:r>
              <a:rPr lang="zh-CN" altLang="en-US" dirty="0"/>
              <a:t> 社会存在和社会意识</a:t>
            </a:r>
          </a:p>
        </p:txBody>
      </p:sp>
      <p:sp>
        <p:nvSpPr>
          <p:cNvPr id="3" name="内容占位符 2">
            <a:extLst>
              <a:ext uri="{FF2B5EF4-FFF2-40B4-BE49-F238E27FC236}">
                <a16:creationId xmlns:a16="http://schemas.microsoft.com/office/drawing/2014/main" xmlns="" id="{EDF9D5F6-E5B2-4378-A52F-804C4C1901A9}"/>
              </a:ext>
            </a:extLst>
          </p:cNvPr>
          <p:cNvSpPr>
            <a:spLocks noGrp="1"/>
          </p:cNvSpPr>
          <p:nvPr>
            <p:ph idx="1"/>
          </p:nvPr>
        </p:nvSpPr>
        <p:spPr/>
        <p:txBody>
          <a:bodyPr/>
          <a:lstStyle/>
          <a:p>
            <a:pPr marL="0" indent="0">
              <a:buNone/>
            </a:pPr>
            <a:r>
              <a:rPr lang="zh-CN" altLang="en-US" dirty="0"/>
              <a:t>社会意识反作用于社会存在（相对独立性）：</a:t>
            </a:r>
          </a:p>
          <a:p>
            <a:pPr marL="457200" indent="-457200">
              <a:buFont typeface="+mj-lt"/>
              <a:buAutoNum type="arabicPeriod"/>
            </a:pPr>
            <a:r>
              <a:rPr lang="zh-CN" altLang="en-US" dirty="0"/>
              <a:t>社会意识与社会存在发展的不平衡性</a:t>
            </a:r>
          </a:p>
          <a:p>
            <a:pPr marL="457200" indent="-457200">
              <a:buFont typeface="+mj-lt"/>
              <a:buAutoNum type="arabicPeriod"/>
            </a:pPr>
            <a:r>
              <a:rPr lang="zh-CN" altLang="en-US" dirty="0"/>
              <a:t>社会意识内部各种形式之间的相互影响及各自具有的历史继承性</a:t>
            </a:r>
          </a:p>
          <a:p>
            <a:pPr marL="457200" indent="-457200">
              <a:buFont typeface="+mj-lt"/>
              <a:buAutoNum type="arabicPeriod"/>
            </a:pPr>
            <a:r>
              <a:rPr lang="zh-CN" altLang="en-US" dirty="0"/>
              <a:t>社会意识对社会存在的能动的反作用（双向）</a:t>
            </a:r>
          </a:p>
          <a:p>
            <a:pPr marL="0" indent="0">
              <a:buNone/>
            </a:pPr>
            <a:endParaRPr lang="zh-CN" altLang="en-US" dirty="0"/>
          </a:p>
        </p:txBody>
      </p:sp>
      <p:sp>
        <p:nvSpPr>
          <p:cNvPr id="4" name="文本框 7170">
            <a:extLst>
              <a:ext uri="{FF2B5EF4-FFF2-40B4-BE49-F238E27FC236}">
                <a16:creationId xmlns:a16="http://schemas.microsoft.com/office/drawing/2014/main" xmlns="" id="{2EF878D6-D9AE-4CE3-A98E-7A8AEA0CD4F6}"/>
              </a:ext>
            </a:extLst>
          </p:cNvPr>
          <p:cNvSpPr txBox="1">
            <a:spLocks noChangeArrowheads="1"/>
          </p:cNvSpPr>
          <p:nvPr/>
        </p:nvSpPr>
        <p:spPr bwMode="auto">
          <a:xfrm>
            <a:off x="565150" y="574675"/>
            <a:ext cx="1176338" cy="46355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b="1">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1</a:t>
            </a:r>
          </a:p>
        </p:txBody>
      </p:sp>
    </p:spTree>
    <p:extLst>
      <p:ext uri="{BB962C8B-B14F-4D97-AF65-F5344CB8AC3E}">
        <p14:creationId xmlns:p14="http://schemas.microsoft.com/office/powerpoint/2010/main" xmlns="" val="1239463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509</TotalTime>
  <Words>1106</Words>
  <Application>Microsoft Office PowerPoint</Application>
  <PresentationFormat>自定义</PresentationFormat>
  <Paragraphs>130</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2019考研政治强化课程 马原理</vt:lpstr>
      <vt:lpstr>第十二课 社会基本矛盾</vt:lpstr>
      <vt:lpstr>幻灯片 3</vt:lpstr>
      <vt:lpstr>唯物史观和唯心史观的对立</vt:lpstr>
      <vt:lpstr>幻灯片 5</vt:lpstr>
      <vt:lpstr>社会存在和社会意识</vt:lpstr>
      <vt:lpstr>社会存在和社会意识</vt:lpstr>
      <vt:lpstr>社会存在和社会意识</vt:lpstr>
      <vt:lpstr> 社会存在和社会意识</vt:lpstr>
      <vt:lpstr>例题（单选）</vt:lpstr>
      <vt:lpstr> 生产力与生产关系的矛盾运动规律</vt:lpstr>
      <vt:lpstr> 生产力与生产关系的矛盾运动规律</vt:lpstr>
      <vt:lpstr> 生产力与生产关系的矛盾运动规律</vt:lpstr>
      <vt:lpstr> 经济基础与上层建筑的矛盾运动规律</vt:lpstr>
      <vt:lpstr> 经济基础与上层建筑的矛盾运动规律</vt:lpstr>
      <vt:lpstr> 经济基础与上层建筑的矛盾运动规律</vt:lpstr>
      <vt:lpstr>例题（单选）</vt:lpstr>
      <vt:lpstr> 经济基础与上层建筑的矛盾运动规律</vt:lpstr>
      <vt:lpstr> 经济基础与上层建筑的矛盾运动规律</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59</cp:revision>
  <dcterms:created xsi:type="dcterms:W3CDTF">2017-06-09T06:12:12Z</dcterms:created>
  <dcterms:modified xsi:type="dcterms:W3CDTF">2018-04-20T11:10:40Z</dcterms:modified>
</cp:coreProperties>
</file>