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73" r:id="rId5"/>
    <p:sldId id="274" r:id="rId6"/>
    <p:sldId id="275" r:id="rId7"/>
    <p:sldId id="276" r:id="rId8"/>
    <p:sldId id="277" r:id="rId9"/>
    <p:sldId id="278" r:id="rId10"/>
    <p:sldId id="279" r:id="rId11"/>
    <p:sldId id="280" r:id="rId12"/>
    <p:sldId id="281" r:id="rId13"/>
    <p:sldId id="282" r:id="rId14"/>
    <p:sldId id="271"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新浪微博：考研政治徐涛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71A4AC14-8053-4DD2-AB15-8DAA4FAA839A}"/>
              </a:ext>
            </a:extLst>
          </p:cNvPr>
          <p:cNvSpPr>
            <a:spLocks noGrp="1"/>
          </p:cNvSpPr>
          <p:nvPr>
            <p:ph idx="1"/>
          </p:nvPr>
        </p:nvSpPr>
        <p:spPr/>
        <p:txBody>
          <a:bodyPr/>
          <a:lstStyle/>
          <a:p>
            <a:pPr marL="0" indent="0">
              <a:buNone/>
            </a:pPr>
            <a:r>
              <a:rPr lang="zh-CN" altLang="en-US" dirty="0"/>
              <a:t>价值规律也会产生一些消极的后果。</a:t>
            </a:r>
          </a:p>
          <a:p>
            <a:pPr marL="0" indent="0">
              <a:buNone/>
            </a:pPr>
            <a:r>
              <a:rPr lang="zh-CN" altLang="en-US" dirty="0"/>
              <a:t>其一，可能导致垄断的发生，阻碍技术进步</a:t>
            </a:r>
          </a:p>
          <a:p>
            <a:pPr marL="0" indent="0">
              <a:buNone/>
            </a:pPr>
            <a:r>
              <a:rPr lang="zh-CN" altLang="en-US" dirty="0"/>
              <a:t>其二，可能引起商品生产者的两极分化</a:t>
            </a:r>
          </a:p>
          <a:p>
            <a:pPr marL="0" indent="0">
              <a:buNone/>
            </a:pPr>
            <a:r>
              <a:rPr lang="zh-CN" altLang="en-US" dirty="0"/>
              <a:t>其三，价值规律自发调节社会资源在社会生产各个部门的配置，可能出现比例失调状况，造成社会资源浪费</a:t>
            </a:r>
          </a:p>
          <a:p>
            <a:pPr marL="0" indent="0">
              <a:buNone/>
            </a:pPr>
            <a:endParaRPr lang="zh-CN" altLang="en-US" dirty="0"/>
          </a:p>
        </p:txBody>
      </p:sp>
      <p:sp>
        <p:nvSpPr>
          <p:cNvPr id="4" name="标题 1">
            <a:extLst>
              <a:ext uri="{FF2B5EF4-FFF2-40B4-BE49-F238E27FC236}">
                <a16:creationId xmlns:a16="http://schemas.microsoft.com/office/drawing/2014/main" xmlns="" id="{E0B78078-10A5-4225-A8D7-1375665D90C8}"/>
              </a:ext>
            </a:extLst>
          </p:cNvPr>
          <p:cNvSpPr>
            <a:spLocks noGrp="1"/>
          </p:cNvSpPr>
          <p:nvPr>
            <p:ph type="title"/>
          </p:nvPr>
        </p:nvSpPr>
        <p:spPr>
          <a:xfrm>
            <a:off x="528912" y="555812"/>
            <a:ext cx="8453723" cy="537881"/>
          </a:xfrm>
        </p:spPr>
        <p:txBody>
          <a:bodyPr/>
          <a:lstStyle/>
          <a:p>
            <a:pPr algn="ctr"/>
            <a:r>
              <a:rPr lang="zh-CN" altLang="en-US" dirty="0"/>
              <a:t>价值有何规律</a:t>
            </a:r>
          </a:p>
        </p:txBody>
      </p:sp>
      <p:sp>
        <p:nvSpPr>
          <p:cNvPr id="5" name="文本框 5123">
            <a:extLst>
              <a:ext uri="{FF2B5EF4-FFF2-40B4-BE49-F238E27FC236}">
                <a16:creationId xmlns:a16="http://schemas.microsoft.com/office/drawing/2014/main" xmlns="" id="{6736BE82-CB4B-4AD4-9CAB-2BA6118F6CEF}"/>
              </a:ext>
            </a:extLst>
          </p:cNvPr>
          <p:cNvSpPr txBox="1">
            <a:spLocks noChangeArrowheads="1"/>
          </p:cNvSpPr>
          <p:nvPr/>
        </p:nvSpPr>
        <p:spPr bwMode="auto">
          <a:xfrm>
            <a:off x="528912" y="585602"/>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58</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2132082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6D960C1-A818-4D04-A52E-6C08355D8B05}"/>
              </a:ext>
            </a:extLst>
          </p:cNvPr>
          <p:cNvSpPr>
            <a:spLocks noGrp="1"/>
          </p:cNvSpPr>
          <p:nvPr>
            <p:ph type="title"/>
          </p:nvPr>
        </p:nvSpPr>
        <p:spPr/>
        <p:txBody>
          <a:bodyPr/>
          <a:lstStyle/>
          <a:p>
            <a:pPr algn="ctr"/>
            <a:r>
              <a:rPr lang="zh-CN" altLang="en-US" dirty="0"/>
              <a:t>私有制基础上商品经济的基本矛盾</a:t>
            </a:r>
          </a:p>
        </p:txBody>
      </p:sp>
      <p:sp>
        <p:nvSpPr>
          <p:cNvPr id="3" name="内容占位符 2">
            <a:extLst>
              <a:ext uri="{FF2B5EF4-FFF2-40B4-BE49-F238E27FC236}">
                <a16:creationId xmlns:a16="http://schemas.microsoft.com/office/drawing/2014/main" xmlns="" id="{70972450-1A82-4DEB-8764-1B75EE382A67}"/>
              </a:ext>
            </a:extLst>
          </p:cNvPr>
          <p:cNvSpPr>
            <a:spLocks noGrp="1"/>
          </p:cNvSpPr>
          <p:nvPr>
            <p:ph idx="1"/>
          </p:nvPr>
        </p:nvSpPr>
        <p:spPr/>
        <p:txBody>
          <a:bodyPr/>
          <a:lstStyle/>
          <a:p>
            <a:pPr marL="0" indent="0">
              <a:buNone/>
            </a:pPr>
            <a:r>
              <a:rPr lang="zh-CN" altLang="en-US" dirty="0"/>
              <a:t>私人劳动和社会劳动的矛盾构成私有制商品经济的基本矛盾</a:t>
            </a:r>
          </a:p>
          <a:p>
            <a:pPr marL="0" indent="0">
              <a:buNone/>
            </a:pPr>
            <a:r>
              <a:rPr lang="zh-CN" altLang="en-US" dirty="0"/>
              <a:t>私人劳动和社会劳动之间的矛盾在资本主义制度下，进一步发展成资本主义的基本矛盾，即生产资料的资本主义私人占有和生产社会化之间的矛盾，正是这一矛盾不断运动，才使资本主义制度最终被社会主义制度所代替具有了客观必然性</a:t>
            </a:r>
          </a:p>
          <a:p>
            <a:pPr marL="0" indent="0">
              <a:buNone/>
            </a:pPr>
            <a:endParaRPr lang="zh-CN" altLang="en-US" dirty="0"/>
          </a:p>
        </p:txBody>
      </p:sp>
      <p:sp>
        <p:nvSpPr>
          <p:cNvPr id="4" name="文本框 5123">
            <a:extLst>
              <a:ext uri="{FF2B5EF4-FFF2-40B4-BE49-F238E27FC236}">
                <a16:creationId xmlns:a16="http://schemas.microsoft.com/office/drawing/2014/main" xmlns="" id="{2D32FE8C-A728-4AAE-8C26-09DD77FBA7DF}"/>
              </a:ext>
            </a:extLst>
          </p:cNvPr>
          <p:cNvSpPr txBox="1">
            <a:spLocks noChangeArrowheads="1"/>
          </p:cNvSpPr>
          <p:nvPr/>
        </p:nvSpPr>
        <p:spPr bwMode="auto">
          <a:xfrm>
            <a:off x="528912" y="585602"/>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59</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3461684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0D2F38D-CD5C-4F60-A06D-5269DBF29229}"/>
              </a:ext>
            </a:extLst>
          </p:cNvPr>
          <p:cNvSpPr>
            <a:spLocks noGrp="1"/>
          </p:cNvSpPr>
          <p:nvPr>
            <p:ph type="title"/>
          </p:nvPr>
        </p:nvSpPr>
        <p:spPr/>
        <p:txBody>
          <a:bodyPr/>
          <a:lstStyle/>
          <a:p>
            <a:pPr algn="ctr"/>
            <a:r>
              <a:rPr lang="zh-CN" altLang="en-US" dirty="0"/>
              <a:t>马克思劳动价值论的意义</a:t>
            </a:r>
          </a:p>
        </p:txBody>
      </p:sp>
      <p:sp>
        <p:nvSpPr>
          <p:cNvPr id="3" name="内容占位符 2">
            <a:extLst>
              <a:ext uri="{FF2B5EF4-FFF2-40B4-BE49-F238E27FC236}">
                <a16:creationId xmlns:a16="http://schemas.microsoft.com/office/drawing/2014/main" xmlns="" id="{DF6C6DD3-DAC2-432E-8C8C-BA0BECCA43A7}"/>
              </a:ext>
            </a:extLst>
          </p:cNvPr>
          <p:cNvSpPr>
            <a:spLocks noGrp="1"/>
          </p:cNvSpPr>
          <p:nvPr>
            <p:ph idx="1"/>
          </p:nvPr>
        </p:nvSpPr>
        <p:spPr/>
        <p:txBody>
          <a:bodyPr/>
          <a:lstStyle/>
          <a:p>
            <a:pPr marL="0" indent="0">
              <a:buNone/>
            </a:pPr>
            <a:r>
              <a:rPr lang="zh-CN" altLang="en-US" dirty="0"/>
              <a:t>马克思在继承古典政治经济学劳动创造价值理论的同时，创立了劳动二重性理论</a:t>
            </a:r>
          </a:p>
          <a:p>
            <a:pPr marL="0" indent="0">
              <a:buNone/>
            </a:pPr>
            <a:r>
              <a:rPr lang="zh-CN" altLang="en-US" dirty="0"/>
              <a:t>劳动二重性理论成为理解政治经济学的枢纽</a:t>
            </a:r>
          </a:p>
          <a:p>
            <a:pPr marL="0" indent="0">
              <a:buNone/>
            </a:pPr>
            <a:endParaRPr lang="zh-CN" altLang="en-US" dirty="0"/>
          </a:p>
        </p:txBody>
      </p:sp>
      <p:sp>
        <p:nvSpPr>
          <p:cNvPr id="4" name="文本框 3">
            <a:extLst>
              <a:ext uri="{FF2B5EF4-FFF2-40B4-BE49-F238E27FC236}">
                <a16:creationId xmlns:a16="http://schemas.microsoft.com/office/drawing/2014/main" xmlns="" id="{C7458661-30E0-4F27-A9F6-C86B2B36B2EE}"/>
              </a:ext>
            </a:extLst>
          </p:cNvPr>
          <p:cNvSpPr txBox="1">
            <a:spLocks noChangeArrowheads="1"/>
          </p:cNvSpPr>
          <p:nvPr/>
        </p:nvSpPr>
        <p:spPr bwMode="auto">
          <a:xfrm>
            <a:off x="541340" y="573089"/>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0</a:t>
            </a:r>
          </a:p>
        </p:txBody>
      </p:sp>
    </p:spTree>
    <p:extLst>
      <p:ext uri="{BB962C8B-B14F-4D97-AF65-F5344CB8AC3E}">
        <p14:creationId xmlns:p14="http://schemas.microsoft.com/office/powerpoint/2010/main" xmlns="" val="2512153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84A814FF-2A18-4071-A3E0-ACD4D4D22235}"/>
              </a:ext>
            </a:extLst>
          </p:cNvPr>
          <p:cNvSpPr>
            <a:spLocks noGrp="1"/>
          </p:cNvSpPr>
          <p:nvPr>
            <p:ph idx="1"/>
          </p:nvPr>
        </p:nvSpPr>
        <p:spPr/>
        <p:txBody>
          <a:bodyPr/>
          <a:lstStyle/>
          <a:p>
            <a:pPr marL="0" indent="0">
              <a:buNone/>
            </a:pPr>
            <a:r>
              <a:rPr lang="zh-CN" altLang="en-US" dirty="0"/>
              <a:t>深化对马克思劳动价值论的认识</a:t>
            </a:r>
          </a:p>
          <a:p>
            <a:pPr marL="0" indent="0">
              <a:buNone/>
            </a:pPr>
            <a:r>
              <a:rPr lang="zh-CN" altLang="en-US" dirty="0"/>
              <a:t>第一，深化对创造价值的劳动的认识，对生产性劳动作出新的界定</a:t>
            </a:r>
          </a:p>
          <a:p>
            <a:pPr marL="0" indent="0">
              <a:buNone/>
            </a:pPr>
            <a:r>
              <a:rPr lang="zh-CN" altLang="en-US" dirty="0"/>
              <a:t>第二，深化对科技人员、经营管理人员在社会生产和价值创造中所起的作用的认识</a:t>
            </a:r>
          </a:p>
          <a:p>
            <a:pPr marL="0" indent="0">
              <a:buNone/>
            </a:pPr>
            <a:r>
              <a:rPr lang="zh-CN" altLang="en-US" dirty="0"/>
              <a:t>第三，深化对科技、知识、信息等新的生产要素在财富和价值创造中的作用的认识</a:t>
            </a:r>
          </a:p>
          <a:p>
            <a:pPr marL="0" indent="0">
              <a:buNone/>
            </a:pPr>
            <a:r>
              <a:rPr lang="zh-CN" altLang="en-US" dirty="0"/>
              <a:t>第四，深化对价值创造与价值分配关系的认识</a:t>
            </a:r>
          </a:p>
          <a:p>
            <a:pPr marL="0" indent="0">
              <a:buNone/>
            </a:pPr>
            <a:endParaRPr lang="zh-CN" altLang="en-US" dirty="0"/>
          </a:p>
        </p:txBody>
      </p:sp>
      <p:sp>
        <p:nvSpPr>
          <p:cNvPr id="4" name="标题 1">
            <a:extLst>
              <a:ext uri="{FF2B5EF4-FFF2-40B4-BE49-F238E27FC236}">
                <a16:creationId xmlns:a16="http://schemas.microsoft.com/office/drawing/2014/main" xmlns="" id="{14227A7A-1FDA-4049-BEE1-E9CBA20C9987}"/>
              </a:ext>
            </a:extLst>
          </p:cNvPr>
          <p:cNvSpPr>
            <a:spLocks noGrp="1"/>
          </p:cNvSpPr>
          <p:nvPr>
            <p:ph type="title"/>
          </p:nvPr>
        </p:nvSpPr>
        <p:spPr>
          <a:xfrm>
            <a:off x="528912" y="555812"/>
            <a:ext cx="8453723" cy="537881"/>
          </a:xfrm>
        </p:spPr>
        <p:txBody>
          <a:bodyPr/>
          <a:lstStyle/>
          <a:p>
            <a:pPr algn="ctr"/>
            <a:r>
              <a:rPr lang="zh-CN" altLang="en-US" dirty="0"/>
              <a:t>马克思劳动价值论的意义</a:t>
            </a:r>
          </a:p>
        </p:txBody>
      </p:sp>
      <p:sp>
        <p:nvSpPr>
          <p:cNvPr id="5" name="文本框 4">
            <a:extLst>
              <a:ext uri="{FF2B5EF4-FFF2-40B4-BE49-F238E27FC236}">
                <a16:creationId xmlns:a16="http://schemas.microsoft.com/office/drawing/2014/main" xmlns="" id="{533AEA73-1DAB-4F69-B947-161277585674}"/>
              </a:ext>
            </a:extLst>
          </p:cNvPr>
          <p:cNvSpPr txBox="1">
            <a:spLocks noChangeArrowheads="1"/>
          </p:cNvSpPr>
          <p:nvPr/>
        </p:nvSpPr>
        <p:spPr bwMode="auto">
          <a:xfrm>
            <a:off x="541340" y="573089"/>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0</a:t>
            </a:r>
          </a:p>
        </p:txBody>
      </p:sp>
    </p:spTree>
    <p:extLst>
      <p:ext uri="{BB962C8B-B14F-4D97-AF65-F5344CB8AC3E}">
        <p14:creationId xmlns:p14="http://schemas.microsoft.com/office/powerpoint/2010/main" xmlns="" val="2010342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711550"/>
            <a:ext cx="8459787" cy="2242279"/>
          </a:xfrm>
        </p:spPr>
        <p:txBody>
          <a:bodyPr/>
          <a:lstStyle/>
          <a:p>
            <a:pPr>
              <a:lnSpc>
                <a:spcPct val="150000"/>
              </a:lnSpc>
            </a:pPr>
            <a:r>
              <a:rPr lang="zh-CN" altLang="en-US" dirty="0"/>
              <a:t>第十五课</a:t>
            </a:r>
            <a:r>
              <a:rPr lang="en-US" altLang="zh-CN" dirty="0"/>
              <a:t/>
            </a:r>
            <a:br>
              <a:rPr lang="en-US" altLang="zh-CN" dirty="0"/>
            </a:br>
            <a:r>
              <a:rPr lang="zh-CN" altLang="en-US" dirty="0"/>
              <a:t>价值规律与简单商品经济的</a:t>
            </a:r>
            <a:r>
              <a:rPr lang="en-US" altLang="zh-CN" dirty="0"/>
              <a:t/>
            </a:r>
            <a:br>
              <a:rPr lang="en-US" altLang="zh-CN" dirty="0"/>
            </a:br>
            <a:r>
              <a:rPr lang="zh-CN" altLang="en-US" dirty="0"/>
              <a:t>基本矛盾</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7143964-C171-4F68-9C3E-145EEDA4BFEA}"/>
              </a:ext>
            </a:extLst>
          </p:cNvPr>
          <p:cNvSpPr>
            <a:spLocks noGrp="1"/>
          </p:cNvSpPr>
          <p:nvPr>
            <p:ph type="title"/>
          </p:nvPr>
        </p:nvSpPr>
        <p:spPr/>
        <p:txBody>
          <a:bodyPr/>
          <a:lstStyle/>
          <a:p>
            <a:pPr algn="ctr"/>
            <a:r>
              <a:rPr lang="zh-CN" altLang="en-US" dirty="0"/>
              <a:t>价值如何表现</a:t>
            </a:r>
          </a:p>
        </p:txBody>
      </p:sp>
      <p:sp>
        <p:nvSpPr>
          <p:cNvPr id="3" name="内容占位符 2">
            <a:extLst>
              <a:ext uri="{FF2B5EF4-FFF2-40B4-BE49-F238E27FC236}">
                <a16:creationId xmlns:a16="http://schemas.microsoft.com/office/drawing/2014/main" xmlns="" id="{878BD6C0-20EE-4B82-ABB0-D5FA85BCAB7C}"/>
              </a:ext>
            </a:extLst>
          </p:cNvPr>
          <p:cNvSpPr>
            <a:spLocks noGrp="1"/>
          </p:cNvSpPr>
          <p:nvPr>
            <p:ph idx="1"/>
          </p:nvPr>
        </p:nvSpPr>
        <p:spPr/>
        <p:txBody>
          <a:bodyPr/>
          <a:lstStyle/>
          <a:p>
            <a:pPr marL="0" indent="0">
              <a:buNone/>
            </a:pPr>
            <a:r>
              <a:rPr lang="zh-CN" altLang="en-US" dirty="0"/>
              <a:t>商品的价值形式的发展经历了四个阶段：简单的或偶然的价值形式、总和的或扩大的价值形式、一般的价值形式以及货币形式</a:t>
            </a:r>
          </a:p>
          <a:p>
            <a:pPr marL="0" indent="0">
              <a:buNone/>
            </a:pPr>
            <a:r>
              <a:rPr lang="en-US" altLang="zh-CN" dirty="0"/>
              <a:t>1</a:t>
            </a:r>
            <a:r>
              <a:rPr lang="zh-CN" altLang="en-US" dirty="0"/>
              <a:t>只绵羊</a:t>
            </a:r>
            <a:r>
              <a:rPr lang="en-US" altLang="zh-CN" dirty="0"/>
              <a:t>=2</a:t>
            </a:r>
            <a:r>
              <a:rPr lang="zh-CN" altLang="en-US" dirty="0"/>
              <a:t>把石斧</a:t>
            </a:r>
          </a:p>
          <a:p>
            <a:pPr marL="0" indent="0">
              <a:buNone/>
            </a:pPr>
            <a:endParaRPr lang="zh-CN" altLang="en-US" dirty="0"/>
          </a:p>
        </p:txBody>
      </p:sp>
      <p:sp>
        <p:nvSpPr>
          <p:cNvPr id="4" name="文本框 5123">
            <a:extLst>
              <a:ext uri="{FF2B5EF4-FFF2-40B4-BE49-F238E27FC236}">
                <a16:creationId xmlns:a16="http://schemas.microsoft.com/office/drawing/2014/main" xmlns="" id="{8919F252-20D2-4F2C-AD05-8359E7C8DCB9}"/>
              </a:ext>
            </a:extLst>
          </p:cNvPr>
          <p:cNvSpPr txBox="1">
            <a:spLocks noChangeArrowheads="1"/>
          </p:cNvSpPr>
          <p:nvPr/>
        </p:nvSpPr>
        <p:spPr bwMode="auto">
          <a:xfrm>
            <a:off x="528912" y="585602"/>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p>
        </p:txBody>
      </p:sp>
    </p:spTree>
    <p:extLst>
      <p:ext uri="{BB962C8B-B14F-4D97-AF65-F5344CB8AC3E}">
        <p14:creationId xmlns:p14="http://schemas.microsoft.com/office/powerpoint/2010/main" xmlns="" val="707494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33D92E19-2EEF-4A84-B9F8-3D51EE219C7C}"/>
              </a:ext>
            </a:extLst>
          </p:cNvPr>
          <p:cNvSpPr>
            <a:spLocks noGrp="1"/>
          </p:cNvSpPr>
          <p:nvPr>
            <p:ph idx="1"/>
          </p:nvPr>
        </p:nvSpPr>
        <p:spPr/>
        <p:txBody>
          <a:bodyPr/>
          <a:lstStyle/>
          <a:p>
            <a:pPr marL="0" indent="0">
              <a:buNone/>
            </a:pPr>
            <a:r>
              <a:rPr lang="zh-CN" altLang="en-US" dirty="0"/>
              <a:t>货币是在长期交换过程中形成的固定地充当一般等价物的商品。货币有五种基本职能，即价值尺度、流通手段、贮藏手段、支付手段和世界货币</a:t>
            </a:r>
          </a:p>
          <a:p>
            <a:pPr marL="0" indent="0">
              <a:buNone/>
            </a:pPr>
            <a:r>
              <a:rPr lang="zh-CN" altLang="en-US" dirty="0"/>
              <a:t>价值尺度：指货币衡量和表现一切商品价值大小的作用。</a:t>
            </a:r>
          </a:p>
          <a:p>
            <a:pPr marL="457200" indent="-457200">
              <a:buFont typeface="+mj-lt"/>
              <a:buAutoNum type="arabicPeriod"/>
            </a:pPr>
            <a:r>
              <a:rPr lang="zh-CN" altLang="en-US" dirty="0"/>
              <a:t>  因为货币也是商品，也有价值，可以衡量其他商品的价值；</a:t>
            </a:r>
          </a:p>
          <a:p>
            <a:pPr marL="457200" indent="-457200">
              <a:buFont typeface="+mj-lt"/>
              <a:buAutoNum type="arabicPeriod"/>
            </a:pPr>
            <a:r>
              <a:rPr lang="zh-CN" altLang="en-US" dirty="0"/>
              <a:t>  观念上的货币</a:t>
            </a:r>
          </a:p>
          <a:p>
            <a:pPr marL="0" indent="0">
              <a:buNone/>
            </a:pPr>
            <a:r>
              <a:rPr lang="zh-CN" altLang="en-US" dirty="0"/>
              <a:t>流通手段：货币作为商品交换的媒介</a:t>
            </a:r>
          </a:p>
          <a:p>
            <a:pPr marL="457200" indent="-457200">
              <a:buFont typeface="+mj-lt"/>
              <a:buAutoNum type="arabicPeriod"/>
            </a:pPr>
            <a:r>
              <a:rPr lang="zh-CN" altLang="en-US" dirty="0"/>
              <a:t>  必须是现实的货币；</a:t>
            </a:r>
            <a:endParaRPr lang="en-US" altLang="zh-CN" dirty="0"/>
          </a:p>
          <a:p>
            <a:pPr marL="457200" indent="-457200">
              <a:buFont typeface="+mj-lt"/>
              <a:buAutoNum type="arabicPeriod"/>
            </a:pPr>
            <a:r>
              <a:rPr lang="zh-CN" altLang="en-US" dirty="0"/>
              <a:t>可以不足值</a:t>
            </a:r>
          </a:p>
          <a:p>
            <a:pPr marL="0" indent="0">
              <a:buNone/>
            </a:pPr>
            <a:endParaRPr lang="zh-CN" altLang="en-US" dirty="0"/>
          </a:p>
        </p:txBody>
      </p:sp>
      <p:sp>
        <p:nvSpPr>
          <p:cNvPr id="4" name="标题 1">
            <a:extLst>
              <a:ext uri="{FF2B5EF4-FFF2-40B4-BE49-F238E27FC236}">
                <a16:creationId xmlns:a16="http://schemas.microsoft.com/office/drawing/2014/main" xmlns="" id="{11B0872F-18C5-41FE-9383-3383D5B146CA}"/>
              </a:ext>
            </a:extLst>
          </p:cNvPr>
          <p:cNvSpPr>
            <a:spLocks noGrp="1"/>
          </p:cNvSpPr>
          <p:nvPr>
            <p:ph type="title"/>
          </p:nvPr>
        </p:nvSpPr>
        <p:spPr>
          <a:xfrm>
            <a:off x="528912" y="555812"/>
            <a:ext cx="8453723" cy="537881"/>
          </a:xfrm>
        </p:spPr>
        <p:txBody>
          <a:bodyPr/>
          <a:lstStyle/>
          <a:p>
            <a:pPr algn="ctr"/>
            <a:r>
              <a:rPr lang="zh-CN" altLang="en-US" dirty="0"/>
              <a:t>价值如何表现</a:t>
            </a:r>
          </a:p>
        </p:txBody>
      </p:sp>
      <p:sp>
        <p:nvSpPr>
          <p:cNvPr id="5" name="文本框 5123">
            <a:extLst>
              <a:ext uri="{FF2B5EF4-FFF2-40B4-BE49-F238E27FC236}">
                <a16:creationId xmlns:a16="http://schemas.microsoft.com/office/drawing/2014/main" xmlns="" id="{23575208-5906-49D5-ACC2-AEF930726AFD}"/>
              </a:ext>
            </a:extLst>
          </p:cNvPr>
          <p:cNvSpPr txBox="1">
            <a:spLocks noChangeArrowheads="1"/>
          </p:cNvSpPr>
          <p:nvPr/>
        </p:nvSpPr>
        <p:spPr bwMode="auto">
          <a:xfrm>
            <a:off x="528912" y="585602"/>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p>
        </p:txBody>
      </p:sp>
    </p:spTree>
    <p:extLst>
      <p:ext uri="{BB962C8B-B14F-4D97-AF65-F5344CB8AC3E}">
        <p14:creationId xmlns:p14="http://schemas.microsoft.com/office/powerpoint/2010/main" xmlns="" val="1538781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114E8879-B4A5-40D6-A89A-966B62E0B7C2}"/>
              </a:ext>
            </a:extLst>
          </p:cNvPr>
          <p:cNvSpPr>
            <a:spLocks noGrp="1"/>
          </p:cNvSpPr>
          <p:nvPr>
            <p:ph idx="1"/>
          </p:nvPr>
        </p:nvSpPr>
        <p:spPr/>
        <p:txBody>
          <a:bodyPr/>
          <a:lstStyle/>
          <a:p>
            <a:pPr marL="0" indent="0">
              <a:buNone/>
            </a:pPr>
            <a:r>
              <a:rPr lang="zh-CN" altLang="en-US" dirty="0"/>
              <a:t>储藏手段：货币退出流通领域作为社会财富的一般代表被保存起来的职能</a:t>
            </a:r>
          </a:p>
          <a:p>
            <a:pPr marL="0" indent="0">
              <a:buNone/>
            </a:pPr>
            <a:r>
              <a:rPr lang="zh-CN" altLang="en-US" dirty="0"/>
              <a:t>支付手段：货币被用来清偿债务或支付赋税、租金、工资</a:t>
            </a:r>
          </a:p>
          <a:p>
            <a:pPr marL="0" indent="0">
              <a:buNone/>
            </a:pPr>
            <a:r>
              <a:rPr lang="zh-CN" altLang="en-US" dirty="0"/>
              <a:t>世界货币：在国际商品流通中发挥一般等价物作用</a:t>
            </a:r>
          </a:p>
          <a:p>
            <a:pPr marL="0" indent="0">
              <a:buNone/>
            </a:pPr>
            <a:endParaRPr lang="zh-CN" altLang="en-US" dirty="0"/>
          </a:p>
        </p:txBody>
      </p:sp>
      <p:sp>
        <p:nvSpPr>
          <p:cNvPr id="4" name="标题 1">
            <a:extLst>
              <a:ext uri="{FF2B5EF4-FFF2-40B4-BE49-F238E27FC236}">
                <a16:creationId xmlns:a16="http://schemas.microsoft.com/office/drawing/2014/main" xmlns="" id="{00B1413D-53A9-43E5-813F-E4E48593DFA0}"/>
              </a:ext>
            </a:extLst>
          </p:cNvPr>
          <p:cNvSpPr>
            <a:spLocks noGrp="1"/>
          </p:cNvSpPr>
          <p:nvPr>
            <p:ph type="title"/>
          </p:nvPr>
        </p:nvSpPr>
        <p:spPr>
          <a:xfrm>
            <a:off x="528912" y="555812"/>
            <a:ext cx="8453723" cy="537881"/>
          </a:xfrm>
        </p:spPr>
        <p:txBody>
          <a:bodyPr/>
          <a:lstStyle/>
          <a:p>
            <a:pPr algn="ctr"/>
            <a:r>
              <a:rPr lang="zh-CN" altLang="en-US" dirty="0"/>
              <a:t>价值如何表现</a:t>
            </a:r>
          </a:p>
        </p:txBody>
      </p:sp>
      <p:sp>
        <p:nvSpPr>
          <p:cNvPr id="5" name="文本框 5123">
            <a:extLst>
              <a:ext uri="{FF2B5EF4-FFF2-40B4-BE49-F238E27FC236}">
                <a16:creationId xmlns:a16="http://schemas.microsoft.com/office/drawing/2014/main" xmlns="" id="{0BF262FA-BD44-4E76-A127-0331F759741C}"/>
              </a:ext>
            </a:extLst>
          </p:cNvPr>
          <p:cNvSpPr txBox="1">
            <a:spLocks noChangeArrowheads="1"/>
          </p:cNvSpPr>
          <p:nvPr/>
        </p:nvSpPr>
        <p:spPr bwMode="auto">
          <a:xfrm>
            <a:off x="528912" y="585602"/>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p>
        </p:txBody>
      </p:sp>
    </p:spTree>
    <p:extLst>
      <p:ext uri="{BB962C8B-B14F-4D97-AF65-F5344CB8AC3E}">
        <p14:creationId xmlns:p14="http://schemas.microsoft.com/office/powerpoint/2010/main" xmlns="" val="331700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29729F-940E-4117-AAEB-5797EBA7FA41}"/>
              </a:ext>
            </a:extLst>
          </p:cNvPr>
          <p:cNvSpPr>
            <a:spLocks noGrp="1"/>
          </p:cNvSpPr>
          <p:nvPr>
            <p:ph type="title"/>
          </p:nvPr>
        </p:nvSpPr>
        <p:spPr/>
        <p:txBody>
          <a:bodyPr/>
          <a:lstStyle/>
          <a:p>
            <a:r>
              <a:rPr lang="zh-CN" altLang="en-US" dirty="0"/>
              <a:t>例题（多选）</a:t>
            </a:r>
          </a:p>
        </p:txBody>
      </p:sp>
      <p:sp>
        <p:nvSpPr>
          <p:cNvPr id="3" name="内容占位符 2">
            <a:extLst>
              <a:ext uri="{FF2B5EF4-FFF2-40B4-BE49-F238E27FC236}">
                <a16:creationId xmlns:a16="http://schemas.microsoft.com/office/drawing/2014/main" xmlns="" id="{8D1F2549-4173-4184-8B1F-3536862BA2DE}"/>
              </a:ext>
            </a:extLst>
          </p:cNvPr>
          <p:cNvSpPr>
            <a:spLocks noGrp="1"/>
          </p:cNvSpPr>
          <p:nvPr>
            <p:ph idx="1"/>
          </p:nvPr>
        </p:nvSpPr>
        <p:spPr/>
        <p:txBody>
          <a:bodyPr/>
          <a:lstStyle/>
          <a:p>
            <a:pPr marL="0" indent="0">
              <a:buNone/>
            </a:pPr>
            <a:r>
              <a:rPr lang="en-US" altLang="zh-CN" dirty="0"/>
              <a:t>1918</a:t>
            </a:r>
            <a:r>
              <a:rPr lang="zh-CN" altLang="en-US" dirty="0"/>
              <a:t>年，马寅初在一次演讲时，有一位老农问他：“马教授，请问什么是经济学？”马寅初笑着说：“我给这位朋友讲个故事吧：有个赶考的书生到旅店投宿，拿出十两银子，挑了该旅店标价十两银子的最好房间，店主立刻用它到隔壁的米店付了欠单，米店老板转身去屠夫处还了肉钱，屠夫马上去付清了赊帐的饲料款，饲料商赶紧到旅店还了房钱。就这样，十两银子又到了店主的手里。这时书生来说，房间不合适，要回银子就走了。你看，店主一文钱也没赚到，大家却把债务都还清了，所以，钱的流通越快越好，这就是经济学。”在这个故事中，货币所发挥的职能有（  ）</a:t>
            </a:r>
          </a:p>
          <a:p>
            <a:pPr marL="0" indent="0">
              <a:buNone/>
            </a:pPr>
            <a:r>
              <a:rPr lang="en-US" altLang="zh-CN" dirty="0"/>
              <a:t>A.</a:t>
            </a:r>
            <a:r>
              <a:rPr lang="zh-CN" altLang="en-US" dirty="0"/>
              <a:t>支付手段    </a:t>
            </a:r>
            <a:r>
              <a:rPr lang="en-US" altLang="zh-CN" dirty="0"/>
              <a:t>B.</a:t>
            </a:r>
            <a:r>
              <a:rPr lang="zh-CN" altLang="en-US" dirty="0"/>
              <a:t>流通手段    </a:t>
            </a:r>
            <a:r>
              <a:rPr lang="en-US" altLang="zh-CN" dirty="0"/>
              <a:t>C.</a:t>
            </a:r>
            <a:r>
              <a:rPr lang="zh-CN" altLang="en-US" dirty="0"/>
              <a:t>价值尺度    </a:t>
            </a:r>
            <a:r>
              <a:rPr lang="en-US" altLang="zh-CN" dirty="0"/>
              <a:t>D.</a:t>
            </a:r>
            <a:r>
              <a:rPr lang="zh-CN" altLang="en-US" dirty="0"/>
              <a:t>贮藏手段 </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xmlns="" val="206385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26034062-AE37-4C0D-85A8-51B91DD778C7}"/>
              </a:ext>
            </a:extLst>
          </p:cNvPr>
          <p:cNvSpPr>
            <a:spLocks noGrp="1"/>
          </p:cNvSpPr>
          <p:nvPr>
            <p:ph idx="1"/>
          </p:nvPr>
        </p:nvSpPr>
        <p:spPr/>
        <p:txBody>
          <a:bodyPr/>
          <a:lstStyle/>
          <a:p>
            <a:pPr marL="0" indent="0">
              <a:buNone/>
            </a:pPr>
            <a:r>
              <a:rPr lang="zh-CN" altLang="en-US" dirty="0"/>
              <a:t>货币的产生使整个商品世界分化为两极：</a:t>
            </a:r>
          </a:p>
          <a:p>
            <a:pPr marL="0" indent="0">
              <a:buNone/>
            </a:pPr>
            <a:r>
              <a:rPr lang="zh-CN" altLang="en-US" dirty="0"/>
              <a:t>一极是各种各样的具体商品，它们分别代表不同的使用价值；</a:t>
            </a:r>
          </a:p>
          <a:p>
            <a:pPr marL="0" indent="0">
              <a:buNone/>
            </a:pPr>
            <a:r>
              <a:rPr lang="zh-CN" altLang="en-US" dirty="0"/>
              <a:t>一极是货币，它们只代表商品的价值。</a:t>
            </a:r>
          </a:p>
          <a:p>
            <a:pPr marL="0" indent="0">
              <a:buNone/>
            </a:pPr>
            <a:r>
              <a:rPr lang="zh-CN" altLang="en-US" dirty="0"/>
              <a:t>这样，商品内在的使用价值和价值的矛盾就发展成为外在的商品和货币的矛盾</a:t>
            </a:r>
          </a:p>
          <a:p>
            <a:pPr marL="0" indent="0">
              <a:buNone/>
            </a:pPr>
            <a:endParaRPr lang="zh-CN" altLang="en-US" dirty="0"/>
          </a:p>
          <a:p>
            <a:pPr marL="0" indent="0">
              <a:buNone/>
            </a:pPr>
            <a:endParaRPr lang="zh-CN" altLang="en-US" dirty="0"/>
          </a:p>
        </p:txBody>
      </p:sp>
      <p:sp>
        <p:nvSpPr>
          <p:cNvPr id="4" name="标题 1">
            <a:extLst>
              <a:ext uri="{FF2B5EF4-FFF2-40B4-BE49-F238E27FC236}">
                <a16:creationId xmlns:a16="http://schemas.microsoft.com/office/drawing/2014/main" xmlns="" id="{D773ECB3-8F54-41EF-854A-608C3AE96A33}"/>
              </a:ext>
            </a:extLst>
          </p:cNvPr>
          <p:cNvSpPr>
            <a:spLocks noGrp="1"/>
          </p:cNvSpPr>
          <p:nvPr>
            <p:ph type="title"/>
          </p:nvPr>
        </p:nvSpPr>
        <p:spPr>
          <a:xfrm>
            <a:off x="528912" y="555812"/>
            <a:ext cx="8453723" cy="537881"/>
          </a:xfrm>
        </p:spPr>
        <p:txBody>
          <a:bodyPr/>
          <a:lstStyle/>
          <a:p>
            <a:pPr algn="ctr"/>
            <a:r>
              <a:rPr lang="zh-CN" altLang="en-US" dirty="0"/>
              <a:t>价值如何表现</a:t>
            </a:r>
          </a:p>
        </p:txBody>
      </p:sp>
      <p:sp>
        <p:nvSpPr>
          <p:cNvPr id="5" name="文本框 5123">
            <a:extLst>
              <a:ext uri="{FF2B5EF4-FFF2-40B4-BE49-F238E27FC236}">
                <a16:creationId xmlns:a16="http://schemas.microsoft.com/office/drawing/2014/main" xmlns="" id="{1378F923-6093-4FE9-AC2C-2BAF3DCE5D0C}"/>
              </a:ext>
            </a:extLst>
          </p:cNvPr>
          <p:cNvSpPr txBox="1">
            <a:spLocks noChangeArrowheads="1"/>
          </p:cNvSpPr>
          <p:nvPr/>
        </p:nvSpPr>
        <p:spPr bwMode="auto">
          <a:xfrm>
            <a:off x="528912" y="585602"/>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7</a:t>
            </a:r>
          </a:p>
        </p:txBody>
      </p:sp>
    </p:spTree>
    <p:extLst>
      <p:ext uri="{BB962C8B-B14F-4D97-AF65-F5344CB8AC3E}">
        <p14:creationId xmlns:p14="http://schemas.microsoft.com/office/powerpoint/2010/main" xmlns="" val="1339755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6EAAF43-E4E0-4DAC-BDC9-BDEC5EC12F53}"/>
              </a:ext>
            </a:extLst>
          </p:cNvPr>
          <p:cNvSpPr>
            <a:spLocks noGrp="1"/>
          </p:cNvSpPr>
          <p:nvPr>
            <p:ph type="title"/>
          </p:nvPr>
        </p:nvSpPr>
        <p:spPr/>
        <p:txBody>
          <a:bodyPr/>
          <a:lstStyle/>
          <a:p>
            <a:pPr algn="ctr"/>
            <a:r>
              <a:rPr lang="zh-CN" altLang="en-US" dirty="0"/>
              <a:t>价值有何规律</a:t>
            </a:r>
          </a:p>
        </p:txBody>
      </p:sp>
      <p:sp>
        <p:nvSpPr>
          <p:cNvPr id="3" name="内容占位符 2">
            <a:extLst>
              <a:ext uri="{FF2B5EF4-FFF2-40B4-BE49-F238E27FC236}">
                <a16:creationId xmlns:a16="http://schemas.microsoft.com/office/drawing/2014/main" xmlns="" id="{3F13DC90-2487-499D-8771-8DC20EAE8421}"/>
              </a:ext>
            </a:extLst>
          </p:cNvPr>
          <p:cNvSpPr>
            <a:spLocks noGrp="1"/>
          </p:cNvSpPr>
          <p:nvPr>
            <p:ph idx="1"/>
          </p:nvPr>
        </p:nvSpPr>
        <p:spPr/>
        <p:txBody>
          <a:bodyPr/>
          <a:lstStyle/>
          <a:p>
            <a:pPr marL="0" indent="0">
              <a:buNone/>
            </a:pPr>
            <a:r>
              <a:rPr lang="zh-CN" altLang="en-US" dirty="0"/>
              <a:t>价值规律的基本内容是：商品的价值量由生产商品的社会必要劳动时间决定，商品交换以价值量为基础，按照等价交换的原则进行</a:t>
            </a:r>
          </a:p>
          <a:p>
            <a:pPr marL="0" indent="0">
              <a:buNone/>
            </a:pPr>
            <a:r>
              <a:rPr lang="zh-CN" altLang="en-US" dirty="0"/>
              <a:t>价值规律的表现形式是商品的价格围绕价值自发波动</a:t>
            </a:r>
          </a:p>
          <a:p>
            <a:pPr marL="0" indent="0">
              <a:buNone/>
            </a:pPr>
            <a:endParaRPr lang="zh-CN" altLang="en-US" dirty="0"/>
          </a:p>
        </p:txBody>
      </p:sp>
      <p:sp>
        <p:nvSpPr>
          <p:cNvPr id="4" name="文本框 5123">
            <a:extLst>
              <a:ext uri="{FF2B5EF4-FFF2-40B4-BE49-F238E27FC236}">
                <a16:creationId xmlns:a16="http://schemas.microsoft.com/office/drawing/2014/main" xmlns="" id="{B2F14BFE-A8FC-400F-83D7-7E77CBFC150E}"/>
              </a:ext>
            </a:extLst>
          </p:cNvPr>
          <p:cNvSpPr txBox="1">
            <a:spLocks noChangeArrowheads="1"/>
          </p:cNvSpPr>
          <p:nvPr/>
        </p:nvSpPr>
        <p:spPr bwMode="auto">
          <a:xfrm>
            <a:off x="528912" y="585602"/>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58</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1274375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BE00F4FD-03CD-4E1C-AA97-693D94BB7E52}"/>
              </a:ext>
            </a:extLst>
          </p:cNvPr>
          <p:cNvSpPr>
            <a:spLocks noGrp="1"/>
          </p:cNvSpPr>
          <p:nvPr>
            <p:ph idx="1"/>
          </p:nvPr>
        </p:nvSpPr>
        <p:spPr/>
        <p:txBody>
          <a:bodyPr/>
          <a:lstStyle/>
          <a:p>
            <a:pPr marL="0" indent="0">
              <a:buNone/>
            </a:pPr>
            <a:r>
              <a:rPr lang="zh-CN" altLang="en-US" dirty="0"/>
              <a:t>价值规律的作用表现在：</a:t>
            </a:r>
          </a:p>
          <a:p>
            <a:pPr marL="0" indent="0">
              <a:buNone/>
            </a:pPr>
            <a:r>
              <a:rPr lang="zh-CN" altLang="en-US" dirty="0"/>
              <a:t>第一，自发地调节生产资料和劳动力在社会各生产部门之间的分配比例；</a:t>
            </a:r>
          </a:p>
          <a:p>
            <a:pPr marL="0" indent="0">
              <a:buNone/>
            </a:pPr>
            <a:r>
              <a:rPr lang="zh-CN" altLang="en-US" dirty="0"/>
              <a:t>第二，自发地刺激社会生产力的发展；</a:t>
            </a:r>
          </a:p>
          <a:p>
            <a:pPr marL="0" indent="0">
              <a:buNone/>
            </a:pPr>
            <a:r>
              <a:rPr lang="zh-CN" altLang="en-US" dirty="0"/>
              <a:t>第三，自发地调节社会收入分配</a:t>
            </a:r>
          </a:p>
          <a:p>
            <a:pPr marL="0" indent="0">
              <a:buNone/>
            </a:pPr>
            <a:endParaRPr lang="zh-CN" altLang="en-US" dirty="0"/>
          </a:p>
        </p:txBody>
      </p:sp>
      <p:sp>
        <p:nvSpPr>
          <p:cNvPr id="4" name="标题 1">
            <a:extLst>
              <a:ext uri="{FF2B5EF4-FFF2-40B4-BE49-F238E27FC236}">
                <a16:creationId xmlns:a16="http://schemas.microsoft.com/office/drawing/2014/main" xmlns="" id="{6B1A3514-F82C-4D8C-8DE7-E1822552126D}"/>
              </a:ext>
            </a:extLst>
          </p:cNvPr>
          <p:cNvSpPr>
            <a:spLocks noGrp="1"/>
          </p:cNvSpPr>
          <p:nvPr>
            <p:ph type="title"/>
          </p:nvPr>
        </p:nvSpPr>
        <p:spPr>
          <a:xfrm>
            <a:off x="528912" y="555812"/>
            <a:ext cx="8453723" cy="537881"/>
          </a:xfrm>
        </p:spPr>
        <p:txBody>
          <a:bodyPr/>
          <a:lstStyle/>
          <a:p>
            <a:pPr algn="ctr"/>
            <a:r>
              <a:rPr lang="zh-CN" altLang="en-US" dirty="0"/>
              <a:t>价值有何规律</a:t>
            </a:r>
          </a:p>
        </p:txBody>
      </p:sp>
      <p:sp>
        <p:nvSpPr>
          <p:cNvPr id="5" name="文本框 5123">
            <a:extLst>
              <a:ext uri="{FF2B5EF4-FFF2-40B4-BE49-F238E27FC236}">
                <a16:creationId xmlns:a16="http://schemas.microsoft.com/office/drawing/2014/main" xmlns="" id="{AF891EBE-C94D-4FA2-B5B1-FB0E83BB281C}"/>
              </a:ext>
            </a:extLst>
          </p:cNvPr>
          <p:cNvSpPr txBox="1">
            <a:spLocks noChangeArrowheads="1"/>
          </p:cNvSpPr>
          <p:nvPr/>
        </p:nvSpPr>
        <p:spPr bwMode="auto">
          <a:xfrm>
            <a:off x="528912" y="585602"/>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58</a:t>
            </a:r>
            <a:endPar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3162789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445</TotalTime>
  <Words>845</Words>
  <Application>Microsoft Office PowerPoint</Application>
  <PresentationFormat>自定义</PresentationFormat>
  <Paragraphs>63</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2019考研政治强化课程 马原理</vt:lpstr>
      <vt:lpstr>第十五课 价值规律与简单商品经济的 基本矛盾</vt:lpstr>
      <vt:lpstr>价值如何表现</vt:lpstr>
      <vt:lpstr>价值如何表现</vt:lpstr>
      <vt:lpstr>价值如何表现</vt:lpstr>
      <vt:lpstr>例题（多选）</vt:lpstr>
      <vt:lpstr>价值如何表现</vt:lpstr>
      <vt:lpstr>价值有何规律</vt:lpstr>
      <vt:lpstr>价值有何规律</vt:lpstr>
      <vt:lpstr>价值有何规律</vt:lpstr>
      <vt:lpstr>私有制基础上商品经济的基本矛盾</vt:lpstr>
      <vt:lpstr>马克思劳动价值论的意义</vt:lpstr>
      <vt:lpstr>马克思劳动价值论的意义</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61</cp:revision>
  <dcterms:created xsi:type="dcterms:W3CDTF">2017-06-09T06:12:12Z</dcterms:created>
  <dcterms:modified xsi:type="dcterms:W3CDTF">2018-04-27T07:17:28Z</dcterms:modified>
</cp:coreProperties>
</file>