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2" r:id="rId4"/>
    <p:sldId id="273" r:id="rId5"/>
    <p:sldId id="275" r:id="rId6"/>
    <p:sldId id="274" r:id="rId7"/>
    <p:sldId id="277" r:id="rId8"/>
    <p:sldId id="276" r:id="rId9"/>
    <p:sldId id="278" r:id="rId10"/>
    <p:sldId id="279" r:id="rId11"/>
    <p:sldId id="280" r:id="rId12"/>
    <p:sldId id="285" r:id="rId13"/>
    <p:sldId id="281" r:id="rId14"/>
    <p:sldId id="282" r:id="rId15"/>
    <p:sldId id="283" r:id="rId16"/>
    <p:sldId id="284" r:id="rId17"/>
    <p:sldId id="288" r:id="rId18"/>
    <p:sldId id="286" r:id="rId19"/>
    <p:sldId id="287" r:id="rId20"/>
    <p:sldId id="271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3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205529-CEE4-4A0C-B431-C9E8E77308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846730"/>
            <a:ext cx="9144000" cy="1030941"/>
          </a:xfrm>
        </p:spPr>
        <p:txBody>
          <a:bodyPr anchor="b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800" b="1" spc="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封皮</a:t>
            </a:r>
            <a:r>
              <a:rPr lang="en-US" altLang="zh-CN" sz="4800" b="1" spc="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48</a:t>
            </a:r>
            <a:r>
              <a:rPr lang="zh-CN" altLang="en-US" sz="4800" b="1" spc="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号微软雅黑加粗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A821FD7-6BE1-4262-95D1-DD10902D49C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72369"/>
            <a:ext cx="9144000" cy="647224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主讲人：</a:t>
            </a:r>
            <a:r>
              <a:rPr lang="en-US" altLang="zh-CN" dirty="0"/>
              <a:t>XXX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093937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25BC60-840B-45BF-85CB-A516D6710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8B5A5D-F98B-44EC-9F9F-50CA20B65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2" y="1089025"/>
            <a:ext cx="8453723" cy="5231092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10126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1B5515-C645-4529-9B57-3EFE51888F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8911" y="546848"/>
            <a:ext cx="8453723" cy="5764306"/>
          </a:xfrm>
        </p:spPr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/>
            </a:lvl3pPr>
            <a:lvl4pPr>
              <a:lnSpc>
                <a:spcPct val="120000"/>
              </a:lnSpc>
              <a:defRPr/>
            </a:lvl4pPr>
            <a:lvl5pPr>
              <a:lnSpc>
                <a:spcPct val="120000"/>
              </a:lnSpc>
              <a:defRPr/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51477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403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E16CDD1C-0656-4CBF-914B-AFD9A13F0EFE}"/>
              </a:ext>
            </a:extLst>
          </p:cNvPr>
          <p:cNvSpPr/>
          <p:nvPr userDrawn="1"/>
        </p:nvSpPr>
        <p:spPr>
          <a:xfrm>
            <a:off x="0" y="-231"/>
            <a:ext cx="12192000" cy="6858000"/>
          </a:xfrm>
          <a:prstGeom prst="rect">
            <a:avLst/>
          </a:prstGeom>
          <a:solidFill>
            <a:srgbClr val="113F3D"/>
          </a:solidFill>
          <a:ln>
            <a:solidFill>
              <a:srgbClr val="113F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C9F982E-D706-4044-B179-15E7E5C03F63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28912" y="555812"/>
            <a:ext cx="8453723" cy="537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DDDD1B9-3BB5-481C-8CDC-A7E01457D427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8912" y="1093694"/>
            <a:ext cx="8453723" cy="5226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pic>
        <p:nvPicPr>
          <p:cNvPr id="15" name="图片 14" descr="图片包含 物体&#10;&#10;已生成极高可信度的说明">
            <a:extLst>
              <a:ext uri="{FF2B5EF4-FFF2-40B4-BE49-F238E27FC236}">
                <a16:creationId xmlns:a16="http://schemas.microsoft.com/office/drawing/2014/main" id="{0214D8A9-8710-4524-A2B3-0B8C577814B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671" y="6060843"/>
            <a:ext cx="1971704" cy="5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67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4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124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124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124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124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46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5654" userDrawn="1">
          <p15:clr>
            <a:srgbClr val="F26B43"/>
          </p15:clr>
        </p15:guide>
        <p15:guide id="4" orient="horz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7D75B4-EA35-4C53-AD53-95E3F7CCC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263" y="1374657"/>
            <a:ext cx="8436462" cy="224731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/>
              <a:t>2019</a:t>
            </a:r>
            <a:r>
              <a:rPr lang="zh-CN" altLang="en-US" dirty="0"/>
              <a:t>考研政治强化课程</a:t>
            </a:r>
            <a:br>
              <a:rPr lang="en-US" altLang="zh-CN" dirty="0"/>
            </a:br>
            <a:r>
              <a:rPr lang="zh-CN" altLang="en-US" dirty="0"/>
              <a:t>马原理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1D5E647-2926-4AD8-B6DA-F68822BF18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263" y="3965340"/>
            <a:ext cx="8436462" cy="647224"/>
          </a:xfrm>
        </p:spPr>
        <p:txBody>
          <a:bodyPr/>
          <a:lstStyle/>
          <a:p>
            <a:r>
              <a:rPr lang="zh-CN" altLang="en-US" sz="2400" dirty="0"/>
              <a:t>主讲人  徐涛</a:t>
            </a:r>
          </a:p>
          <a:p>
            <a:r>
              <a:rPr lang="zh-CN" altLang="en-US" sz="2400" dirty="0"/>
              <a:t>配套教材：</a:t>
            </a:r>
            <a:r>
              <a:rPr lang="en-US" altLang="zh-CN" sz="2400" dirty="0"/>
              <a:t>《</a:t>
            </a:r>
            <a:r>
              <a:rPr lang="zh-CN" altLang="en-US" sz="2400" dirty="0"/>
              <a:t>考研政治核心考案</a:t>
            </a:r>
            <a:r>
              <a:rPr lang="en-US" altLang="zh-CN" sz="2400" dirty="0"/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val="4076397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FD9D46-433E-4D41-8942-9039EE964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可能性和现实性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91BA64-7633-462D-87FA-D3A076F6F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可能性和现实性</a:t>
            </a:r>
            <a:r>
              <a:rPr lang="zh-CN" altLang="en-US" dirty="0"/>
              <a:t>是揭示事物的过去、现在和将来的相互关系的范畴。</a:t>
            </a:r>
          </a:p>
          <a:p>
            <a:r>
              <a:rPr lang="zh-CN" altLang="en-US" dirty="0"/>
              <a:t>可能性是指事物发展过程中潜在的东西，是包含在事物中并预示事物发展前途的种种趋势。</a:t>
            </a:r>
          </a:p>
          <a:p>
            <a:r>
              <a:rPr lang="zh-CN" altLang="en-US" dirty="0"/>
              <a:t>现实性是指已经产生出来的有内在根据、合乎必然性的存在。</a:t>
            </a:r>
          </a:p>
          <a:p>
            <a:endParaRPr lang="zh-CN" altLang="en-US" dirty="0"/>
          </a:p>
        </p:txBody>
      </p:sp>
      <p:sp>
        <p:nvSpPr>
          <p:cNvPr id="4" name="文本框 15363">
            <a:extLst>
              <a:ext uri="{FF2B5EF4-FFF2-40B4-BE49-F238E27FC236}">
                <a16:creationId xmlns:a16="http://schemas.microsoft.com/office/drawing/2014/main" id="{CC200E12-DFAF-4FB9-B5C8-0BBADCB83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49275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4120606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B74BE2-E5AF-47D7-99AB-EB8A9F33A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可能性和现实性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F9A3C4-C619-41FF-AA19-EF84EB38B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关系：对立统一。</a:t>
            </a:r>
          </a:p>
          <a:p>
            <a:r>
              <a:rPr lang="zh-CN" altLang="en-US" b="1" dirty="0"/>
              <a:t>相互区别：</a:t>
            </a:r>
            <a:r>
              <a:rPr lang="zh-CN" altLang="en-US" dirty="0"/>
              <a:t>略</a:t>
            </a:r>
          </a:p>
          <a:p>
            <a:r>
              <a:rPr lang="zh-CN" altLang="en-US" b="1" dirty="0"/>
              <a:t>相互联系：</a:t>
            </a:r>
            <a:r>
              <a:rPr lang="zh-CN" altLang="en-US" dirty="0"/>
              <a:t>没有现实就没有可能，反过来，没有可能就没有现实，它们在一定条件下相互转化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命题角度：区分可能性和不可能性、</a:t>
            </a:r>
          </a:p>
          <a:p>
            <a:pPr marL="0" indent="0">
              <a:buNone/>
            </a:pPr>
            <a:r>
              <a:rPr lang="zh-CN" altLang="en-US" dirty="0"/>
              <a:t>                   现实的可能性和抽象（非现实）的可能性、</a:t>
            </a:r>
          </a:p>
          <a:p>
            <a:pPr marL="0" indent="0">
              <a:buNone/>
            </a:pPr>
            <a:r>
              <a:rPr lang="zh-CN" altLang="en-US" dirty="0"/>
              <a:t>                   好的可能性和坏的可能性</a:t>
            </a:r>
          </a:p>
          <a:p>
            <a:endParaRPr lang="zh-CN" altLang="en-US" dirty="0"/>
          </a:p>
        </p:txBody>
      </p:sp>
      <p:sp>
        <p:nvSpPr>
          <p:cNvPr id="4" name="文本框 15363">
            <a:extLst>
              <a:ext uri="{FF2B5EF4-FFF2-40B4-BE49-F238E27FC236}">
                <a16:creationId xmlns:a16="http://schemas.microsoft.com/office/drawing/2014/main" id="{3608C958-BFEE-42B1-BC21-8AEDF3498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49275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22616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B74BE2-E5AF-47D7-99AB-EB8A9F33A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可能性和现实性</a:t>
            </a:r>
          </a:p>
        </p:txBody>
      </p:sp>
      <p:sp>
        <p:nvSpPr>
          <p:cNvPr id="4" name="文本框 15363">
            <a:extLst>
              <a:ext uri="{FF2B5EF4-FFF2-40B4-BE49-F238E27FC236}">
                <a16:creationId xmlns:a16="http://schemas.microsoft.com/office/drawing/2014/main" id="{3608C958-BFEE-42B1-BC21-8AEDF3498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49275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18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DD5C3E8-2D67-473B-8C70-5B75213945D0}"/>
              </a:ext>
            </a:extLst>
          </p:cNvPr>
          <p:cNvSpPr txBox="1">
            <a:spLocks noChangeArrowheads="1"/>
          </p:cNvSpPr>
          <p:nvPr/>
        </p:nvSpPr>
        <p:spPr>
          <a:xfrm>
            <a:off x="781050" y="1481138"/>
            <a:ext cx="8351838" cy="5475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4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zh-CN" altLang="en-US" sz="2800" b="1"/>
          </a:p>
          <a:p>
            <a:pPr>
              <a:lnSpc>
                <a:spcPct val="110000"/>
              </a:lnSpc>
            </a:pPr>
            <a:endParaRPr lang="zh-CN" altLang="en-US" sz="1000" b="1"/>
          </a:p>
          <a:p>
            <a:pPr>
              <a:lnSpc>
                <a:spcPct val="110000"/>
              </a:lnSpc>
            </a:pPr>
            <a:endParaRPr lang="zh-CN" altLang="en-US" sz="1000" b="1"/>
          </a:p>
          <a:p>
            <a:pPr>
              <a:lnSpc>
                <a:spcPct val="110000"/>
              </a:lnSpc>
            </a:pPr>
            <a:endParaRPr lang="zh-CN" altLang="en-US" sz="900" b="1"/>
          </a:p>
          <a:p>
            <a:pPr>
              <a:lnSpc>
                <a:spcPct val="110000"/>
              </a:lnSpc>
            </a:pPr>
            <a:endParaRPr lang="zh-CN" altLang="en-US" sz="900" b="1"/>
          </a:p>
          <a:p>
            <a:pPr>
              <a:lnSpc>
                <a:spcPct val="110000"/>
              </a:lnSpc>
            </a:pPr>
            <a:endParaRPr lang="zh-CN" altLang="en-US" sz="900" b="1"/>
          </a:p>
          <a:p>
            <a:pPr>
              <a:lnSpc>
                <a:spcPct val="150000"/>
              </a:lnSpc>
            </a:pPr>
            <a:endParaRPr lang="zh-CN" altLang="en-US" sz="600" b="1"/>
          </a:p>
          <a:p>
            <a:pPr>
              <a:lnSpc>
                <a:spcPct val="110000"/>
              </a:lnSpc>
            </a:pPr>
            <a:endParaRPr lang="zh-CN" altLang="en-US" sz="100" b="1"/>
          </a:p>
        </p:txBody>
      </p:sp>
      <p:grpSp>
        <p:nvGrpSpPr>
          <p:cNvPr id="8" name="组合 17412">
            <a:extLst>
              <a:ext uri="{FF2B5EF4-FFF2-40B4-BE49-F238E27FC236}">
                <a16:creationId xmlns:a16="http://schemas.microsoft.com/office/drawing/2014/main" id="{55BDBABA-D8B8-43B0-8A4C-D9910933AE78}"/>
              </a:ext>
            </a:extLst>
          </p:cNvPr>
          <p:cNvGrpSpPr>
            <a:grpSpLocks/>
          </p:cNvGrpSpPr>
          <p:nvPr/>
        </p:nvGrpSpPr>
        <p:grpSpPr bwMode="auto">
          <a:xfrm>
            <a:off x="653851" y="1415780"/>
            <a:ext cx="6670675" cy="2001837"/>
            <a:chOff x="0" y="0"/>
            <a:chExt cx="10506" cy="2363"/>
          </a:xfrm>
        </p:grpSpPr>
        <p:sp>
          <p:nvSpPr>
            <p:cNvPr id="9" name="文本框 17413">
              <a:extLst>
                <a:ext uri="{FF2B5EF4-FFF2-40B4-BE49-F238E27FC236}">
                  <a16:creationId xmlns:a16="http://schemas.microsoft.com/office/drawing/2014/main" id="{8787F8CD-9C45-471B-8561-B68CDB3590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907"/>
              <a:ext cx="4650" cy="54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accent1">
                  <a:lumMod val="20000"/>
                  <a:lumOff val="80000"/>
                </a:schemeClr>
              </a:solidFill>
              <a:miter lim="800000"/>
              <a:headEnd/>
              <a:tailEnd/>
            </a:ln>
          </p:spPr>
          <p:txBody>
            <a:bodyPr wrap="none" lIns="90170" tIns="46990" rIns="90170" bIns="4699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在现实中是否有依据</a:t>
              </a:r>
            </a:p>
          </p:txBody>
        </p:sp>
        <p:sp>
          <p:nvSpPr>
            <p:cNvPr id="10" name="箭头 245">
              <a:extLst>
                <a:ext uri="{FF2B5EF4-FFF2-40B4-BE49-F238E27FC236}">
                  <a16:creationId xmlns:a16="http://schemas.microsoft.com/office/drawing/2014/main" id="{62D037DF-C522-4588-9EB4-B8735C5649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0" y="452"/>
              <a:ext cx="1363" cy="79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箭头 246">
              <a:extLst>
                <a:ext uri="{FF2B5EF4-FFF2-40B4-BE49-F238E27FC236}">
                  <a16:creationId xmlns:a16="http://schemas.microsoft.com/office/drawing/2014/main" id="{12EDCA40-CD2B-4F88-AC8D-A48AD6D228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3" y="1247"/>
              <a:ext cx="1360" cy="90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文本框 17416">
              <a:extLst>
                <a:ext uri="{FF2B5EF4-FFF2-40B4-BE49-F238E27FC236}">
                  <a16:creationId xmlns:a16="http://schemas.microsoft.com/office/drawing/2014/main" id="{4493F43E-38D2-4955-B07C-97B7860077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3" y="0"/>
              <a:ext cx="773" cy="54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90170" tIns="46990" rIns="90170" bIns="46990">
              <a:spAutoFit/>
            </a:bodyPr>
            <a:lstStyle/>
            <a:p>
              <a:pPr eaLnBrk="1" hangingPunct="1">
                <a:buFont typeface="Arial" pitchFamily="34" charset="0"/>
                <a:buNone/>
                <a:defRPr/>
              </a:pPr>
              <a:r>
                <a:rPr lang="zh-CN" altLang="en-US" sz="2400" b="1">
                  <a:latin typeface="微软雅黑" pitchFamily="34" charset="-122"/>
                  <a:ea typeface="微软雅黑" pitchFamily="34" charset="-122"/>
                </a:rPr>
                <a:t>有</a:t>
              </a:r>
            </a:p>
          </p:txBody>
        </p:sp>
        <p:sp>
          <p:nvSpPr>
            <p:cNvPr id="13" name="箭头 248">
              <a:extLst>
                <a:ext uri="{FF2B5EF4-FFF2-40B4-BE49-F238E27FC236}">
                  <a16:creationId xmlns:a16="http://schemas.microsoft.com/office/drawing/2014/main" id="{F1325B45-5840-4998-A5CA-D0255290F0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45" y="340"/>
              <a:ext cx="1020" cy="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文本框 17418">
              <a:extLst>
                <a:ext uri="{FF2B5EF4-FFF2-40B4-BE49-F238E27FC236}">
                  <a16:creationId xmlns:a16="http://schemas.microsoft.com/office/drawing/2014/main" id="{E4229B0D-0896-40C8-B2DE-F053853D11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81" y="0"/>
              <a:ext cx="1740" cy="54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90170" tIns="46990" rIns="90170" bIns="46990">
              <a:spAutoFit/>
            </a:bodyPr>
            <a:lstStyle/>
            <a:p>
              <a:pPr eaLnBrk="1" hangingPunct="1">
                <a:buFont typeface="Arial" pitchFamily="34" charset="0"/>
                <a:buNone/>
                <a:defRPr/>
              </a:pPr>
              <a:r>
                <a:rPr lang="zh-CN" altLang="en-US" sz="2400" b="1" dirty="0">
                  <a:latin typeface="微软雅黑" pitchFamily="34" charset="-122"/>
                  <a:ea typeface="微软雅黑" pitchFamily="34" charset="-122"/>
                </a:rPr>
                <a:t>可能性</a:t>
              </a:r>
            </a:p>
          </p:txBody>
        </p:sp>
        <p:sp>
          <p:nvSpPr>
            <p:cNvPr id="15" name="文本框 17419">
              <a:extLst>
                <a:ext uri="{FF2B5EF4-FFF2-40B4-BE49-F238E27FC236}">
                  <a16:creationId xmlns:a16="http://schemas.microsoft.com/office/drawing/2014/main" id="{BF41E768-1592-436E-AC89-3374E94310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6" y="1816"/>
              <a:ext cx="1363" cy="54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0170" tIns="46990" rIns="90170" bIns="46990">
              <a:spAutoFit/>
            </a:bodyPr>
            <a:lstStyle/>
            <a:p>
              <a:pPr eaLnBrk="1" hangingPunct="1">
                <a:buFont typeface="Arial" pitchFamily="34" charset="0"/>
                <a:buNone/>
                <a:defRPr/>
              </a:pPr>
              <a:r>
                <a:rPr lang="zh-CN" altLang="en-US" sz="2400" b="1" dirty="0">
                  <a:latin typeface="微软雅黑" pitchFamily="34" charset="-122"/>
                  <a:ea typeface="微软雅黑" pitchFamily="34" charset="-122"/>
                </a:rPr>
                <a:t>没有</a:t>
              </a:r>
            </a:p>
          </p:txBody>
        </p:sp>
        <p:sp>
          <p:nvSpPr>
            <p:cNvPr id="16" name="箭头 251">
              <a:extLst>
                <a:ext uri="{FF2B5EF4-FFF2-40B4-BE49-F238E27FC236}">
                  <a16:creationId xmlns:a16="http://schemas.microsoft.com/office/drawing/2014/main" id="{E0FF1DBD-53E0-4493-BD5D-A56F86AFF5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5" y="2155"/>
              <a:ext cx="68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文本框 17421">
              <a:extLst>
                <a:ext uri="{FF2B5EF4-FFF2-40B4-BE49-F238E27FC236}">
                  <a16:creationId xmlns:a16="http://schemas.microsoft.com/office/drawing/2014/main" id="{017659BC-6531-4861-9BC7-8F97B292BE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81" y="1812"/>
              <a:ext cx="2225" cy="54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90170" tIns="46990" rIns="90170" bIns="46990">
              <a:spAutoFit/>
            </a:bodyPr>
            <a:lstStyle/>
            <a:p>
              <a:pPr eaLnBrk="1" hangingPunct="1">
                <a:buFont typeface="Arial" pitchFamily="34" charset="0"/>
                <a:buNone/>
                <a:defRPr/>
              </a:pPr>
              <a:r>
                <a:rPr lang="zh-CN" altLang="en-US" sz="2400" b="1">
                  <a:latin typeface="微软雅黑" pitchFamily="34" charset="-122"/>
                  <a:ea typeface="微软雅黑" pitchFamily="34" charset="-122"/>
                </a:rPr>
                <a:t>不可能性</a:t>
              </a:r>
            </a:p>
          </p:txBody>
        </p:sp>
      </p:grpSp>
      <p:grpSp>
        <p:nvGrpSpPr>
          <p:cNvPr id="18" name="组合 17422">
            <a:extLst>
              <a:ext uri="{FF2B5EF4-FFF2-40B4-BE49-F238E27FC236}">
                <a16:creationId xmlns:a16="http://schemas.microsoft.com/office/drawing/2014/main" id="{9573D408-F1E8-4BBC-A689-4E21F92EB4B2}"/>
              </a:ext>
            </a:extLst>
          </p:cNvPr>
          <p:cNvGrpSpPr>
            <a:grpSpLocks/>
          </p:cNvGrpSpPr>
          <p:nvPr/>
        </p:nvGrpSpPr>
        <p:grpSpPr bwMode="auto">
          <a:xfrm>
            <a:off x="698301" y="4084367"/>
            <a:ext cx="7264400" cy="2000250"/>
            <a:chOff x="0" y="0"/>
            <a:chExt cx="11441" cy="2363"/>
          </a:xfrm>
        </p:grpSpPr>
        <p:sp>
          <p:nvSpPr>
            <p:cNvPr id="19" name="文本框 17423">
              <a:extLst>
                <a:ext uri="{FF2B5EF4-FFF2-40B4-BE49-F238E27FC236}">
                  <a16:creationId xmlns:a16="http://schemas.microsoft.com/office/drawing/2014/main" id="{2E9F1463-3FA7-418D-B2B3-2E6FCA95DB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83"/>
              <a:ext cx="4650" cy="98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90170" tIns="46990" rIns="90170" bIns="4699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在</a:t>
              </a:r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现实中是否有依据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是否充分</a:t>
              </a:r>
            </a:p>
          </p:txBody>
        </p:sp>
        <p:sp>
          <p:nvSpPr>
            <p:cNvPr id="20" name="箭头 245">
              <a:extLst>
                <a:ext uri="{FF2B5EF4-FFF2-40B4-BE49-F238E27FC236}">
                  <a16:creationId xmlns:a16="http://schemas.microsoft.com/office/drawing/2014/main" id="{63D2073A-9BE3-4059-982A-457BC75CE6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0" y="452"/>
              <a:ext cx="1360" cy="79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箭头 246">
              <a:extLst>
                <a:ext uri="{FF2B5EF4-FFF2-40B4-BE49-F238E27FC236}">
                  <a16:creationId xmlns:a16="http://schemas.microsoft.com/office/drawing/2014/main" id="{0DDC3E28-D1FC-4D64-8B5A-44DA371986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0" y="1247"/>
              <a:ext cx="1362" cy="90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文本框 17426">
              <a:extLst>
                <a:ext uri="{FF2B5EF4-FFF2-40B4-BE49-F238E27FC236}">
                  <a16:creationId xmlns:a16="http://schemas.microsoft.com/office/drawing/2014/main" id="{0A6F5A6A-16C4-4CC1-A0E8-D61F83CB02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1" y="0"/>
              <a:ext cx="1255" cy="54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90170" tIns="46990" rIns="90170" bIns="46990">
              <a:spAutoFit/>
            </a:bodyPr>
            <a:lstStyle/>
            <a:p>
              <a:pPr eaLnBrk="1" hangingPunct="1">
                <a:buFont typeface="Arial" pitchFamily="34" charset="0"/>
                <a:buNone/>
                <a:defRPr/>
              </a:pPr>
              <a:r>
                <a:rPr lang="zh-CN" altLang="en-US" sz="2400" b="1" dirty="0">
                  <a:latin typeface="微软雅黑" pitchFamily="34" charset="-122"/>
                  <a:ea typeface="微软雅黑" pitchFamily="34" charset="-122"/>
                </a:rPr>
                <a:t>充分</a:t>
              </a:r>
            </a:p>
          </p:txBody>
        </p:sp>
        <p:sp>
          <p:nvSpPr>
            <p:cNvPr id="23" name="箭头 248">
              <a:extLst>
                <a:ext uri="{FF2B5EF4-FFF2-40B4-BE49-F238E27FC236}">
                  <a16:creationId xmlns:a16="http://schemas.microsoft.com/office/drawing/2014/main" id="{B08914F2-2B61-4F98-925A-2E1C796CBE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97" y="342"/>
              <a:ext cx="102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文本框 17428">
              <a:extLst>
                <a:ext uri="{FF2B5EF4-FFF2-40B4-BE49-F238E27FC236}">
                  <a16:creationId xmlns:a16="http://schemas.microsoft.com/office/drawing/2014/main" id="{20FC87C2-D528-4DBE-8E66-F4C99CA390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31" y="0"/>
              <a:ext cx="2710" cy="54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90170" tIns="46990" rIns="90170" bIns="4699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现实的可能</a:t>
              </a:r>
            </a:p>
          </p:txBody>
        </p:sp>
        <p:sp>
          <p:nvSpPr>
            <p:cNvPr id="25" name="文本框 17429">
              <a:extLst>
                <a:ext uri="{FF2B5EF4-FFF2-40B4-BE49-F238E27FC236}">
                  <a16:creationId xmlns:a16="http://schemas.microsoft.com/office/drawing/2014/main" id="{E73BB698-963B-4740-849D-D6161A0E66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6" y="1815"/>
              <a:ext cx="1813" cy="54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0170" tIns="46990" rIns="90170" bIns="46990">
              <a:spAutoFit/>
            </a:bodyPr>
            <a:lstStyle/>
            <a:p>
              <a:pPr eaLnBrk="1" hangingPunct="1">
                <a:buFont typeface="Arial" pitchFamily="34" charset="0"/>
                <a:buNone/>
                <a:defRPr/>
              </a:pPr>
              <a:r>
                <a:rPr lang="zh-CN" altLang="en-US" sz="2400" b="1">
                  <a:latin typeface="微软雅黑" pitchFamily="34" charset="-122"/>
                  <a:ea typeface="微软雅黑" pitchFamily="34" charset="-122"/>
                </a:rPr>
                <a:t>不充分</a:t>
              </a:r>
            </a:p>
          </p:txBody>
        </p:sp>
        <p:sp>
          <p:nvSpPr>
            <p:cNvPr id="26" name="箭头 251">
              <a:extLst>
                <a:ext uri="{FF2B5EF4-FFF2-40B4-BE49-F238E27FC236}">
                  <a16:creationId xmlns:a16="http://schemas.microsoft.com/office/drawing/2014/main" id="{8794CC7E-D45B-495F-A5C0-C06DF7FDCB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7" y="2155"/>
              <a:ext cx="68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文本框 17431">
              <a:extLst>
                <a:ext uri="{FF2B5EF4-FFF2-40B4-BE49-F238E27FC236}">
                  <a16:creationId xmlns:a16="http://schemas.microsoft.com/office/drawing/2014/main" id="{D46DDEEC-CFFF-4BB7-B66F-0A4537E544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31" y="1812"/>
              <a:ext cx="2710" cy="54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90170" tIns="46990" rIns="90170" bIns="46990">
              <a:spAutoFit/>
            </a:bodyPr>
            <a:lstStyle/>
            <a:p>
              <a:pPr eaLnBrk="1" hangingPunct="1">
                <a:buFont typeface="Arial" pitchFamily="34" charset="0"/>
                <a:buNone/>
                <a:defRPr/>
              </a:pPr>
              <a:r>
                <a:rPr lang="zh-CN" altLang="en-US" sz="2400" b="1" dirty="0">
                  <a:latin typeface="微软雅黑" pitchFamily="34" charset="-122"/>
                  <a:ea typeface="微软雅黑" pitchFamily="34" charset="-122"/>
                </a:rPr>
                <a:t>抽象的可能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2698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5B86DD-7B46-40DB-9713-5EC9EB334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可能性和现实性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5A3BB3-F7B9-457D-A2EB-FD47B3B77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方法论：</a:t>
            </a:r>
            <a:r>
              <a:rPr lang="zh-CN" altLang="en-US" dirty="0"/>
              <a:t>要求人们立足现实，展望未来，注意分析事物发展的各种可能，发挥主观能动性，做好应对不利情况的准备，争取实现好的可能。</a:t>
            </a:r>
          </a:p>
          <a:p>
            <a:endParaRPr lang="zh-CN" altLang="en-US" dirty="0"/>
          </a:p>
        </p:txBody>
      </p:sp>
      <p:sp>
        <p:nvSpPr>
          <p:cNvPr id="5" name="文本框 15363">
            <a:extLst>
              <a:ext uri="{FF2B5EF4-FFF2-40B4-BE49-F238E27FC236}">
                <a16:creationId xmlns:a16="http://schemas.microsoft.com/office/drawing/2014/main" id="{D0870AEA-D37B-4531-B58C-88C39D09D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49275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055801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4DEDB4-E643-485D-93C1-5BA592069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/>
              <a:t>例题（单选）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0FD96D-4A70-4917-86EB-40319724E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“挟泰山以超北海，语人曰吾不能，是诚不能也。为长者折枝，语人曰吾不能，是不 为也，非不能也。”</a:t>
            </a:r>
            <a:r>
              <a:rPr lang="en-US" altLang="zh-CN" dirty="0"/>
              <a:t>《</a:t>
            </a:r>
            <a:r>
              <a:rPr lang="zh-CN" altLang="en-US" dirty="0"/>
              <a:t>孟子</a:t>
            </a:r>
            <a:r>
              <a:rPr lang="en-US" altLang="zh-CN" dirty="0"/>
              <a:t>》</a:t>
            </a:r>
            <a:r>
              <a:rPr lang="zh-CN" altLang="en-US" dirty="0"/>
              <a:t>中的这段话启示我们，做事情要区分可能性和不可能性，二者的区别在于（  ）</a:t>
            </a:r>
          </a:p>
          <a:p>
            <a:r>
              <a:rPr lang="en-US" altLang="zh-CN" dirty="0"/>
              <a:t>A.</a:t>
            </a:r>
            <a:r>
              <a:rPr lang="zh-CN" altLang="en-US" dirty="0"/>
              <a:t>人的主观努力程度 </a:t>
            </a:r>
          </a:p>
          <a:p>
            <a:r>
              <a:rPr lang="en-US" altLang="zh-CN" dirty="0"/>
              <a:t>B. </a:t>
            </a:r>
            <a:r>
              <a:rPr lang="zh-CN" altLang="en-US" dirty="0"/>
              <a:t>对人是否有利</a:t>
            </a:r>
          </a:p>
          <a:p>
            <a:r>
              <a:rPr lang="en-US" altLang="zh-CN" dirty="0"/>
              <a:t>C. </a:t>
            </a:r>
            <a:r>
              <a:rPr lang="zh-CN" altLang="en-US" dirty="0"/>
              <a:t>现实中有无根据和条件 </a:t>
            </a:r>
          </a:p>
          <a:p>
            <a:r>
              <a:rPr lang="en-US" altLang="zh-CN" dirty="0"/>
              <a:t>D. </a:t>
            </a:r>
            <a:r>
              <a:rPr lang="zh-CN" altLang="en-US" dirty="0"/>
              <a:t>现实中的根据和条件是否充分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7667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D70E33-0CC7-4168-B780-0E7F5E2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现象和本质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708B62C-E274-4A43-AE41-BE6C7D3DE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现象和本质是</a:t>
            </a:r>
            <a:r>
              <a:rPr lang="zh-CN" altLang="en-US" dirty="0"/>
              <a:t>揭示客观事物的外部表现和内部联系相互关系的范畴。</a:t>
            </a:r>
          </a:p>
          <a:p>
            <a:r>
              <a:rPr lang="zh-CN" altLang="en-US" dirty="0"/>
              <a:t>现象是事物的外部联系和表面特征，人们可通过感官感知。</a:t>
            </a:r>
          </a:p>
          <a:p>
            <a:r>
              <a:rPr lang="zh-CN" altLang="en-US" dirty="0"/>
              <a:t>本质则是事物的内在联系和根本性质，只有靠人的理性思维才能把握。</a:t>
            </a:r>
          </a:p>
          <a:p>
            <a:endParaRPr lang="zh-CN" altLang="en-US" dirty="0"/>
          </a:p>
        </p:txBody>
      </p:sp>
      <p:sp>
        <p:nvSpPr>
          <p:cNvPr id="4" name="文本框 20483">
            <a:extLst>
              <a:ext uri="{FF2B5EF4-FFF2-40B4-BE49-F238E27FC236}">
                <a16:creationId xmlns:a16="http://schemas.microsoft.com/office/drawing/2014/main" id="{6936C554-40F7-4C4B-9819-EFA90D49D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117" y="581025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292969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BC607C-83D3-4027-B71B-ABFE8B60E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现象和本质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B0A104B-8649-44BA-98C9-127A5A94C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关系：对立统一</a:t>
            </a:r>
          </a:p>
          <a:p>
            <a:r>
              <a:rPr lang="zh-CN" altLang="en-US" b="1" dirty="0"/>
              <a:t>相互区别：</a:t>
            </a:r>
            <a:r>
              <a:rPr lang="zh-CN" altLang="en-US" dirty="0"/>
              <a:t>现象是个别的、具体的，而本质是一般的、共同的，现象是多变的，本质则是相对稳定的；现象是生动、丰富的，本质是比较深刻、单纯的。</a:t>
            </a:r>
          </a:p>
          <a:p>
            <a:r>
              <a:rPr lang="zh-CN" altLang="en-US" b="1" dirty="0"/>
              <a:t>相互联系：</a:t>
            </a:r>
            <a:r>
              <a:rPr lang="zh-CN" altLang="en-US" dirty="0"/>
              <a:t>任何本质都是通过现象表现出来，没有不表现为现象的本质；任何现象都从一定的方面表现着本质，现象是本质的外部表现，即使是假象也是本质的表现。</a:t>
            </a:r>
          </a:p>
          <a:p>
            <a:endParaRPr lang="zh-CN" altLang="en-US" dirty="0"/>
          </a:p>
        </p:txBody>
      </p:sp>
      <p:sp>
        <p:nvSpPr>
          <p:cNvPr id="4" name="文本框 20483">
            <a:extLst>
              <a:ext uri="{FF2B5EF4-FFF2-40B4-BE49-F238E27FC236}">
                <a16:creationId xmlns:a16="http://schemas.microsoft.com/office/drawing/2014/main" id="{DA714601-0F7F-4306-946C-9DF938E86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117" y="581025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1912418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35C93D-84E8-4928-B980-962C9207E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内容和形式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5288CD0-E6F7-4CAE-887A-C570BE197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内容和形式</a:t>
            </a:r>
            <a:r>
              <a:rPr lang="zh-CN" altLang="en-US" dirty="0"/>
              <a:t>揭示事物内在要素同这些要素的结构和表现方式的关系范畴。</a:t>
            </a:r>
          </a:p>
          <a:p>
            <a:r>
              <a:rPr lang="zh-CN" altLang="en-US" dirty="0"/>
              <a:t>内容是构成事物一切要素的总和，是事物存在的基础。</a:t>
            </a:r>
          </a:p>
          <a:p>
            <a:r>
              <a:rPr lang="zh-CN" altLang="en-US" dirty="0"/>
              <a:t>形式是内容诸要素相互结合的结构和表现方式。内容和形式是相互依赖、不可分割的。</a:t>
            </a:r>
          </a:p>
          <a:p>
            <a:endParaRPr lang="zh-CN" altLang="en-US" dirty="0"/>
          </a:p>
        </p:txBody>
      </p:sp>
      <p:sp>
        <p:nvSpPr>
          <p:cNvPr id="4" name="文本框 24579">
            <a:extLst>
              <a:ext uri="{FF2B5EF4-FFF2-40B4-BE49-F238E27FC236}">
                <a16:creationId xmlns:a16="http://schemas.microsoft.com/office/drawing/2014/main" id="{D474D392-7F85-47E3-ABFE-737E29608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713" y="571500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637904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ECC71E-60EA-404C-AC76-477D23836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内容和形式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E5A931-9852-4D19-80F8-5595508E9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关系：对立统一</a:t>
            </a:r>
          </a:p>
          <a:p>
            <a:r>
              <a:rPr lang="zh-CN" altLang="en-US" b="1" dirty="0"/>
              <a:t>相互区别：</a:t>
            </a:r>
            <a:r>
              <a:rPr lang="zh-CN" altLang="en-US" dirty="0"/>
              <a:t>略。</a:t>
            </a:r>
          </a:p>
          <a:p>
            <a:r>
              <a:rPr lang="zh-CN" altLang="en-US" b="1" dirty="0"/>
              <a:t>相互联系：</a:t>
            </a:r>
            <a:r>
              <a:rPr lang="zh-CN" altLang="en-US" dirty="0"/>
              <a:t>任何事物的内容都有一定的形式，任何形式也都有一定的内容，没有无内容的空洞的形式，也没有无形式的纯粹的内容。</a:t>
            </a:r>
          </a:p>
          <a:p>
            <a:r>
              <a:rPr lang="zh-CN" altLang="en-US" dirty="0"/>
              <a:t>内容决定形式，形式反作用于内容。当形式适合内容时，对内容的发展起着积极的推动作用；当形式不适合内容时，对内容的发展起着消极的阻碍作用。</a:t>
            </a:r>
          </a:p>
          <a:p>
            <a:endParaRPr lang="zh-CN" altLang="en-US" dirty="0"/>
          </a:p>
        </p:txBody>
      </p:sp>
      <p:sp>
        <p:nvSpPr>
          <p:cNvPr id="4" name="文本框 24579">
            <a:extLst>
              <a:ext uri="{FF2B5EF4-FFF2-40B4-BE49-F238E27FC236}">
                <a16:creationId xmlns:a16="http://schemas.microsoft.com/office/drawing/2014/main" id="{72BF62BC-0599-402F-BF42-2FF1735DB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713" y="571500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066002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AE1E38-7350-4F36-BDE6-DFC548534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内容和形式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76F17E-CCE9-475D-B83C-6E7040E64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方法论：</a:t>
            </a:r>
            <a:r>
              <a:rPr lang="zh-CN" altLang="en-US" dirty="0"/>
              <a:t>既要重视内容，根据内容的需要决定形式的取舍、改造和创新；又要善于运用形式，发挥其积极作用，利用和创造必要的形式，适时地抛弃与内容不相适应的形式。</a:t>
            </a:r>
          </a:p>
          <a:p>
            <a:endParaRPr lang="zh-CN" altLang="en-US" dirty="0"/>
          </a:p>
        </p:txBody>
      </p:sp>
      <p:sp>
        <p:nvSpPr>
          <p:cNvPr id="4" name="文本框 24579">
            <a:extLst>
              <a:ext uri="{FF2B5EF4-FFF2-40B4-BE49-F238E27FC236}">
                <a16:creationId xmlns:a16="http://schemas.microsoft.com/office/drawing/2014/main" id="{5009E401-DE67-461F-A8DB-7867314CA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713" y="571500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486967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AD29BD-3A0E-45B2-8F0A-A694DFAAD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8" y="2025747"/>
            <a:ext cx="8459787" cy="224227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/>
              <a:t>第五课</a:t>
            </a:r>
            <a:br>
              <a:rPr lang="en-US" altLang="zh-CN" dirty="0"/>
            </a:br>
            <a:r>
              <a:rPr lang="zh-CN" altLang="en-US" dirty="0"/>
              <a:t>辩证法五对范畴</a:t>
            </a:r>
          </a:p>
        </p:txBody>
      </p:sp>
    </p:spTree>
    <p:extLst>
      <p:ext uri="{BB962C8B-B14F-4D97-AF65-F5344CB8AC3E}">
        <p14:creationId xmlns:p14="http://schemas.microsoft.com/office/powerpoint/2010/main" val="188679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>
            <a:extLst>
              <a:ext uri="{FF2B5EF4-FFF2-40B4-BE49-F238E27FC236}">
                <a16:creationId xmlns:a16="http://schemas.microsoft.com/office/drawing/2014/main" id="{31BBA746-E9E7-4AA5-96CB-837C91EF1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8" y="2602621"/>
            <a:ext cx="845978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8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下节课再见</a:t>
            </a:r>
          </a:p>
        </p:txBody>
      </p:sp>
    </p:spTree>
    <p:extLst>
      <p:ext uri="{BB962C8B-B14F-4D97-AF65-F5344CB8AC3E}">
        <p14:creationId xmlns:p14="http://schemas.microsoft.com/office/powerpoint/2010/main" val="3366693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146">
            <a:extLst>
              <a:ext uri="{FF2B5EF4-FFF2-40B4-BE49-F238E27FC236}">
                <a16:creationId xmlns:a16="http://schemas.microsoft.com/office/drawing/2014/main" id="{6D1CA9C2-3850-4BD8-80AD-3FC2ECB8D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5811" y="4301808"/>
            <a:ext cx="82550" cy="1095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0" rIns="127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endParaRPr lang="zh-CN" altLang="zh-CN" sz="7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6148">
            <a:extLst>
              <a:ext uri="{FF2B5EF4-FFF2-40B4-BE49-F238E27FC236}">
                <a16:creationId xmlns:a16="http://schemas.microsoft.com/office/drawing/2014/main" id="{353BDFEE-DB81-48B3-B9D1-934BD155A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3274" y="4085908"/>
            <a:ext cx="49212" cy="6508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0" rIns="127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endParaRPr lang="zh-CN" altLang="zh-CN" sz="7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6149">
            <a:extLst>
              <a:ext uri="{FF2B5EF4-FFF2-40B4-BE49-F238E27FC236}">
                <a16:creationId xmlns:a16="http://schemas.microsoft.com/office/drawing/2014/main" id="{A6C5D17B-4514-4E41-9691-CF1003E80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8511" y="3000058"/>
            <a:ext cx="58738" cy="7778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700" tIns="0" rIns="127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endParaRPr lang="zh-CN" altLang="zh-CN" sz="7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152">
            <a:extLst>
              <a:ext uri="{FF2B5EF4-FFF2-40B4-BE49-F238E27FC236}">
                <a16:creationId xmlns:a16="http://schemas.microsoft.com/office/drawing/2014/main" id="{2E9BD48A-1AFB-487A-955F-93CB3FE45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399" y="2974658"/>
            <a:ext cx="1903412" cy="10175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14605" tIns="14605" rIns="14605" bIns="14605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五对范畴</a:t>
            </a:r>
          </a:p>
        </p:txBody>
      </p:sp>
      <p:cxnSp>
        <p:nvCxnSpPr>
          <p:cNvPr id="8" name="肘形连接符 6156">
            <a:extLst>
              <a:ext uri="{FF2B5EF4-FFF2-40B4-BE49-F238E27FC236}">
                <a16:creationId xmlns:a16="http://schemas.microsoft.com/office/drawing/2014/main" id="{4B624C5F-2CD1-4FFC-BD7C-3BEA4DA7F5E3}"/>
              </a:ext>
            </a:extLst>
          </p:cNvPr>
          <p:cNvCxnSpPr>
            <a:cxnSpLocks noChangeShapeType="1"/>
            <a:endCxn id="7" idx="3"/>
          </p:cNvCxnSpPr>
          <p:nvPr/>
        </p:nvCxnSpPr>
        <p:spPr bwMode="auto">
          <a:xfrm rot="10800000" flipV="1">
            <a:off x="2632811" y="1191895"/>
            <a:ext cx="717550" cy="2292350"/>
          </a:xfrm>
          <a:prstGeom prst="bentConnector3">
            <a:avLst>
              <a:gd name="adj1" fmla="val 49954"/>
            </a:avLst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肘形连接符 6157">
            <a:extLst>
              <a:ext uri="{FF2B5EF4-FFF2-40B4-BE49-F238E27FC236}">
                <a16:creationId xmlns:a16="http://schemas.microsoft.com/office/drawing/2014/main" id="{EF3108EC-4C1B-4B8E-9912-522A9ACC8DF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2274036" y="4193858"/>
            <a:ext cx="1828800" cy="406400"/>
          </a:xfrm>
          <a:prstGeom prst="bentConnector2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0" name="组合 6158">
            <a:extLst>
              <a:ext uri="{FF2B5EF4-FFF2-40B4-BE49-F238E27FC236}">
                <a16:creationId xmlns:a16="http://schemas.microsoft.com/office/drawing/2014/main" id="{D876A441-7CBE-4533-A82E-4E72A7C65A04}"/>
              </a:ext>
            </a:extLst>
          </p:cNvPr>
          <p:cNvGrpSpPr>
            <a:grpSpLocks/>
          </p:cNvGrpSpPr>
          <p:nvPr/>
        </p:nvGrpSpPr>
        <p:grpSpPr bwMode="auto">
          <a:xfrm>
            <a:off x="3248761" y="3011170"/>
            <a:ext cx="3111500" cy="601663"/>
            <a:chOff x="0" y="0"/>
            <a:chExt cx="6014" cy="710"/>
          </a:xfrm>
        </p:grpSpPr>
        <p:sp>
          <p:nvSpPr>
            <p:cNvPr id="11" name="矩形 6159">
              <a:extLst>
                <a:ext uri="{FF2B5EF4-FFF2-40B4-BE49-F238E27FC236}">
                  <a16:creationId xmlns:a16="http://schemas.microsoft.com/office/drawing/2014/main" id="{5515666A-210B-49D5-BFD1-A9DB527DF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" y="0"/>
              <a:ext cx="5704" cy="710"/>
            </a:xfrm>
            <a:prstGeom prst="rect">
              <a:avLst/>
            </a:prstGeom>
            <a:solidFill>
              <a:srgbClr val="E5F5FC"/>
            </a:solidFill>
            <a:ln w="254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矩形 6160">
              <a:extLst>
                <a:ext uri="{FF2B5EF4-FFF2-40B4-BE49-F238E27FC236}">
                  <a16:creationId xmlns:a16="http://schemas.microsoft.com/office/drawing/2014/main" id="{E4C692E5-F813-4689-88BD-E2422FA77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6015" cy="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zh-CN" altLang="en-US" b="1">
                  <a:solidFill>
                    <a:srgbClr val="19536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可能性和现实性</a:t>
              </a:r>
              <a:endPara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6161">
            <a:extLst>
              <a:ext uri="{FF2B5EF4-FFF2-40B4-BE49-F238E27FC236}">
                <a16:creationId xmlns:a16="http://schemas.microsoft.com/office/drawing/2014/main" id="{7A78A621-1179-43F0-90D6-11BB9C09998C}"/>
              </a:ext>
            </a:extLst>
          </p:cNvPr>
          <p:cNvGrpSpPr>
            <a:grpSpLocks/>
          </p:cNvGrpSpPr>
          <p:nvPr/>
        </p:nvGrpSpPr>
        <p:grpSpPr bwMode="auto">
          <a:xfrm>
            <a:off x="3218599" y="4976495"/>
            <a:ext cx="3108325" cy="600075"/>
            <a:chOff x="0" y="0"/>
            <a:chExt cx="6014" cy="710"/>
          </a:xfrm>
        </p:grpSpPr>
        <p:sp>
          <p:nvSpPr>
            <p:cNvPr id="14" name="矩形 6162">
              <a:extLst>
                <a:ext uri="{FF2B5EF4-FFF2-40B4-BE49-F238E27FC236}">
                  <a16:creationId xmlns:a16="http://schemas.microsoft.com/office/drawing/2014/main" id="{D9062C9E-CCA5-445A-9F5B-6B51657188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" y="0"/>
              <a:ext cx="5704" cy="710"/>
            </a:xfrm>
            <a:prstGeom prst="rect">
              <a:avLst/>
            </a:prstGeom>
            <a:solidFill>
              <a:srgbClr val="E5F5FC"/>
            </a:solidFill>
            <a:ln w="254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矩形 6163">
              <a:extLst>
                <a:ext uri="{FF2B5EF4-FFF2-40B4-BE49-F238E27FC236}">
                  <a16:creationId xmlns:a16="http://schemas.microsoft.com/office/drawing/2014/main" id="{73E5CA87-1059-425A-B468-7A6C7701A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6015" cy="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zh-CN" altLang="en-US" b="1">
                  <a:solidFill>
                    <a:srgbClr val="19536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内容和形式</a:t>
              </a:r>
              <a:endPara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6" name="直接连接符 6164">
            <a:extLst>
              <a:ext uri="{FF2B5EF4-FFF2-40B4-BE49-F238E27FC236}">
                <a16:creationId xmlns:a16="http://schemas.microsoft.com/office/drawing/2014/main" id="{AD2973D2-F321-451F-BA6B-0C0A5FD88C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18574" y="4384358"/>
            <a:ext cx="298450" cy="317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7" name="组合 6165">
            <a:extLst>
              <a:ext uri="{FF2B5EF4-FFF2-40B4-BE49-F238E27FC236}">
                <a16:creationId xmlns:a16="http://schemas.microsoft.com/office/drawing/2014/main" id="{ABB9ADD4-6F3D-438F-A19D-F4E2DFEF748B}"/>
              </a:ext>
            </a:extLst>
          </p:cNvPr>
          <p:cNvGrpSpPr>
            <a:grpSpLocks/>
          </p:cNvGrpSpPr>
          <p:nvPr/>
        </p:nvGrpSpPr>
        <p:grpSpPr bwMode="auto">
          <a:xfrm>
            <a:off x="3104299" y="2022158"/>
            <a:ext cx="3281362" cy="600075"/>
            <a:chOff x="0" y="0"/>
            <a:chExt cx="2748" cy="710"/>
          </a:xfrm>
        </p:grpSpPr>
        <p:sp>
          <p:nvSpPr>
            <p:cNvPr id="18" name="矩形 6166">
              <a:extLst>
                <a:ext uri="{FF2B5EF4-FFF2-40B4-BE49-F238E27FC236}">
                  <a16:creationId xmlns:a16="http://schemas.microsoft.com/office/drawing/2014/main" id="{79BAA4C4-B6D8-4786-839A-A654A8F28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" y="0"/>
              <a:ext cx="2483" cy="710"/>
            </a:xfrm>
            <a:prstGeom prst="rect">
              <a:avLst/>
            </a:prstGeom>
            <a:solidFill>
              <a:srgbClr val="E5F5FC"/>
            </a:solidFill>
            <a:ln w="254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矩形 6167">
              <a:extLst>
                <a:ext uri="{FF2B5EF4-FFF2-40B4-BE49-F238E27FC236}">
                  <a16:creationId xmlns:a16="http://schemas.microsoft.com/office/drawing/2014/main" id="{80295E58-4AD6-49EE-B1A5-7677F2A8C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748" cy="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zh-CN" altLang="en-US" b="1">
                  <a:solidFill>
                    <a:srgbClr val="19536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必然性和偶然性</a:t>
              </a:r>
              <a:endPara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组合 6168">
            <a:extLst>
              <a:ext uri="{FF2B5EF4-FFF2-40B4-BE49-F238E27FC236}">
                <a16:creationId xmlns:a16="http://schemas.microsoft.com/office/drawing/2014/main" id="{72588BA1-921F-407F-AFB3-6B92F0B1D6B1}"/>
              </a:ext>
            </a:extLst>
          </p:cNvPr>
          <p:cNvGrpSpPr>
            <a:grpSpLocks/>
          </p:cNvGrpSpPr>
          <p:nvPr/>
        </p:nvGrpSpPr>
        <p:grpSpPr bwMode="auto">
          <a:xfrm>
            <a:off x="3063024" y="4046220"/>
            <a:ext cx="3281362" cy="601663"/>
            <a:chOff x="0" y="0"/>
            <a:chExt cx="2748" cy="710"/>
          </a:xfrm>
        </p:grpSpPr>
        <p:sp>
          <p:nvSpPr>
            <p:cNvPr id="21" name="矩形 6169">
              <a:extLst>
                <a:ext uri="{FF2B5EF4-FFF2-40B4-BE49-F238E27FC236}">
                  <a16:creationId xmlns:a16="http://schemas.microsoft.com/office/drawing/2014/main" id="{F69C69A7-F7E6-4F3F-9A1A-C0EDAEEEE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" y="0"/>
              <a:ext cx="2483" cy="710"/>
            </a:xfrm>
            <a:prstGeom prst="rect">
              <a:avLst/>
            </a:prstGeom>
            <a:solidFill>
              <a:srgbClr val="E5F5FC"/>
            </a:solidFill>
            <a:ln w="254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矩形 6170">
              <a:extLst>
                <a:ext uri="{FF2B5EF4-FFF2-40B4-BE49-F238E27FC236}">
                  <a16:creationId xmlns:a16="http://schemas.microsoft.com/office/drawing/2014/main" id="{B3CB9D37-A7B4-4D2A-9349-DD10346C1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748" cy="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zh-CN" altLang="en-US" b="1">
                  <a:solidFill>
                    <a:srgbClr val="19536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现象和本质</a:t>
              </a:r>
              <a:endPara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3" name="直接连接符 6171">
            <a:extLst>
              <a:ext uri="{FF2B5EF4-FFF2-40B4-BE49-F238E27FC236}">
                <a16:creationId xmlns:a16="http://schemas.microsoft.com/office/drawing/2014/main" id="{1B1573F2-45BC-401C-807C-87FDBDC7B1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04286" y="3350895"/>
            <a:ext cx="317500" cy="317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4" name="组合 6165">
            <a:extLst>
              <a:ext uri="{FF2B5EF4-FFF2-40B4-BE49-F238E27FC236}">
                <a16:creationId xmlns:a16="http://schemas.microsoft.com/office/drawing/2014/main" id="{E8166DF1-995A-4E43-9386-8816F182D6FF}"/>
              </a:ext>
            </a:extLst>
          </p:cNvPr>
          <p:cNvGrpSpPr>
            <a:grpSpLocks/>
          </p:cNvGrpSpPr>
          <p:nvPr/>
        </p:nvGrpSpPr>
        <p:grpSpPr bwMode="auto">
          <a:xfrm>
            <a:off x="3086836" y="1028383"/>
            <a:ext cx="3281363" cy="600075"/>
            <a:chOff x="0" y="0"/>
            <a:chExt cx="2748" cy="710"/>
          </a:xfrm>
        </p:grpSpPr>
        <p:sp>
          <p:nvSpPr>
            <p:cNvPr id="25" name="矩形 6166">
              <a:extLst>
                <a:ext uri="{FF2B5EF4-FFF2-40B4-BE49-F238E27FC236}">
                  <a16:creationId xmlns:a16="http://schemas.microsoft.com/office/drawing/2014/main" id="{970C8472-042F-492A-A4E5-AD7D84179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" y="0"/>
              <a:ext cx="2483" cy="710"/>
            </a:xfrm>
            <a:prstGeom prst="rect">
              <a:avLst/>
            </a:prstGeom>
            <a:solidFill>
              <a:srgbClr val="E5F5FC"/>
            </a:solidFill>
            <a:ln w="254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矩形 6167">
              <a:extLst>
                <a:ext uri="{FF2B5EF4-FFF2-40B4-BE49-F238E27FC236}">
                  <a16:creationId xmlns:a16="http://schemas.microsoft.com/office/drawing/2014/main" id="{A5AB5301-0557-42F0-A32C-07BCBA1EC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748" cy="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zh-CN" altLang="en-US" b="1">
                  <a:solidFill>
                    <a:srgbClr val="19536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原因和结果</a:t>
              </a:r>
              <a:endPara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7" name="直接连接符 6171">
            <a:extLst>
              <a:ext uri="{FF2B5EF4-FFF2-40B4-BE49-F238E27FC236}">
                <a16:creationId xmlns:a16="http://schemas.microsoft.com/office/drawing/2014/main" id="{73465CBC-3A32-451C-B46A-0058F28A06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3336" y="2338070"/>
            <a:ext cx="317500" cy="317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6120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E10B6F-22DE-44D1-BD06-FFCBED240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原因和结果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122A43-7C30-4368-9B97-5E94FC07C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原因和结果</a:t>
            </a:r>
            <a:r>
              <a:rPr lang="zh-CN" altLang="en-US" dirty="0"/>
              <a:t>是揭示事物的前后相继、彼此制约的关系范畴</a:t>
            </a:r>
          </a:p>
          <a:p>
            <a:r>
              <a:rPr lang="zh-CN" altLang="en-US" dirty="0"/>
              <a:t>①原因是引起某种现象的现象</a:t>
            </a:r>
          </a:p>
          <a:p>
            <a:r>
              <a:rPr lang="zh-CN" altLang="en-US" dirty="0"/>
              <a:t>②结果是被某种现象引起的现象</a:t>
            </a:r>
          </a:p>
          <a:p>
            <a:endParaRPr lang="zh-CN" altLang="en-US" dirty="0"/>
          </a:p>
        </p:txBody>
      </p:sp>
      <p:sp>
        <p:nvSpPr>
          <p:cNvPr id="4" name="文本框 7171">
            <a:extLst>
              <a:ext uri="{FF2B5EF4-FFF2-40B4-BE49-F238E27FC236}">
                <a16:creationId xmlns:a16="http://schemas.microsoft.com/office/drawing/2014/main" id="{AB6ED89E-11DB-4AA3-9EFA-70EB89D7A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048" y="576043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780098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E10B6F-22DE-44D1-BD06-FFCBED240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原因和结果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122A43-7C30-4368-9B97-5E94FC07C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关系：对立统一。</a:t>
            </a:r>
          </a:p>
          <a:p>
            <a:r>
              <a:rPr lang="zh-CN" altLang="en-US" dirty="0"/>
              <a:t>第一，原因和结果的区分既是确定的，又是不确定的。</a:t>
            </a:r>
          </a:p>
          <a:p>
            <a:r>
              <a:rPr lang="zh-CN" altLang="en-US" dirty="0"/>
              <a:t>第二，原因和结果相互作用，原因产生结果，结果反过来影响原因，互为因果。</a:t>
            </a:r>
          </a:p>
          <a:p>
            <a:r>
              <a:rPr lang="zh-CN" altLang="en-US" dirty="0"/>
              <a:t>第三，原因和结果互相渗透，结果存在于原因之中，原因表现在结果之中。</a:t>
            </a:r>
          </a:p>
          <a:p>
            <a:r>
              <a:rPr lang="zh-CN" altLang="en-US" dirty="0"/>
              <a:t>第四，原因和结果的关系是复杂多样的，有一因多果、同因异果、一果多因、异因同果、多因多果、复合因果。</a:t>
            </a:r>
          </a:p>
          <a:p>
            <a:endParaRPr lang="zh-CN" altLang="en-US" dirty="0"/>
          </a:p>
        </p:txBody>
      </p:sp>
      <p:sp>
        <p:nvSpPr>
          <p:cNvPr id="4" name="文本框 7171">
            <a:extLst>
              <a:ext uri="{FF2B5EF4-FFF2-40B4-BE49-F238E27FC236}">
                <a16:creationId xmlns:a16="http://schemas.microsoft.com/office/drawing/2014/main" id="{AB6ED89E-11DB-4AA3-9EFA-70EB89D7A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048" y="576043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955050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6D1E4D-1A27-432C-BFAA-859F1B80A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原因和结果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293A50-67A2-4FD5-B528-6FA05D223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方法论：凡事预则立不预则废</a:t>
            </a:r>
          </a:p>
          <a:p>
            <a:endParaRPr lang="zh-CN" altLang="en-US" dirty="0"/>
          </a:p>
        </p:txBody>
      </p:sp>
      <p:sp>
        <p:nvSpPr>
          <p:cNvPr id="4" name="文本框 7171">
            <a:extLst>
              <a:ext uri="{FF2B5EF4-FFF2-40B4-BE49-F238E27FC236}">
                <a16:creationId xmlns:a16="http://schemas.microsoft.com/office/drawing/2014/main" id="{EE81B720-B436-4567-AABE-B23EB67EC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048" y="576043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614309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A4A92B-1683-4D18-B902-11A1F6B48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必然性和偶然性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DFA012-A08C-4684-BCD9-1A9E2F522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必然性和偶然性</a:t>
            </a:r>
            <a:r>
              <a:rPr lang="zh-CN" altLang="en-US" dirty="0"/>
              <a:t>是揭示客观事物发生、发展和灭亡不同趋势的范畴。</a:t>
            </a:r>
          </a:p>
          <a:p>
            <a:r>
              <a:rPr lang="zh-CN" altLang="en-US" dirty="0"/>
              <a:t>必然性是指事物联系和发展过程中一定要发生、确定不移的趋势。</a:t>
            </a:r>
          </a:p>
          <a:p>
            <a:r>
              <a:rPr lang="zh-CN" altLang="en-US" dirty="0"/>
              <a:t>偶然性是指事物联系和发展过程中并非确定发生的，可以出现，也可以不出现，可以这样出现，也可以那样出现的不确定的趋势。</a:t>
            </a:r>
          </a:p>
          <a:p>
            <a:endParaRPr lang="zh-CN" altLang="en-US" dirty="0"/>
          </a:p>
        </p:txBody>
      </p:sp>
      <p:sp>
        <p:nvSpPr>
          <p:cNvPr id="4" name="文本框 11267">
            <a:extLst>
              <a:ext uri="{FF2B5EF4-FFF2-40B4-BE49-F238E27FC236}">
                <a16:creationId xmlns:a16="http://schemas.microsoft.com/office/drawing/2014/main" id="{021DBF8B-6BDE-4150-A936-435C19B90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134" y="584202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4190613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88A98D-0EF9-4A34-8567-DA4BC6D39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必然性和偶然性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B9D590-0002-4F06-BDD1-00EF69E19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关系：对立统一。</a:t>
            </a:r>
          </a:p>
          <a:p>
            <a:r>
              <a:rPr lang="zh-CN" altLang="en-US" b="1" dirty="0"/>
              <a:t>相互区别：</a:t>
            </a:r>
            <a:r>
              <a:rPr lang="zh-CN" altLang="en-US" dirty="0"/>
              <a:t>它们产生和形成的原因不同；它们的表现形式不同；它们在事物发展中的地位和作用不同。</a:t>
            </a:r>
          </a:p>
          <a:p>
            <a:r>
              <a:rPr lang="zh-CN" altLang="en-US" b="1" dirty="0"/>
              <a:t>相互联系：</a:t>
            </a:r>
            <a:r>
              <a:rPr lang="zh-CN" altLang="en-US" dirty="0"/>
              <a:t>必然性寓于偶然性之中，通过大量的偶然性表现出来，并为自己开辟道路；偶然性背后隐藏着必然性，受必然性的支配，偶然性是必然性的表现形式和补充；必然性和偶然性在一定条件下可以互相转化。</a:t>
            </a:r>
          </a:p>
          <a:p>
            <a:endParaRPr lang="zh-CN" altLang="en-US" dirty="0"/>
          </a:p>
        </p:txBody>
      </p:sp>
      <p:sp>
        <p:nvSpPr>
          <p:cNvPr id="4" name="文本框 12291">
            <a:extLst>
              <a:ext uri="{FF2B5EF4-FFF2-40B4-BE49-F238E27FC236}">
                <a16:creationId xmlns:a16="http://schemas.microsoft.com/office/drawing/2014/main" id="{BA8BDCFC-CD62-428C-86F4-4E00135EE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55812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735155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EC9E21-7AE3-4DB0-8CFF-2B94451A0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必然性和偶然性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C32945-7FAE-4CC8-B6F6-16E1EE9AB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方法论：</a:t>
            </a:r>
            <a:r>
              <a:rPr lang="zh-CN" altLang="en-US" dirty="0"/>
              <a:t>我们要重视事物发展的必然性，把握事物发展的总趋势，又要善于从偶然中发现必然，把握有利于事物发展的机遇。</a:t>
            </a:r>
          </a:p>
          <a:p>
            <a:endParaRPr lang="zh-CN" altLang="en-US" dirty="0"/>
          </a:p>
        </p:txBody>
      </p:sp>
      <p:sp>
        <p:nvSpPr>
          <p:cNvPr id="4" name="文本框 12291">
            <a:extLst>
              <a:ext uri="{FF2B5EF4-FFF2-40B4-BE49-F238E27FC236}">
                <a16:creationId xmlns:a16="http://schemas.microsoft.com/office/drawing/2014/main" id="{E2FAEC83-F9BF-4D07-9BA6-C84C70B77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55812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034924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1066</Words>
  <Application>Microsoft Office PowerPoint</Application>
  <PresentationFormat>宽屏</PresentationFormat>
  <Paragraphs>107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4" baseType="lpstr">
      <vt:lpstr>DengXian</vt:lpstr>
      <vt:lpstr>微软雅黑</vt:lpstr>
      <vt:lpstr>Arial</vt:lpstr>
      <vt:lpstr>Office 主题​​</vt:lpstr>
      <vt:lpstr>2019考研政治强化课程 马原理</vt:lpstr>
      <vt:lpstr>第五课 辩证法五对范畴</vt:lpstr>
      <vt:lpstr>PowerPoint 演示文稿</vt:lpstr>
      <vt:lpstr>原因和结果</vt:lpstr>
      <vt:lpstr>原因和结果</vt:lpstr>
      <vt:lpstr>原因和结果</vt:lpstr>
      <vt:lpstr>必然性和偶然性</vt:lpstr>
      <vt:lpstr>必然性和偶然性</vt:lpstr>
      <vt:lpstr>必然性和偶然性</vt:lpstr>
      <vt:lpstr>可能性和现实性</vt:lpstr>
      <vt:lpstr>可能性和现实性</vt:lpstr>
      <vt:lpstr>可能性和现实性</vt:lpstr>
      <vt:lpstr>可能性和现实性</vt:lpstr>
      <vt:lpstr>例题（单选）</vt:lpstr>
      <vt:lpstr>现象和本质</vt:lpstr>
      <vt:lpstr>现象和本质</vt:lpstr>
      <vt:lpstr>内容和形式</vt:lpstr>
      <vt:lpstr>内容和形式</vt:lpstr>
      <vt:lpstr>内容和形式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wuleijin</cp:lastModifiedBy>
  <cp:revision>55</cp:revision>
  <dcterms:created xsi:type="dcterms:W3CDTF">2017-06-09T06:12:12Z</dcterms:created>
  <dcterms:modified xsi:type="dcterms:W3CDTF">2018-03-13T03:08:12Z</dcterms:modified>
</cp:coreProperties>
</file>