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3" r:id="rId4"/>
    <p:sldId id="279" r:id="rId5"/>
    <p:sldId id="280" r:id="rId6"/>
    <p:sldId id="281" r:id="rId7"/>
    <p:sldId id="282" r:id="rId8"/>
    <p:sldId id="283" r:id="rId9"/>
    <p:sldId id="271"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showGuides="1">
      <p:cViewPr>
        <p:scale>
          <a:sx n="70" d="100"/>
          <a:sy n="70" d="100"/>
        </p:scale>
        <p:origin x="207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val="120939371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br>
              <a:rPr lang="en-US" altLang="zh-CN" dirty="0"/>
            </a:br>
            <a:r>
              <a:rPr lang="zh-CN" altLang="en-US" dirty="0"/>
              <a:t>马原理</a:t>
            </a:r>
          </a:p>
        </p:txBody>
      </p:sp>
      <p:sp>
        <p:nvSpPr>
          <p:cNvPr id="3" name="副标题 2">
            <a:extLst>
              <a:ext uri="{FF2B5EF4-FFF2-40B4-BE49-F238E27FC236}">
                <a16:creationId xmlns:a16="http://schemas.microsoft.com/office/drawing/2014/main" id="{71D5E647-2926-4AD8-B6DA-F68822BF186C}"/>
              </a:ext>
            </a:extLst>
          </p:cNvPr>
          <p:cNvSpPr>
            <a:spLocks noGrp="1"/>
          </p:cNvSpPr>
          <p:nvPr>
            <p:ph type="subTitle" idx="1"/>
          </p:nvPr>
        </p:nvSpPr>
        <p:spPr>
          <a:xfrm>
            <a:off x="539263" y="3965340"/>
            <a:ext cx="8436462" cy="647224"/>
          </a:xfrm>
        </p:spPr>
        <p:txBody>
          <a:bodyPr/>
          <a:lstStyle/>
          <a:p>
            <a:r>
              <a:rPr lang="zh-CN" altLang="en-US" sz="2400" dirty="0"/>
              <a:t>主讲人  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val="407639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AD29BD-3A0E-45B2-8F0A-A694DFAAD46C}"/>
              </a:ext>
            </a:extLst>
          </p:cNvPr>
          <p:cNvSpPr>
            <a:spLocks noGrp="1"/>
          </p:cNvSpPr>
          <p:nvPr>
            <p:ph type="ctrTitle"/>
          </p:nvPr>
        </p:nvSpPr>
        <p:spPr>
          <a:xfrm>
            <a:off x="515938" y="2025747"/>
            <a:ext cx="8459787" cy="2242279"/>
          </a:xfrm>
        </p:spPr>
        <p:txBody>
          <a:bodyPr/>
          <a:lstStyle/>
          <a:p>
            <a:pPr>
              <a:lnSpc>
                <a:spcPct val="150000"/>
              </a:lnSpc>
            </a:pPr>
            <a:r>
              <a:rPr lang="zh-CN" altLang="en-US" dirty="0"/>
              <a:t>第七课</a:t>
            </a:r>
            <a:br>
              <a:rPr lang="en-US" altLang="zh-CN" dirty="0"/>
            </a:br>
            <a:r>
              <a:rPr lang="zh-CN" altLang="en-US" dirty="0"/>
              <a:t>质量互变定律</a:t>
            </a:r>
          </a:p>
        </p:txBody>
      </p:sp>
    </p:spTree>
    <p:extLst>
      <p:ext uri="{BB962C8B-B14F-4D97-AF65-F5344CB8AC3E}">
        <p14:creationId xmlns:p14="http://schemas.microsoft.com/office/powerpoint/2010/main" val="18867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5122">
            <a:extLst>
              <a:ext uri="{FF2B5EF4-FFF2-40B4-BE49-F238E27FC236}">
                <a16:creationId xmlns:a16="http://schemas.microsoft.com/office/drawing/2014/main" id="{5F6B575C-5750-48D5-8400-D743A28459F9}"/>
              </a:ext>
            </a:extLst>
          </p:cNvPr>
          <p:cNvSpPr>
            <a:spLocks noChangeArrowheads="1"/>
          </p:cNvSpPr>
          <p:nvPr/>
        </p:nvSpPr>
        <p:spPr bwMode="auto">
          <a:xfrm>
            <a:off x="4108450" y="4513263"/>
            <a:ext cx="82550"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24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7171" name="矩形 5123">
            <a:extLst>
              <a:ext uri="{FF2B5EF4-FFF2-40B4-BE49-F238E27FC236}">
                <a16:creationId xmlns:a16="http://schemas.microsoft.com/office/drawing/2014/main" id="{E74FF22C-639A-4901-A8E8-504B6F192907}"/>
              </a:ext>
            </a:extLst>
          </p:cNvPr>
          <p:cNvSpPr>
            <a:spLocks noChangeArrowheads="1"/>
          </p:cNvSpPr>
          <p:nvPr/>
        </p:nvSpPr>
        <p:spPr bwMode="auto">
          <a:xfrm>
            <a:off x="4121150" y="4089400"/>
            <a:ext cx="58738" cy="7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24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7172" name="矩形 5124">
            <a:extLst>
              <a:ext uri="{FF2B5EF4-FFF2-40B4-BE49-F238E27FC236}">
                <a16:creationId xmlns:a16="http://schemas.microsoft.com/office/drawing/2014/main" id="{78423C8D-198A-42E2-81A6-BEA9139F258F}"/>
              </a:ext>
            </a:extLst>
          </p:cNvPr>
          <p:cNvSpPr>
            <a:spLocks noChangeArrowheads="1"/>
          </p:cNvSpPr>
          <p:nvPr/>
        </p:nvSpPr>
        <p:spPr bwMode="auto">
          <a:xfrm>
            <a:off x="4125913" y="3649663"/>
            <a:ext cx="49212" cy="6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24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7173" name="矩形 5125">
            <a:extLst>
              <a:ext uri="{FF2B5EF4-FFF2-40B4-BE49-F238E27FC236}">
                <a16:creationId xmlns:a16="http://schemas.microsoft.com/office/drawing/2014/main" id="{21A13AD2-017F-4A9E-95AA-78B2F278063B}"/>
              </a:ext>
            </a:extLst>
          </p:cNvPr>
          <p:cNvSpPr>
            <a:spLocks noChangeArrowheads="1"/>
          </p:cNvSpPr>
          <p:nvPr/>
        </p:nvSpPr>
        <p:spPr bwMode="auto">
          <a:xfrm>
            <a:off x="4121150" y="3211513"/>
            <a:ext cx="58738" cy="7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24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7174" name="矩形 5126">
            <a:extLst>
              <a:ext uri="{FF2B5EF4-FFF2-40B4-BE49-F238E27FC236}">
                <a16:creationId xmlns:a16="http://schemas.microsoft.com/office/drawing/2014/main" id="{32FA3732-9A15-46C3-A277-C71EE76700F7}"/>
              </a:ext>
            </a:extLst>
          </p:cNvPr>
          <p:cNvSpPr>
            <a:spLocks noChangeArrowheads="1"/>
          </p:cNvSpPr>
          <p:nvPr/>
        </p:nvSpPr>
        <p:spPr bwMode="auto">
          <a:xfrm>
            <a:off x="4110038" y="2765425"/>
            <a:ext cx="8096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24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grpSp>
        <p:nvGrpSpPr>
          <p:cNvPr id="7175" name="组合 5129">
            <a:extLst>
              <a:ext uri="{FF2B5EF4-FFF2-40B4-BE49-F238E27FC236}">
                <a16:creationId xmlns:a16="http://schemas.microsoft.com/office/drawing/2014/main" id="{DC14982B-DB36-4970-B4B6-BBE2EB882FE7}"/>
              </a:ext>
            </a:extLst>
          </p:cNvPr>
          <p:cNvGrpSpPr>
            <a:grpSpLocks/>
          </p:cNvGrpSpPr>
          <p:nvPr/>
        </p:nvGrpSpPr>
        <p:grpSpPr bwMode="auto">
          <a:xfrm>
            <a:off x="3481388" y="1103313"/>
            <a:ext cx="2394037" cy="601662"/>
            <a:chOff x="0" y="0"/>
            <a:chExt cx="2748" cy="710"/>
          </a:xfrm>
        </p:grpSpPr>
        <p:sp>
          <p:nvSpPr>
            <p:cNvPr id="7186" name="矩形 5130">
              <a:extLst>
                <a:ext uri="{FF2B5EF4-FFF2-40B4-BE49-F238E27FC236}">
                  <a16:creationId xmlns:a16="http://schemas.microsoft.com/office/drawing/2014/main" id="{1B1D1625-970B-49BA-9A75-E214C6B49AC6}"/>
                </a:ext>
              </a:extLst>
            </p:cNvPr>
            <p:cNvSpPr>
              <a:spLocks noChangeArrowheads="1"/>
            </p:cNvSpPr>
            <p:nvPr/>
          </p:nvSpPr>
          <p:spPr bwMode="auto">
            <a:xfrm>
              <a:off x="170" y="0"/>
              <a:ext cx="2483" cy="71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24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7" name="矩形 5131">
              <a:extLst>
                <a:ext uri="{FF2B5EF4-FFF2-40B4-BE49-F238E27FC236}">
                  <a16:creationId xmlns:a16="http://schemas.microsoft.com/office/drawing/2014/main" id="{F6E543E9-E7E7-4741-8AC7-D1743F13D7B5}"/>
                </a:ext>
              </a:extLst>
            </p:cNvPr>
            <p:cNvSpPr>
              <a:spLocks noChangeArrowheads="1"/>
            </p:cNvSpPr>
            <p:nvPr/>
          </p:nvSpPr>
          <p:spPr bwMode="auto">
            <a:xfrm>
              <a:off x="0" y="0"/>
              <a:ext cx="2748"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概念</a:t>
              </a:r>
            </a:p>
          </p:txBody>
        </p:sp>
      </p:grpSp>
      <p:cxnSp>
        <p:nvCxnSpPr>
          <p:cNvPr id="7176" name="肘形连接符 5132">
            <a:extLst>
              <a:ext uri="{FF2B5EF4-FFF2-40B4-BE49-F238E27FC236}">
                <a16:creationId xmlns:a16="http://schemas.microsoft.com/office/drawing/2014/main" id="{08CD280F-1B21-4D95-9CA9-55300E9723E3}"/>
              </a:ext>
            </a:extLst>
          </p:cNvPr>
          <p:cNvCxnSpPr>
            <a:cxnSpLocks noChangeShapeType="1"/>
          </p:cNvCxnSpPr>
          <p:nvPr/>
        </p:nvCxnSpPr>
        <p:spPr bwMode="auto">
          <a:xfrm rot="10800000" flipV="1">
            <a:off x="2965450" y="1403350"/>
            <a:ext cx="717550" cy="2292350"/>
          </a:xfrm>
          <a:prstGeom prst="bentConnector3">
            <a:avLst>
              <a:gd name="adj1" fmla="val 49954"/>
            </a:avLst>
          </a:prstGeom>
          <a:noFill/>
          <a:ln w="28575">
            <a:solidFill>
              <a:schemeClr val="bg1"/>
            </a:solidFill>
            <a:miter lim="800000"/>
            <a:headEnd/>
            <a:tailEnd/>
          </a:ln>
          <a:extLst>
            <a:ext uri="{909E8E84-426E-40DD-AFC4-6F175D3DCCD1}">
              <a14:hiddenFill xmlns:a14="http://schemas.microsoft.com/office/drawing/2010/main">
                <a:noFill/>
              </a14:hiddenFill>
            </a:ext>
          </a:extLst>
        </p:spPr>
      </p:cxnSp>
      <p:cxnSp>
        <p:nvCxnSpPr>
          <p:cNvPr id="7177" name="肘形连接符 5133">
            <a:extLst>
              <a:ext uri="{FF2B5EF4-FFF2-40B4-BE49-F238E27FC236}">
                <a16:creationId xmlns:a16="http://schemas.microsoft.com/office/drawing/2014/main" id="{2C6CFB0E-9374-4C55-B17E-BE42CC8556FB}"/>
              </a:ext>
            </a:extLst>
          </p:cNvPr>
          <p:cNvCxnSpPr>
            <a:cxnSpLocks noChangeShapeType="1"/>
          </p:cNvCxnSpPr>
          <p:nvPr/>
        </p:nvCxnSpPr>
        <p:spPr bwMode="auto">
          <a:xfrm rot="16200000" flipH="1">
            <a:off x="2613025" y="4352925"/>
            <a:ext cx="1828800" cy="406400"/>
          </a:xfrm>
          <a:prstGeom prst="bentConnector2">
            <a:avLst/>
          </a:prstGeom>
          <a:noFill/>
          <a:ln w="28575">
            <a:solidFill>
              <a:schemeClr val="bg1"/>
            </a:solidFill>
            <a:miter lim="800000"/>
            <a:headEnd/>
            <a:tailEnd/>
          </a:ln>
          <a:extLst>
            <a:ext uri="{909E8E84-426E-40DD-AFC4-6F175D3DCCD1}">
              <a14:hiddenFill xmlns:a14="http://schemas.microsoft.com/office/drawing/2010/main">
                <a:noFill/>
              </a14:hiddenFill>
            </a:ext>
          </a:extLst>
        </p:spPr>
      </p:cxnSp>
      <p:grpSp>
        <p:nvGrpSpPr>
          <p:cNvPr id="7178" name="组合 5134">
            <a:extLst>
              <a:ext uri="{FF2B5EF4-FFF2-40B4-BE49-F238E27FC236}">
                <a16:creationId xmlns:a16="http://schemas.microsoft.com/office/drawing/2014/main" id="{F6C4FD17-10AA-4B73-B059-EBFE0E5ADA7C}"/>
              </a:ext>
            </a:extLst>
          </p:cNvPr>
          <p:cNvGrpSpPr>
            <a:grpSpLocks/>
          </p:cNvGrpSpPr>
          <p:nvPr/>
        </p:nvGrpSpPr>
        <p:grpSpPr bwMode="auto">
          <a:xfrm>
            <a:off x="3481388" y="3387725"/>
            <a:ext cx="2479040" cy="601663"/>
            <a:chOff x="0" y="0"/>
            <a:chExt cx="6014" cy="710"/>
          </a:xfrm>
        </p:grpSpPr>
        <p:sp>
          <p:nvSpPr>
            <p:cNvPr id="7184" name="矩形 5135">
              <a:extLst>
                <a:ext uri="{FF2B5EF4-FFF2-40B4-BE49-F238E27FC236}">
                  <a16:creationId xmlns:a16="http://schemas.microsoft.com/office/drawing/2014/main" id="{2DF55B9B-C855-4D12-8F62-8E665B519707}"/>
                </a:ext>
              </a:extLst>
            </p:cNvPr>
            <p:cNvSpPr>
              <a:spLocks noChangeArrowheads="1"/>
            </p:cNvSpPr>
            <p:nvPr/>
          </p:nvSpPr>
          <p:spPr bwMode="auto">
            <a:xfrm>
              <a:off x="103" y="0"/>
              <a:ext cx="5704" cy="71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24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5" name="矩形 5136">
              <a:extLst>
                <a:ext uri="{FF2B5EF4-FFF2-40B4-BE49-F238E27FC236}">
                  <a16:creationId xmlns:a16="http://schemas.microsoft.com/office/drawing/2014/main" id="{637B9D07-E2CD-41AF-98B9-B83BD050CBA5}"/>
                </a:ext>
              </a:extLst>
            </p:cNvPr>
            <p:cNvSpPr>
              <a:spLocks noChangeArrowheads="1"/>
            </p:cNvSpPr>
            <p:nvPr/>
          </p:nvSpPr>
          <p:spPr bwMode="auto">
            <a:xfrm>
              <a:off x="0" y="0"/>
              <a:ext cx="6015"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关系</a:t>
              </a:r>
              <a:endParaRPr lang="zh-CN" altLang="en-US" sz="2400" b="1">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7179" name="组合 5137">
            <a:extLst>
              <a:ext uri="{FF2B5EF4-FFF2-40B4-BE49-F238E27FC236}">
                <a16:creationId xmlns:a16="http://schemas.microsoft.com/office/drawing/2014/main" id="{7D259F96-03AD-4842-B34B-7A9D45A1F126}"/>
              </a:ext>
            </a:extLst>
          </p:cNvPr>
          <p:cNvGrpSpPr>
            <a:grpSpLocks/>
          </p:cNvGrpSpPr>
          <p:nvPr/>
        </p:nvGrpSpPr>
        <p:grpSpPr bwMode="auto">
          <a:xfrm>
            <a:off x="3481389" y="5180013"/>
            <a:ext cx="2614612" cy="600075"/>
            <a:chOff x="0" y="0"/>
            <a:chExt cx="6014" cy="710"/>
          </a:xfrm>
        </p:grpSpPr>
        <p:sp>
          <p:nvSpPr>
            <p:cNvPr id="7182" name="矩形 5138">
              <a:extLst>
                <a:ext uri="{FF2B5EF4-FFF2-40B4-BE49-F238E27FC236}">
                  <a16:creationId xmlns:a16="http://schemas.microsoft.com/office/drawing/2014/main" id="{EED30DC0-D5BB-4C06-B844-045515BF45FB}"/>
                </a:ext>
              </a:extLst>
            </p:cNvPr>
            <p:cNvSpPr>
              <a:spLocks noChangeArrowheads="1"/>
            </p:cNvSpPr>
            <p:nvPr/>
          </p:nvSpPr>
          <p:spPr bwMode="auto">
            <a:xfrm>
              <a:off x="103" y="0"/>
              <a:ext cx="5704" cy="710"/>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24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3" name="矩形 5139">
              <a:extLst>
                <a:ext uri="{FF2B5EF4-FFF2-40B4-BE49-F238E27FC236}">
                  <a16:creationId xmlns:a16="http://schemas.microsoft.com/office/drawing/2014/main" id="{7F3EAD99-933B-412F-9B8E-13BBEF1B506D}"/>
                </a:ext>
              </a:extLst>
            </p:cNvPr>
            <p:cNvSpPr>
              <a:spLocks noChangeArrowheads="1"/>
            </p:cNvSpPr>
            <p:nvPr/>
          </p:nvSpPr>
          <p:spPr bwMode="auto">
            <a:xfrm>
              <a:off x="0" y="0"/>
              <a:ext cx="6015"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方法论</a:t>
              </a:r>
              <a:endParaRPr lang="zh-CN" altLang="en-US" sz="2400" b="1">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180" name="直接连接符 5140">
            <a:extLst>
              <a:ext uri="{FF2B5EF4-FFF2-40B4-BE49-F238E27FC236}">
                <a16:creationId xmlns:a16="http://schemas.microsoft.com/office/drawing/2014/main" id="{7F11A278-054B-46E1-929A-AD981D44C3DE}"/>
              </a:ext>
            </a:extLst>
          </p:cNvPr>
          <p:cNvSpPr>
            <a:spLocks noChangeShapeType="1"/>
          </p:cNvSpPr>
          <p:nvPr/>
        </p:nvSpPr>
        <p:spPr bwMode="auto">
          <a:xfrm>
            <a:off x="3303588" y="3694113"/>
            <a:ext cx="298450" cy="31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zh-CN" altLang="en-US" sz="2400"/>
          </a:p>
        </p:txBody>
      </p:sp>
      <p:sp>
        <p:nvSpPr>
          <p:cNvPr id="7181" name="矩形 5128">
            <a:extLst>
              <a:ext uri="{FF2B5EF4-FFF2-40B4-BE49-F238E27FC236}">
                <a16:creationId xmlns:a16="http://schemas.microsoft.com/office/drawing/2014/main" id="{CEF90746-21C0-4633-8940-0049E868DA10}"/>
              </a:ext>
            </a:extLst>
          </p:cNvPr>
          <p:cNvSpPr>
            <a:spLocks noChangeArrowheads="1"/>
          </p:cNvSpPr>
          <p:nvPr/>
        </p:nvSpPr>
        <p:spPr bwMode="auto">
          <a:xfrm>
            <a:off x="790575" y="3186113"/>
            <a:ext cx="2174875" cy="10175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4605" tIns="14605" rIns="14605" bIns="146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2400" b="1" dirty="0">
                <a:solidFill>
                  <a:schemeClr val="bg1"/>
                </a:solidFill>
                <a:latin typeface="Arial" panose="020B0604020202020204" pitchFamily="34" charset="0"/>
                <a:ea typeface="微软雅黑" panose="020B0503020204020204" pitchFamily="34" charset="-122"/>
                <a:sym typeface="微软雅黑" panose="020B0503020204020204" pitchFamily="34" charset="-122"/>
              </a:rPr>
              <a:t>质量互变定律</a:t>
            </a:r>
          </a:p>
        </p:txBody>
      </p:sp>
    </p:spTree>
    <p:extLst>
      <p:ext uri="{BB962C8B-B14F-4D97-AF65-F5344CB8AC3E}">
        <p14:creationId xmlns:p14="http://schemas.microsoft.com/office/powerpoint/2010/main" val="358411842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9D00CD-7335-485B-A1D0-47B1E7DBBB08}"/>
              </a:ext>
            </a:extLst>
          </p:cNvPr>
          <p:cNvSpPr>
            <a:spLocks noGrp="1"/>
          </p:cNvSpPr>
          <p:nvPr>
            <p:ph type="title"/>
          </p:nvPr>
        </p:nvSpPr>
        <p:spPr/>
        <p:txBody>
          <a:bodyPr/>
          <a:lstStyle/>
          <a:p>
            <a:pPr algn="ctr"/>
            <a:r>
              <a:rPr lang="zh-CN" altLang="en-US" dirty="0"/>
              <a:t> 质量互变定律</a:t>
            </a:r>
          </a:p>
        </p:txBody>
      </p:sp>
      <p:sp>
        <p:nvSpPr>
          <p:cNvPr id="3" name="内容占位符 2">
            <a:extLst>
              <a:ext uri="{FF2B5EF4-FFF2-40B4-BE49-F238E27FC236}">
                <a16:creationId xmlns:a16="http://schemas.microsoft.com/office/drawing/2014/main" id="{88C1FFD0-9166-407C-BA57-43BAD2F3BC44}"/>
              </a:ext>
            </a:extLst>
          </p:cNvPr>
          <p:cNvSpPr>
            <a:spLocks noGrp="1"/>
          </p:cNvSpPr>
          <p:nvPr>
            <p:ph idx="1"/>
          </p:nvPr>
        </p:nvSpPr>
        <p:spPr/>
        <p:txBody>
          <a:bodyPr>
            <a:normAutofit fontScale="92500" lnSpcReduction="10000"/>
          </a:bodyPr>
          <a:lstStyle/>
          <a:p>
            <a:r>
              <a:rPr lang="zh-CN" altLang="en-US" sz="2800" b="1" dirty="0"/>
              <a:t>质</a:t>
            </a:r>
            <a:r>
              <a:rPr lang="zh-CN" altLang="en-US" dirty="0"/>
              <a:t>是一事物成为其自身并区别于其他事物的内在规定性</a:t>
            </a:r>
          </a:p>
          <a:p>
            <a:endParaRPr lang="zh-CN" altLang="en-US" dirty="0"/>
          </a:p>
          <a:p>
            <a:endParaRPr lang="zh-CN" altLang="en-US" dirty="0"/>
          </a:p>
          <a:p>
            <a:r>
              <a:rPr lang="zh-CN" altLang="en-US" sz="2800" b="1" dirty="0"/>
              <a:t>量</a:t>
            </a:r>
            <a:r>
              <a:rPr lang="zh-CN" altLang="en-US" dirty="0"/>
              <a:t>是事物的规模、程度、速度以及它的构成成分在空间上的排列组合等可以用数量关系表示的规定性</a:t>
            </a:r>
          </a:p>
          <a:p>
            <a:endParaRPr lang="zh-CN" altLang="en-US" dirty="0"/>
          </a:p>
          <a:p>
            <a:endParaRPr lang="zh-CN" altLang="en-US" dirty="0"/>
          </a:p>
          <a:p>
            <a:endParaRPr lang="zh-CN" altLang="en-US" dirty="0"/>
          </a:p>
          <a:p>
            <a:r>
              <a:rPr lang="zh-CN" altLang="en-US" sz="2600" b="1" dirty="0"/>
              <a:t>度</a:t>
            </a:r>
            <a:r>
              <a:rPr lang="zh-CN" altLang="en-US" dirty="0"/>
              <a:t>是保持事物质的稳定性的数量界限，即事物的限度、幅度和范围，度的两端叫关节点或临界点</a:t>
            </a:r>
          </a:p>
          <a:p>
            <a:endParaRPr lang="zh-CN" altLang="en-US" dirty="0"/>
          </a:p>
          <a:p>
            <a:endParaRPr lang="zh-CN" altLang="en-US" dirty="0"/>
          </a:p>
          <a:p>
            <a:endParaRPr lang="zh-CN" altLang="en-US" dirty="0"/>
          </a:p>
        </p:txBody>
      </p:sp>
      <p:sp>
        <p:nvSpPr>
          <p:cNvPr id="4" name="文本框 6147">
            <a:extLst>
              <a:ext uri="{FF2B5EF4-FFF2-40B4-BE49-F238E27FC236}">
                <a16:creationId xmlns:a16="http://schemas.microsoft.com/office/drawing/2014/main" id="{B2935CF1-F5FB-4B94-9D79-E9A97272097D}"/>
              </a:ext>
            </a:extLst>
          </p:cNvPr>
          <p:cNvSpPr txBox="1">
            <a:spLocks noChangeArrowheads="1"/>
          </p:cNvSpPr>
          <p:nvPr/>
        </p:nvSpPr>
        <p:spPr bwMode="auto">
          <a:xfrm>
            <a:off x="528912" y="563600"/>
            <a:ext cx="1259319" cy="49500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22</a:t>
            </a:r>
          </a:p>
        </p:txBody>
      </p:sp>
      <p:sp>
        <p:nvSpPr>
          <p:cNvPr id="5" name="文本框 4">
            <a:extLst>
              <a:ext uri="{FF2B5EF4-FFF2-40B4-BE49-F238E27FC236}">
                <a16:creationId xmlns:a16="http://schemas.microsoft.com/office/drawing/2014/main" id="{2114669D-7DDD-47EB-9164-10EFF2CBED3E}"/>
              </a:ext>
            </a:extLst>
          </p:cNvPr>
          <p:cNvSpPr txBox="1">
            <a:spLocks noChangeArrowheads="1"/>
          </p:cNvSpPr>
          <p:nvPr/>
        </p:nvSpPr>
        <p:spPr bwMode="auto">
          <a:xfrm>
            <a:off x="824719" y="1933006"/>
            <a:ext cx="7362825" cy="403225"/>
          </a:xfrm>
          <a:prstGeom prst="rect">
            <a:avLst/>
          </a:prstGeom>
          <a:solidFill>
            <a:schemeClr val="accent2">
              <a:lumMod val="40000"/>
              <a:lumOff val="60000"/>
            </a:schemeClr>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defRPr/>
            </a:pPr>
            <a:r>
              <a:rPr lang="zh-CN" altLang="en-US" sz="2000" dirty="0">
                <a:latin typeface="Arial" panose="020B0604020202020204" pitchFamily="34" charset="0"/>
                <a:ea typeface="微软雅黑" panose="020B0503020204020204" pitchFamily="34" charset="-122"/>
                <a:sym typeface="微软雅黑" panose="020B0503020204020204" pitchFamily="34" charset="-122"/>
              </a:rPr>
              <a:t>认识质是认识和实践的起点和基础。只有认识质，才能区别事物</a:t>
            </a:r>
          </a:p>
        </p:txBody>
      </p:sp>
      <p:sp>
        <p:nvSpPr>
          <p:cNvPr id="6" name="文本框 5">
            <a:extLst>
              <a:ext uri="{FF2B5EF4-FFF2-40B4-BE49-F238E27FC236}">
                <a16:creationId xmlns:a16="http://schemas.microsoft.com/office/drawing/2014/main" id="{2AAFC371-9AB1-4561-9565-FB9700EB0B7A}"/>
              </a:ext>
            </a:extLst>
          </p:cNvPr>
          <p:cNvSpPr txBox="1">
            <a:spLocks noChangeArrowheads="1"/>
          </p:cNvSpPr>
          <p:nvPr/>
        </p:nvSpPr>
        <p:spPr bwMode="auto">
          <a:xfrm>
            <a:off x="824719" y="3852620"/>
            <a:ext cx="6486525" cy="1009650"/>
          </a:xfrm>
          <a:prstGeom prst="rect">
            <a:avLst/>
          </a:prstGeom>
          <a:solidFill>
            <a:schemeClr val="accent2">
              <a:lumMod val="40000"/>
              <a:lumOff val="60000"/>
            </a:schemeClr>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defRPr/>
            </a:pPr>
            <a:r>
              <a:rPr lang="zh-CN" altLang="en-US" sz="2000" dirty="0">
                <a:latin typeface="微软雅黑" panose="020B0503020204020204" pitchFamily="34" charset="-122"/>
                <a:ea typeface="微软雅黑" panose="020B0503020204020204" pitchFamily="34" charset="-122"/>
                <a:sym typeface="微软雅黑" panose="020B0503020204020204" pitchFamily="34" charset="-122"/>
              </a:rPr>
              <a:t>量的意义：1.认识事物的量是认识的深化和精确化</a:t>
            </a:r>
          </a:p>
          <a:p>
            <a:pPr eaLnBrk="1" hangingPunct="1">
              <a:lnSpc>
                <a:spcPct val="100000"/>
              </a:lnSpc>
              <a:spcBef>
                <a:spcPct val="0"/>
              </a:spcBef>
              <a:buFont typeface="Arial" panose="020B0604020202020204" pitchFamily="34" charset="0"/>
              <a:buNone/>
              <a:defRPr/>
            </a:pPr>
            <a:r>
              <a:rPr lang="zh-CN" altLang="en-US" sz="2000" dirty="0">
                <a:latin typeface="微软雅黑" panose="020B0503020204020204" pitchFamily="34" charset="-122"/>
                <a:ea typeface="微软雅黑" panose="020B0503020204020204" pitchFamily="34" charset="-122"/>
                <a:sym typeface="微软雅黑" panose="020B0503020204020204" pitchFamily="34" charset="-122"/>
              </a:rPr>
              <a:t>                 2.只有正确了解事物的量，才能正确估计事物</a:t>
            </a:r>
          </a:p>
          <a:p>
            <a:pPr eaLnBrk="1" hangingPunct="1">
              <a:lnSpc>
                <a:spcPct val="100000"/>
              </a:lnSpc>
              <a:spcBef>
                <a:spcPct val="0"/>
              </a:spcBef>
              <a:buFont typeface="Arial" panose="020B0604020202020204" pitchFamily="34" charset="0"/>
              <a:buNone/>
              <a:defRPr/>
            </a:pPr>
            <a:r>
              <a:rPr lang="zh-CN" altLang="en-US" sz="2000" dirty="0">
                <a:latin typeface="微软雅黑" panose="020B0503020204020204" pitchFamily="34" charset="-122"/>
                <a:ea typeface="微软雅黑" panose="020B0503020204020204" pitchFamily="34" charset="-122"/>
                <a:sym typeface="微软雅黑" panose="020B0503020204020204" pitchFamily="34" charset="-122"/>
              </a:rPr>
              <a:t>                    在实践中的地位和作用</a:t>
            </a:r>
          </a:p>
        </p:txBody>
      </p:sp>
    </p:spTree>
    <p:extLst>
      <p:ext uri="{BB962C8B-B14F-4D97-AF65-F5344CB8AC3E}">
        <p14:creationId xmlns:p14="http://schemas.microsoft.com/office/powerpoint/2010/main" val="121252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70FAB6-1146-4109-A2D9-689903B86313}"/>
              </a:ext>
            </a:extLst>
          </p:cNvPr>
          <p:cNvSpPr>
            <a:spLocks noGrp="1"/>
          </p:cNvSpPr>
          <p:nvPr>
            <p:ph type="title"/>
          </p:nvPr>
        </p:nvSpPr>
        <p:spPr/>
        <p:txBody>
          <a:bodyPr/>
          <a:lstStyle/>
          <a:p>
            <a:pPr algn="ctr"/>
            <a:r>
              <a:rPr lang="zh-CN" altLang="en-US" dirty="0"/>
              <a:t> 质量互变定律</a:t>
            </a:r>
          </a:p>
        </p:txBody>
      </p:sp>
      <p:sp>
        <p:nvSpPr>
          <p:cNvPr id="3" name="内容占位符 2">
            <a:extLst>
              <a:ext uri="{FF2B5EF4-FFF2-40B4-BE49-F238E27FC236}">
                <a16:creationId xmlns:a16="http://schemas.microsoft.com/office/drawing/2014/main" id="{C3F05ACB-7425-436F-9852-75EBE96AA58E}"/>
              </a:ext>
            </a:extLst>
          </p:cNvPr>
          <p:cNvSpPr>
            <a:spLocks noGrp="1"/>
          </p:cNvSpPr>
          <p:nvPr>
            <p:ph idx="1"/>
          </p:nvPr>
        </p:nvSpPr>
        <p:spPr/>
        <p:txBody>
          <a:bodyPr/>
          <a:lstStyle/>
          <a:p>
            <a:r>
              <a:rPr lang="zh-CN" altLang="en-US" sz="2800" b="1" dirty="0"/>
              <a:t>量变</a:t>
            </a:r>
            <a:r>
              <a:rPr lang="zh-CN" altLang="en-US" dirty="0"/>
              <a:t>是事物数量的增减和次序的变动，是保持事物的质的相对稳定性的不显著变化，体现了事物渐进过程的连续性。</a:t>
            </a:r>
          </a:p>
          <a:p>
            <a:endParaRPr lang="zh-CN" altLang="en-US" dirty="0"/>
          </a:p>
          <a:p>
            <a:endParaRPr lang="zh-CN" altLang="en-US" dirty="0"/>
          </a:p>
          <a:p>
            <a:r>
              <a:rPr lang="zh-CN" altLang="en-US" sz="2800" b="1" dirty="0"/>
              <a:t>质变</a:t>
            </a:r>
            <a:r>
              <a:rPr lang="zh-CN" altLang="en-US" dirty="0"/>
              <a:t>是事物性质的根本变化，是事物由一种质态向另一种质态的飞跃，体现了事物渐进过程和连续性的中断。</a:t>
            </a:r>
          </a:p>
          <a:p>
            <a:endParaRPr lang="zh-CN" altLang="en-US" dirty="0"/>
          </a:p>
          <a:p>
            <a:endParaRPr lang="zh-CN" altLang="en-US" dirty="0"/>
          </a:p>
          <a:p>
            <a:endParaRPr lang="zh-CN" altLang="en-US" dirty="0"/>
          </a:p>
        </p:txBody>
      </p:sp>
      <p:sp>
        <p:nvSpPr>
          <p:cNvPr id="4" name="文本框 6147">
            <a:extLst>
              <a:ext uri="{FF2B5EF4-FFF2-40B4-BE49-F238E27FC236}">
                <a16:creationId xmlns:a16="http://schemas.microsoft.com/office/drawing/2014/main" id="{DD677FA3-08A9-44DB-A94D-21F2EFDD8B7D}"/>
              </a:ext>
            </a:extLst>
          </p:cNvPr>
          <p:cNvSpPr txBox="1">
            <a:spLocks noChangeArrowheads="1"/>
          </p:cNvSpPr>
          <p:nvPr/>
        </p:nvSpPr>
        <p:spPr bwMode="auto">
          <a:xfrm>
            <a:off x="528912" y="563600"/>
            <a:ext cx="1259319" cy="49500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22</a:t>
            </a:r>
          </a:p>
        </p:txBody>
      </p:sp>
    </p:spTree>
    <p:extLst>
      <p:ext uri="{BB962C8B-B14F-4D97-AF65-F5344CB8AC3E}">
        <p14:creationId xmlns:p14="http://schemas.microsoft.com/office/powerpoint/2010/main" val="117023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174268-3ABC-41A2-8692-453F6F541B39}"/>
              </a:ext>
            </a:extLst>
          </p:cNvPr>
          <p:cNvSpPr>
            <a:spLocks noGrp="1"/>
          </p:cNvSpPr>
          <p:nvPr>
            <p:ph type="title"/>
          </p:nvPr>
        </p:nvSpPr>
        <p:spPr/>
        <p:txBody>
          <a:bodyPr/>
          <a:lstStyle/>
          <a:p>
            <a:pPr algn="ctr"/>
            <a:r>
              <a:rPr lang="zh-CN" altLang="en-US" dirty="0"/>
              <a:t> 质量互变定律</a:t>
            </a:r>
          </a:p>
        </p:txBody>
      </p:sp>
      <p:sp>
        <p:nvSpPr>
          <p:cNvPr id="3" name="内容占位符 2">
            <a:extLst>
              <a:ext uri="{FF2B5EF4-FFF2-40B4-BE49-F238E27FC236}">
                <a16:creationId xmlns:a16="http://schemas.microsoft.com/office/drawing/2014/main" id="{F25E643D-B230-4B48-967A-C26E1199F2E5}"/>
              </a:ext>
            </a:extLst>
          </p:cNvPr>
          <p:cNvSpPr>
            <a:spLocks noGrp="1"/>
          </p:cNvSpPr>
          <p:nvPr>
            <p:ph idx="1"/>
          </p:nvPr>
        </p:nvSpPr>
        <p:spPr/>
        <p:txBody>
          <a:bodyPr/>
          <a:lstStyle/>
          <a:p>
            <a:r>
              <a:rPr lang="zh-CN" altLang="en-US" b="1" dirty="0"/>
              <a:t>相互区别：略</a:t>
            </a:r>
          </a:p>
          <a:p>
            <a:r>
              <a:rPr lang="zh-CN" altLang="en-US" b="1" dirty="0"/>
              <a:t>相互联系：</a:t>
            </a:r>
          </a:p>
          <a:p>
            <a:pPr marL="804863" indent="0">
              <a:buNone/>
            </a:pPr>
            <a:r>
              <a:rPr lang="zh-CN" altLang="en-US" dirty="0"/>
              <a:t>第一，量变是质变的必要准备。</a:t>
            </a:r>
            <a:endParaRPr lang="en-US" altLang="zh-CN" dirty="0"/>
          </a:p>
          <a:p>
            <a:pPr marL="804863" indent="0">
              <a:buNone/>
            </a:pPr>
            <a:r>
              <a:rPr lang="zh-CN" altLang="en-US" dirty="0"/>
              <a:t>第二，质变是量变的必然结果。</a:t>
            </a:r>
            <a:endParaRPr lang="en-US" altLang="zh-CN" dirty="0"/>
          </a:p>
          <a:p>
            <a:pPr marL="804863" indent="0">
              <a:buNone/>
            </a:pPr>
            <a:r>
              <a:rPr lang="zh-CN" altLang="en-US" dirty="0"/>
              <a:t>第三，量变和质变是相互渗透的。</a:t>
            </a:r>
            <a:endParaRPr lang="en-US" altLang="zh-CN" dirty="0"/>
          </a:p>
          <a:p>
            <a:pPr marL="1433513" indent="0">
              <a:buNone/>
            </a:pPr>
            <a:r>
              <a:rPr lang="zh-CN" altLang="en-US" dirty="0"/>
              <a:t> 一方面，在总的量变过程中有阶段性和局部性的部分质变；</a:t>
            </a:r>
            <a:endParaRPr lang="en-US" altLang="zh-CN" dirty="0"/>
          </a:p>
          <a:p>
            <a:pPr marL="1433513" indent="0">
              <a:buNone/>
            </a:pPr>
            <a:r>
              <a:rPr lang="zh-CN" altLang="en-US" dirty="0"/>
              <a:t>另一方面，在质变过程中也有旧质在量上的收缩和新质在量上的扩张。</a:t>
            </a:r>
          </a:p>
          <a:p>
            <a:endParaRPr lang="zh-CN" altLang="en-US" dirty="0"/>
          </a:p>
        </p:txBody>
      </p:sp>
      <p:sp>
        <p:nvSpPr>
          <p:cNvPr id="4" name="文本框 6147">
            <a:extLst>
              <a:ext uri="{FF2B5EF4-FFF2-40B4-BE49-F238E27FC236}">
                <a16:creationId xmlns:a16="http://schemas.microsoft.com/office/drawing/2014/main" id="{6D7A3CDE-3353-4251-8635-C4978D541BA9}"/>
              </a:ext>
            </a:extLst>
          </p:cNvPr>
          <p:cNvSpPr txBox="1">
            <a:spLocks noChangeArrowheads="1"/>
          </p:cNvSpPr>
          <p:nvPr/>
        </p:nvSpPr>
        <p:spPr bwMode="auto">
          <a:xfrm>
            <a:off x="528912" y="563600"/>
            <a:ext cx="1259319" cy="49500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22</a:t>
            </a:r>
          </a:p>
        </p:txBody>
      </p:sp>
    </p:spTree>
    <p:extLst>
      <p:ext uri="{BB962C8B-B14F-4D97-AF65-F5344CB8AC3E}">
        <p14:creationId xmlns:p14="http://schemas.microsoft.com/office/powerpoint/2010/main" val="407492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11285F-C19E-459A-A794-DC27D9E959F7}"/>
              </a:ext>
            </a:extLst>
          </p:cNvPr>
          <p:cNvSpPr>
            <a:spLocks noGrp="1"/>
          </p:cNvSpPr>
          <p:nvPr>
            <p:ph type="title"/>
          </p:nvPr>
        </p:nvSpPr>
        <p:spPr/>
        <p:txBody>
          <a:bodyPr/>
          <a:lstStyle/>
          <a:p>
            <a:pPr algn="ctr"/>
            <a:r>
              <a:rPr lang="zh-CN" altLang="en-US" dirty="0"/>
              <a:t> 质量互变定律</a:t>
            </a:r>
          </a:p>
        </p:txBody>
      </p:sp>
      <p:sp>
        <p:nvSpPr>
          <p:cNvPr id="4" name="文本框 6147">
            <a:extLst>
              <a:ext uri="{FF2B5EF4-FFF2-40B4-BE49-F238E27FC236}">
                <a16:creationId xmlns:a16="http://schemas.microsoft.com/office/drawing/2014/main" id="{BE31942A-48CB-4F14-8AE6-69D7B72EE402}"/>
              </a:ext>
            </a:extLst>
          </p:cNvPr>
          <p:cNvSpPr txBox="1">
            <a:spLocks noChangeArrowheads="1"/>
          </p:cNvSpPr>
          <p:nvPr/>
        </p:nvSpPr>
        <p:spPr bwMode="auto">
          <a:xfrm>
            <a:off x="528912" y="563600"/>
            <a:ext cx="1259319" cy="49500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22</a:t>
            </a:r>
          </a:p>
        </p:txBody>
      </p:sp>
      <p:graphicFrame>
        <p:nvGraphicFramePr>
          <p:cNvPr id="8" name="表格 7">
            <a:extLst>
              <a:ext uri="{FF2B5EF4-FFF2-40B4-BE49-F238E27FC236}">
                <a16:creationId xmlns:a16="http://schemas.microsoft.com/office/drawing/2014/main" id="{0ACC704E-BB68-4678-8E1A-CF575BD70D65}"/>
              </a:ext>
            </a:extLst>
          </p:cNvPr>
          <p:cNvGraphicFramePr>
            <a:graphicFrameLocks noGrp="1"/>
          </p:cNvGraphicFramePr>
          <p:nvPr>
            <p:extLst>
              <p:ext uri="{D42A27DB-BD31-4B8C-83A1-F6EECF244321}">
                <p14:modId xmlns:p14="http://schemas.microsoft.com/office/powerpoint/2010/main" val="768799005"/>
              </p:ext>
            </p:extLst>
          </p:nvPr>
        </p:nvGraphicFramePr>
        <p:xfrm>
          <a:off x="528912" y="1497588"/>
          <a:ext cx="8446813" cy="2712720"/>
        </p:xfrm>
        <a:graphic>
          <a:graphicData uri="http://schemas.openxmlformats.org/drawingml/2006/table">
            <a:tbl>
              <a:tblPr firstRow="1" bandRow="1">
                <a:tableStyleId>{2D5ABB26-0587-4C30-8999-92F81FD0307C}</a:tableStyleId>
              </a:tblPr>
              <a:tblGrid>
                <a:gridCol w="2896676">
                  <a:extLst>
                    <a:ext uri="{9D8B030D-6E8A-4147-A177-3AD203B41FA5}">
                      <a16:colId xmlns:a16="http://schemas.microsoft.com/office/drawing/2014/main" val="370249399"/>
                    </a:ext>
                  </a:extLst>
                </a:gridCol>
                <a:gridCol w="5550137">
                  <a:extLst>
                    <a:ext uri="{9D8B030D-6E8A-4147-A177-3AD203B41FA5}">
                      <a16:colId xmlns:a16="http://schemas.microsoft.com/office/drawing/2014/main" val="2346988513"/>
                    </a:ext>
                  </a:extLst>
                </a:gridCol>
              </a:tblGrid>
              <a:tr h="467690">
                <a:tc rowSpan="2">
                  <a:txBody>
                    <a:bodyPr/>
                    <a:lstStyle/>
                    <a:p>
                      <a:pPr algn="ctr">
                        <a:lnSpc>
                          <a:spcPct val="150000"/>
                        </a:lnSpc>
                      </a:pPr>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理论上的方法论</a:t>
                      </a:r>
                    </a:p>
                    <a:p>
                      <a:pPr algn="ctr"/>
                      <a:endPar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夸大质变导致：激变论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39712"/>
                  </a:ext>
                </a:extLst>
              </a:tr>
              <a:tr h="250710">
                <a:tc vMerge="1">
                  <a:txBody>
                    <a:bodyPr/>
                    <a:lstStyle/>
                    <a:p>
                      <a:endParaRPr lang="zh-CN" altLang="en-US" dirty="0">
                        <a:ln>
                          <a:solidFill>
                            <a:schemeClr val="bg1"/>
                          </a:solidFill>
                        </a:ln>
                        <a:solidFill>
                          <a:srgbClr val="113F3D"/>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夸大量变导致：庸俗进化论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93283632"/>
                  </a:ext>
                </a:extLst>
              </a:tr>
              <a:tr h="465856">
                <a:tc rowSpan="3">
                  <a:txBody>
                    <a:bodyPr/>
                    <a:lstStyle/>
                    <a:p>
                      <a:pPr algn="ctr"/>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实践中的方法论</a:t>
                      </a:r>
                    </a:p>
                    <a:p>
                      <a:pPr algn="ctr"/>
                      <a:endPar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适度原则</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2959935"/>
                  </a:ext>
                </a:extLst>
              </a:tr>
              <a:tr h="396244">
                <a:tc vMerge="1">
                  <a:txBody>
                    <a:bodyPr/>
                    <a:lstStyle/>
                    <a:p>
                      <a:endParaRPr lang="zh-CN" altLang="en-US" dirty="0">
                        <a:ln>
                          <a:solidFill>
                            <a:schemeClr val="bg1"/>
                          </a:solidFill>
                        </a:ln>
                        <a:solidFill>
                          <a:srgbClr val="113F3D"/>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对社会主义初级阶段的认识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95810582"/>
                  </a:ext>
                </a:extLst>
              </a:tr>
              <a:tr h="396244">
                <a:tc vMerge="1">
                  <a:txBody>
                    <a:bodyPr/>
                    <a:lstStyle/>
                    <a:p>
                      <a:endParaRPr lang="zh-CN" altLang="en-US"/>
                    </a:p>
                  </a:txBody>
                  <a:tcPr/>
                </a:tc>
                <a:tc>
                  <a:txBody>
                    <a:bodyPr/>
                    <a:lstStyle/>
                    <a:p>
                      <a:pPr lvl="0"/>
                      <a:r>
                        <a:rPr lang="zh-CN" altLang="en-US" sz="2800" b="0" cap="none" spc="0" dirty="0">
                          <a:ln w="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改革、发展和稳定</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93934430"/>
                  </a:ext>
                </a:extLst>
              </a:tr>
            </a:tbl>
          </a:graphicData>
        </a:graphic>
      </p:graphicFrame>
    </p:spTree>
    <p:extLst>
      <p:ext uri="{BB962C8B-B14F-4D97-AF65-F5344CB8AC3E}">
        <p14:creationId xmlns:p14="http://schemas.microsoft.com/office/powerpoint/2010/main" val="267224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07874-A6FA-495C-847D-8E5B70D6C3AA}"/>
              </a:ext>
            </a:extLst>
          </p:cNvPr>
          <p:cNvSpPr>
            <a:spLocks noGrp="1"/>
          </p:cNvSpPr>
          <p:nvPr>
            <p:ph type="title"/>
          </p:nvPr>
        </p:nvSpPr>
        <p:spPr/>
        <p:txBody>
          <a:bodyPr/>
          <a:lstStyle/>
          <a:p>
            <a:r>
              <a:rPr lang="zh-CN" altLang="en-US" dirty="0"/>
              <a:t>例题（单选）</a:t>
            </a:r>
          </a:p>
        </p:txBody>
      </p:sp>
      <p:sp>
        <p:nvSpPr>
          <p:cNvPr id="3" name="内容占位符 2">
            <a:extLst>
              <a:ext uri="{FF2B5EF4-FFF2-40B4-BE49-F238E27FC236}">
                <a16:creationId xmlns:a16="http://schemas.microsoft.com/office/drawing/2014/main" id="{8E84627D-5C81-4D0B-8F5F-5467F00B099A}"/>
              </a:ext>
            </a:extLst>
          </p:cNvPr>
          <p:cNvSpPr>
            <a:spLocks noGrp="1"/>
          </p:cNvSpPr>
          <p:nvPr>
            <p:ph idx="1"/>
          </p:nvPr>
        </p:nvSpPr>
        <p:spPr/>
        <p:txBody>
          <a:bodyPr/>
          <a:lstStyle/>
          <a:p>
            <a:pPr marL="0" indent="0">
              <a:buNone/>
            </a:pPr>
            <a:r>
              <a:rPr lang="en-US" altLang="zh-CN" dirty="0"/>
              <a:t>《</a:t>
            </a:r>
            <a:r>
              <a:rPr lang="zh-CN" altLang="en-US" dirty="0"/>
              <a:t>百喻经</a:t>
            </a:r>
            <a:r>
              <a:rPr lang="en-US" altLang="zh-CN" dirty="0"/>
              <a:t>》</a:t>
            </a:r>
            <a:r>
              <a:rPr lang="zh-CN" altLang="en-US" dirty="0"/>
              <a:t>中有一则寓言</a:t>
            </a:r>
            <a:r>
              <a:rPr lang="en-US" altLang="zh-CN" dirty="0"/>
              <a:t>:</a:t>
            </a:r>
            <a:r>
              <a:rPr lang="zh-CN" altLang="en-US" dirty="0"/>
              <a:t>有一个愚人到别人家去做客</a:t>
            </a:r>
            <a:r>
              <a:rPr lang="en-US" altLang="zh-CN" dirty="0"/>
              <a:t>,</a:t>
            </a:r>
            <a:r>
              <a:rPr lang="zh-CN" altLang="en-US" dirty="0"/>
              <a:t>他嫌菜没有味道</a:t>
            </a:r>
            <a:r>
              <a:rPr lang="en-US" altLang="zh-CN" dirty="0"/>
              <a:t>,</a:t>
            </a:r>
            <a:r>
              <a:rPr lang="zh-CN" altLang="en-US" dirty="0"/>
              <a:t>主人就给他加了点盐。菜里加盐以后</a:t>
            </a:r>
            <a:r>
              <a:rPr lang="en-US" altLang="zh-CN" dirty="0"/>
              <a:t>,</a:t>
            </a:r>
            <a:r>
              <a:rPr lang="zh-CN" altLang="en-US" dirty="0"/>
              <a:t>味道好极 了。愚人就想</a:t>
            </a:r>
            <a:r>
              <a:rPr lang="en-US" altLang="zh-CN" dirty="0"/>
              <a:t>:“</a:t>
            </a:r>
            <a:r>
              <a:rPr lang="zh-CN" altLang="en-US" dirty="0"/>
              <a:t>菜之所以鲜美</a:t>
            </a:r>
            <a:r>
              <a:rPr lang="en-US" altLang="zh-CN" dirty="0"/>
              <a:t>,</a:t>
            </a:r>
            <a:r>
              <a:rPr lang="zh-CN" altLang="en-US" dirty="0"/>
              <a:t>是因为有了盐。加一点点就如此鲜美</a:t>
            </a:r>
            <a:r>
              <a:rPr lang="en-US" altLang="zh-CN" dirty="0"/>
              <a:t>,</a:t>
            </a:r>
            <a:r>
              <a:rPr lang="zh-CN" altLang="en-US" dirty="0"/>
              <a:t>如果加更多的盐</a:t>
            </a:r>
            <a:r>
              <a:rPr lang="en-US" altLang="zh-CN" dirty="0"/>
              <a:t>,</a:t>
            </a:r>
            <a:r>
              <a:rPr lang="zh-CN" altLang="en-US" dirty="0"/>
              <a:t>岂不更加好吃</a:t>
            </a:r>
            <a:r>
              <a:rPr lang="en-US" altLang="zh-CN" dirty="0"/>
              <a:t>?”</a:t>
            </a:r>
            <a:r>
              <a:rPr lang="zh-CN" altLang="en-US" dirty="0"/>
              <a:t>回家之后</a:t>
            </a:r>
            <a:r>
              <a:rPr lang="en-US" altLang="zh-CN" dirty="0"/>
              <a:t>,</a:t>
            </a:r>
            <a:r>
              <a:rPr lang="zh-CN" altLang="en-US" dirty="0"/>
              <a:t>他 把一把盐放进嘴里</a:t>
            </a:r>
            <a:r>
              <a:rPr lang="en-US" altLang="zh-CN" dirty="0"/>
              <a:t>,</a:t>
            </a:r>
            <a:r>
              <a:rPr lang="zh-CN" altLang="en-US" dirty="0"/>
              <a:t>结果又苦又咸。这则寓言给我们的启示是</a:t>
            </a:r>
            <a:endParaRPr lang="en-US" altLang="zh-CN" dirty="0"/>
          </a:p>
          <a:p>
            <a:pPr marL="457200" indent="-457200">
              <a:buFont typeface="+mj-lt"/>
              <a:buAutoNum type="alphaUcPeriod"/>
            </a:pPr>
            <a:r>
              <a:rPr lang="zh-CN" altLang="en-US" dirty="0"/>
              <a:t>持续的量变会引起事物发生质的变化 </a:t>
            </a:r>
            <a:endParaRPr lang="en-US" altLang="zh-CN" dirty="0"/>
          </a:p>
          <a:p>
            <a:pPr marL="457200" indent="-457200">
              <a:buFont typeface="+mj-lt"/>
              <a:buAutoNum type="alphaUcPeriod"/>
            </a:pPr>
            <a:r>
              <a:rPr lang="zh-CN" altLang="en-US" dirty="0"/>
              <a:t>在认识和处理问题时要掌握适度的原则 </a:t>
            </a:r>
            <a:endParaRPr lang="en-US" altLang="zh-CN" dirty="0"/>
          </a:p>
          <a:p>
            <a:pPr marL="457200" indent="-457200">
              <a:buFont typeface="+mj-lt"/>
              <a:buAutoNum type="alphaUcPeriod"/>
            </a:pPr>
            <a:r>
              <a:rPr lang="zh-CN" altLang="en-US" dirty="0"/>
              <a:t>在事物的发展过程中要时时注意事物的自我否定 </a:t>
            </a:r>
            <a:endParaRPr lang="en-US" altLang="zh-CN" dirty="0"/>
          </a:p>
          <a:p>
            <a:pPr marL="457200" indent="-457200">
              <a:buFont typeface="+mj-lt"/>
              <a:buAutoNum type="alphaUcPeriod"/>
            </a:pPr>
            <a:r>
              <a:rPr lang="zh-CN" altLang="en-US" dirty="0"/>
              <a:t>不可能通过一些现象而去认识某个事物的本质 </a:t>
            </a:r>
          </a:p>
          <a:p>
            <a:pPr marL="0" indent="0">
              <a:buNone/>
            </a:pPr>
            <a:endParaRPr lang="zh-CN" altLang="en-US" dirty="0"/>
          </a:p>
        </p:txBody>
      </p:sp>
    </p:spTree>
    <p:extLst>
      <p:ext uri="{BB962C8B-B14F-4D97-AF65-F5344CB8AC3E}">
        <p14:creationId xmlns:p14="http://schemas.microsoft.com/office/powerpoint/2010/main" val="1575717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val="336669354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499</Words>
  <Application>Microsoft Office PowerPoint</Application>
  <PresentationFormat>宽屏</PresentationFormat>
  <Paragraphs>55</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等线</vt:lpstr>
      <vt:lpstr>宋体</vt:lpstr>
      <vt:lpstr>微软雅黑</vt:lpstr>
      <vt:lpstr>Arial</vt:lpstr>
      <vt:lpstr>Office 主题​​</vt:lpstr>
      <vt:lpstr>2019考研政治强化课程 马原理</vt:lpstr>
      <vt:lpstr>第七课 质量互变定律</vt:lpstr>
      <vt:lpstr>PowerPoint 演示文稿</vt:lpstr>
      <vt:lpstr> 质量互变定律</vt:lpstr>
      <vt:lpstr> 质量互变定律</vt:lpstr>
      <vt:lpstr> 质量互变定律</vt:lpstr>
      <vt:lpstr> 质量互变定律</vt:lpstr>
      <vt:lpstr>例题（单选）</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wuleijin</cp:lastModifiedBy>
  <cp:revision>39</cp:revision>
  <dcterms:created xsi:type="dcterms:W3CDTF">2017-06-09T06:12:12Z</dcterms:created>
  <dcterms:modified xsi:type="dcterms:W3CDTF">2018-03-29T03:00:11Z</dcterms:modified>
</cp:coreProperties>
</file>