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2" r:id="rId4"/>
    <p:sldId id="273" r:id="rId5"/>
    <p:sldId id="274" r:id="rId6"/>
    <p:sldId id="275"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89" r:id="rId21"/>
    <p:sldId id="290" r:id="rId22"/>
    <p:sldId id="292" r:id="rId23"/>
    <p:sldId id="293" r:id="rId24"/>
    <p:sldId id="294" r:id="rId25"/>
    <p:sldId id="295" r:id="rId26"/>
    <p:sldId id="298" r:id="rId27"/>
    <p:sldId id="296" r:id="rId28"/>
    <p:sldId id="297" r:id="rId29"/>
    <p:sldId id="271" r:id="rId3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3F3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890" autoAdjust="0"/>
    <p:restoredTop sz="94660"/>
  </p:normalViewPr>
  <p:slideViewPr>
    <p:cSldViewPr snapToGrid="0" showGuides="1">
      <p:cViewPr varScale="1">
        <p:scale>
          <a:sx n="104" d="100"/>
          <a:sy n="104" d="100"/>
        </p:scale>
        <p:origin x="-762"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B205529-CEE4-4A0C-B431-C9E8E7730869}"/>
              </a:ext>
            </a:extLst>
          </p:cNvPr>
          <p:cNvSpPr>
            <a:spLocks noGrp="1"/>
          </p:cNvSpPr>
          <p:nvPr>
            <p:ph type="ctrTitle" hasCustomPrompt="1"/>
          </p:nvPr>
        </p:nvSpPr>
        <p:spPr>
          <a:xfrm>
            <a:off x="1524000" y="1846730"/>
            <a:ext cx="9144000" cy="1030941"/>
          </a:xfrm>
        </p:spPr>
        <p:txBody>
          <a:bodyPr anchor="b">
            <a:noAutofit/>
          </a:bodyPr>
          <a:lstStyle>
            <a:lvl1pPr algn="ctr" fontAlgn="auto">
              <a:spcBef>
                <a:spcPts val="0"/>
              </a:spcBef>
              <a:spcAft>
                <a:spcPts val="0"/>
              </a:spcAft>
              <a:buFontTx/>
              <a:buNone/>
              <a:defRPr sz="4800" b="1">
                <a:solidFill>
                  <a:schemeClr val="bg1"/>
                </a:solidFill>
                <a:latin typeface="微软雅黑" panose="020B0503020204020204" pitchFamily="34" charset="-122"/>
                <a:ea typeface="微软雅黑" panose="020B0503020204020204" pitchFamily="34" charset="-122"/>
              </a:defRPr>
            </a:lvl1pPr>
          </a:lstStyle>
          <a:p>
            <a:pPr algn="ctr" fontAlgn="auto">
              <a:spcBef>
                <a:spcPts val="0"/>
              </a:spcBef>
              <a:spcAft>
                <a:spcPts val="0"/>
              </a:spcAft>
              <a:buFontTx/>
              <a:buNone/>
              <a:defRPr/>
            </a:pPr>
            <a:r>
              <a:rPr lang="zh-CN" altLang="en-US" sz="4800" b="1" spc="600" dirty="0">
                <a:solidFill>
                  <a:schemeClr val="bg1"/>
                </a:solidFill>
                <a:latin typeface="微软雅黑" pitchFamily="34" charset="-122"/>
                <a:ea typeface="微软雅黑" pitchFamily="34" charset="-122"/>
                <a:cs typeface="+mj-cs"/>
              </a:rPr>
              <a:t>封皮</a:t>
            </a:r>
            <a:r>
              <a:rPr lang="en-US" altLang="zh-CN" sz="4800" b="1" spc="600" dirty="0">
                <a:solidFill>
                  <a:schemeClr val="bg1"/>
                </a:solidFill>
                <a:latin typeface="微软雅黑" pitchFamily="34" charset="-122"/>
                <a:ea typeface="微软雅黑" pitchFamily="34" charset="-122"/>
                <a:cs typeface="+mj-cs"/>
              </a:rPr>
              <a:t>48</a:t>
            </a:r>
            <a:r>
              <a:rPr lang="zh-CN" altLang="en-US" sz="4800" b="1" spc="600" dirty="0">
                <a:solidFill>
                  <a:schemeClr val="bg1"/>
                </a:solidFill>
                <a:latin typeface="微软雅黑" pitchFamily="34" charset="-122"/>
                <a:ea typeface="微软雅黑" pitchFamily="34" charset="-122"/>
                <a:cs typeface="+mj-cs"/>
              </a:rPr>
              <a:t>号微软雅黑加粗</a:t>
            </a:r>
          </a:p>
        </p:txBody>
      </p:sp>
      <p:sp>
        <p:nvSpPr>
          <p:cNvPr id="3" name="副标题 2">
            <a:extLst>
              <a:ext uri="{FF2B5EF4-FFF2-40B4-BE49-F238E27FC236}">
                <a16:creationId xmlns:a16="http://schemas.microsoft.com/office/drawing/2014/main" xmlns="" id="{BA821FD7-6BE1-4262-95D1-DD10902D49CF}"/>
              </a:ext>
            </a:extLst>
          </p:cNvPr>
          <p:cNvSpPr>
            <a:spLocks noGrp="1"/>
          </p:cNvSpPr>
          <p:nvPr>
            <p:ph type="subTitle" idx="1" hasCustomPrompt="1"/>
          </p:nvPr>
        </p:nvSpPr>
        <p:spPr>
          <a:xfrm>
            <a:off x="1524000" y="3772369"/>
            <a:ext cx="9144000" cy="647224"/>
          </a:xfrm>
        </p:spPr>
        <p:txBody>
          <a:bodyPr>
            <a:noAutofit/>
          </a:bodyPr>
          <a:lstStyle>
            <a:lvl1pPr marL="0" indent="0" algn="ctr">
              <a:buNone/>
              <a:defRPr sz="3200" b="1">
                <a:solidFill>
                  <a:schemeClr val="bg1"/>
                </a:solidFill>
                <a:latin typeface="微软雅黑" panose="020B0503020204020204" pitchFamily="34" charset="-122"/>
                <a:ea typeface="微软雅黑" panose="020B0503020204020204" pitchFamily="34"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主讲人：</a:t>
            </a:r>
            <a:r>
              <a:rPr lang="en-US" altLang="zh-CN" dirty="0"/>
              <a:t>XXX</a:t>
            </a:r>
            <a:endParaRPr lang="zh-CN" altLang="en-US" dirty="0"/>
          </a:p>
        </p:txBody>
      </p:sp>
    </p:spTree>
    <p:extLst>
      <p:ext uri="{BB962C8B-B14F-4D97-AF65-F5344CB8AC3E}">
        <p14:creationId xmlns:p14="http://schemas.microsoft.com/office/powerpoint/2010/main" xmlns="" val="1209393713"/>
      </p:ext>
    </p:extLst>
  </p:cSld>
  <p:clrMapOvr>
    <a:masterClrMapping/>
  </p:clrMapOvr>
  <p:extLst mod="1">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B25BC60-840B-45BF-85CB-A516D6710474}"/>
              </a:ext>
            </a:extLst>
          </p:cNvPr>
          <p:cNvSpPr>
            <a:spLocks noGrp="1"/>
          </p:cNvSpPr>
          <p:nvPr>
            <p:ph type="title"/>
          </p:nvPr>
        </p:nvSpPr>
        <p:spPr/>
        <p:txBody>
          <a:bodyPr/>
          <a:lstStyle/>
          <a:p>
            <a:r>
              <a:rPr lang="zh-CN" altLang="en-US" dirty="0"/>
              <a:t>单击此处编辑母版标题样式</a:t>
            </a:r>
          </a:p>
        </p:txBody>
      </p:sp>
      <p:sp>
        <p:nvSpPr>
          <p:cNvPr id="3" name="内容占位符 2">
            <a:extLst>
              <a:ext uri="{FF2B5EF4-FFF2-40B4-BE49-F238E27FC236}">
                <a16:creationId xmlns:a16="http://schemas.microsoft.com/office/drawing/2014/main" xmlns="" id="{218B5A5D-F98B-44EC-9F9F-50CA20B659CD}"/>
              </a:ext>
            </a:extLst>
          </p:cNvPr>
          <p:cNvSpPr>
            <a:spLocks noGrp="1"/>
          </p:cNvSpPr>
          <p:nvPr>
            <p:ph idx="1"/>
          </p:nvPr>
        </p:nvSpPr>
        <p:spPr>
          <a:xfrm>
            <a:off x="528912" y="1089025"/>
            <a:ext cx="8453723" cy="5231092"/>
          </a:xfrm>
        </p:spPr>
        <p:txBody>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extLst>
      <p:ext uri="{BB962C8B-B14F-4D97-AF65-F5344CB8AC3E}">
        <p14:creationId xmlns:p14="http://schemas.microsoft.com/office/powerpoint/2010/main" xmlns="" val="1101262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9F1B5515-C645-4529-9B57-3EFE51888F45}"/>
              </a:ext>
            </a:extLst>
          </p:cNvPr>
          <p:cNvSpPr>
            <a:spLocks noGrp="1"/>
          </p:cNvSpPr>
          <p:nvPr>
            <p:ph sz="half" idx="1"/>
          </p:nvPr>
        </p:nvSpPr>
        <p:spPr>
          <a:xfrm>
            <a:off x="528911" y="546848"/>
            <a:ext cx="8453723" cy="5764306"/>
          </a:xfrm>
        </p:spPr>
        <p:txBody>
          <a:bodyPr/>
          <a:lstStyle>
            <a:lvl1pPr>
              <a:lnSpc>
                <a:spcPct val="120000"/>
              </a:lnSpc>
              <a:defRPr/>
            </a:lvl1pPr>
            <a:lvl2pPr>
              <a:lnSpc>
                <a:spcPct val="120000"/>
              </a:lnSpc>
              <a:defRPr/>
            </a:lvl2pPr>
            <a:lvl3pPr>
              <a:lnSpc>
                <a:spcPct val="120000"/>
              </a:lnSpc>
              <a:defRPr/>
            </a:lvl3pPr>
            <a:lvl4pPr>
              <a:lnSpc>
                <a:spcPct val="120000"/>
              </a:lnSpc>
              <a:defRPr/>
            </a:lvl4pPr>
            <a:lvl5pPr>
              <a:lnSpc>
                <a:spcPct val="120000"/>
              </a:lnSpc>
              <a:defRPr/>
            </a:lvl5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extLst>
      <p:ext uri="{BB962C8B-B14F-4D97-AF65-F5344CB8AC3E}">
        <p14:creationId xmlns:p14="http://schemas.microsoft.com/office/powerpoint/2010/main" xmlns="" val="2514770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4340301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13" name="矩形 12">
            <a:extLst>
              <a:ext uri="{FF2B5EF4-FFF2-40B4-BE49-F238E27FC236}">
                <a16:creationId xmlns:a16="http://schemas.microsoft.com/office/drawing/2014/main" xmlns="" id="{E16CDD1C-0656-4CBF-914B-AFD9A13F0EFE}"/>
              </a:ext>
            </a:extLst>
          </p:cNvPr>
          <p:cNvSpPr/>
          <p:nvPr userDrawn="1"/>
        </p:nvSpPr>
        <p:spPr>
          <a:xfrm>
            <a:off x="0" y="-231"/>
            <a:ext cx="12192000" cy="6858000"/>
          </a:xfrm>
          <a:prstGeom prst="rect">
            <a:avLst/>
          </a:prstGeom>
          <a:solidFill>
            <a:srgbClr val="113F3D"/>
          </a:solidFill>
          <a:ln>
            <a:solidFill>
              <a:srgbClr val="113F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标题占位符 1">
            <a:extLst>
              <a:ext uri="{FF2B5EF4-FFF2-40B4-BE49-F238E27FC236}">
                <a16:creationId xmlns:a16="http://schemas.microsoft.com/office/drawing/2014/main" xmlns="" id="{8C9F982E-D706-4044-B179-15E7E5C03F63}"/>
              </a:ext>
            </a:extLst>
          </p:cNvPr>
          <p:cNvSpPr>
            <a:spLocks noGrp="1"/>
          </p:cNvSpPr>
          <p:nvPr userDrawn="1">
            <p:ph type="title"/>
          </p:nvPr>
        </p:nvSpPr>
        <p:spPr>
          <a:xfrm>
            <a:off x="528912" y="555812"/>
            <a:ext cx="8453723" cy="537881"/>
          </a:xfrm>
          <a:prstGeom prst="rect">
            <a:avLst/>
          </a:prstGeom>
        </p:spPr>
        <p:txBody>
          <a:bodyPr vert="horz" lIns="91440" tIns="45720" rIns="91440" bIns="45720" rtlCol="0" anchor="ctr">
            <a:noAutofit/>
          </a:bodyPr>
          <a:lstStyle/>
          <a:p>
            <a:r>
              <a:rPr lang="zh-CN" altLang="en-US" dirty="0"/>
              <a:t>单击此处编辑母版标题样式</a:t>
            </a:r>
          </a:p>
        </p:txBody>
      </p:sp>
      <p:sp>
        <p:nvSpPr>
          <p:cNvPr id="3" name="文本占位符 2">
            <a:extLst>
              <a:ext uri="{FF2B5EF4-FFF2-40B4-BE49-F238E27FC236}">
                <a16:creationId xmlns:a16="http://schemas.microsoft.com/office/drawing/2014/main" xmlns="" id="{9DDDD1B9-3BB5-481C-8CDC-A7E01457D427}"/>
              </a:ext>
            </a:extLst>
          </p:cNvPr>
          <p:cNvSpPr>
            <a:spLocks noGrp="1"/>
          </p:cNvSpPr>
          <p:nvPr userDrawn="1">
            <p:ph type="body" idx="1"/>
          </p:nvPr>
        </p:nvSpPr>
        <p:spPr>
          <a:xfrm>
            <a:off x="528912" y="1093694"/>
            <a:ext cx="8453723" cy="5226423"/>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pic>
        <p:nvPicPr>
          <p:cNvPr id="15" name="图片 14" descr="图片包含 物体&#10;&#10;已生成极高可信度的说明">
            <a:extLst>
              <a:ext uri="{FF2B5EF4-FFF2-40B4-BE49-F238E27FC236}">
                <a16:creationId xmlns:a16="http://schemas.microsoft.com/office/drawing/2014/main" xmlns="" id="{0214D8A9-8710-4524-A2B3-0B8C577814BE}"/>
              </a:ext>
            </a:extLst>
          </p:cNvPr>
          <p:cNvPicPr>
            <a:picLocks noChangeAspect="1"/>
          </p:cNvPicPr>
          <p:nvPr userDrawn="1"/>
        </p:nvPicPr>
        <p:blipFill>
          <a:blip r:embed="rId7" cstate="print">
            <a:duotone>
              <a:schemeClr val="bg2">
                <a:shade val="45000"/>
                <a:satMod val="135000"/>
              </a:schemeClr>
              <a:prstClr val="white"/>
            </a:duotone>
            <a:extLst>
              <a:ext uri="{28A0092B-C50C-407E-A947-70E740481C1C}">
                <a14:useLocalDpi xmlns:a14="http://schemas.microsoft.com/office/drawing/2010/main" xmlns="" val="0"/>
              </a:ext>
            </a:extLst>
          </a:blip>
          <a:stretch>
            <a:fillRect/>
          </a:stretch>
        </p:blipFill>
        <p:spPr>
          <a:xfrm>
            <a:off x="9915671" y="5819305"/>
            <a:ext cx="1971704" cy="500812"/>
          </a:xfrm>
          <a:prstGeom prst="rect">
            <a:avLst/>
          </a:prstGeom>
        </p:spPr>
      </p:pic>
    </p:spTree>
    <p:extLst>
      <p:ext uri="{BB962C8B-B14F-4D97-AF65-F5344CB8AC3E}">
        <p14:creationId xmlns:p14="http://schemas.microsoft.com/office/powerpoint/2010/main" xmlns="" val="1835676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txStyles>
    <p:titleStyle>
      <a:lvl1pPr algn="ctr" defTabSz="914400" rtl="0" eaLnBrk="1" latinLnBrk="0" hangingPunct="1">
        <a:lnSpc>
          <a:spcPct val="90000"/>
        </a:lnSpc>
        <a:spcBef>
          <a:spcPct val="0"/>
        </a:spcBef>
        <a:buNone/>
        <a:defRPr sz="2400" b="1" kern="1200">
          <a:solidFill>
            <a:schemeClr val="bg1"/>
          </a:solidFill>
          <a:latin typeface="微软雅黑" panose="020B0503020204020204" pitchFamily="34" charset="-122"/>
          <a:ea typeface="微软雅黑" panose="020B0503020204020204" pitchFamily="34" charset="-122"/>
          <a:cs typeface="+mj-cs"/>
        </a:defRPr>
      </a:lvl1pPr>
    </p:titleStyle>
    <p:bodyStyle>
      <a:lvl1pPr marL="0" indent="0" algn="l" defTabSz="914400" rtl="0" eaLnBrk="1" latinLnBrk="0" hangingPunct="1">
        <a:lnSpc>
          <a:spcPct val="124000"/>
        </a:lnSpc>
        <a:spcBef>
          <a:spcPts val="1000"/>
        </a:spcBef>
        <a:buFont typeface="Arial" panose="020B0604020202020204" pitchFamily="34" charset="0"/>
        <a:buNone/>
        <a:defRPr sz="2400" kern="1200">
          <a:solidFill>
            <a:schemeClr val="bg1"/>
          </a:solidFill>
          <a:latin typeface="微软雅黑" panose="020B0503020204020204" pitchFamily="34" charset="-122"/>
          <a:ea typeface="微软雅黑" panose="020B0503020204020204" pitchFamily="34" charset="-122"/>
          <a:cs typeface="+mn-cs"/>
        </a:defRPr>
      </a:lvl1pPr>
      <a:lvl2pPr marL="457200" indent="0" algn="l" defTabSz="914400" rtl="0" eaLnBrk="1" latinLnBrk="0" hangingPunct="1">
        <a:lnSpc>
          <a:spcPct val="124000"/>
        </a:lnSpc>
        <a:spcBef>
          <a:spcPts val="500"/>
        </a:spcBef>
        <a:buFont typeface="Arial" panose="020B0604020202020204" pitchFamily="34" charset="0"/>
        <a:buNone/>
        <a:defRPr sz="2400" kern="1200">
          <a:solidFill>
            <a:schemeClr val="bg1"/>
          </a:solidFill>
          <a:latin typeface="微软雅黑" panose="020B0503020204020204" pitchFamily="34" charset="-122"/>
          <a:ea typeface="微软雅黑" panose="020B0503020204020204" pitchFamily="34" charset="-122"/>
          <a:cs typeface="+mn-cs"/>
        </a:defRPr>
      </a:lvl2pPr>
      <a:lvl3pPr marL="914400" indent="0" algn="l" defTabSz="914400" rtl="0" eaLnBrk="1" latinLnBrk="0" hangingPunct="1">
        <a:lnSpc>
          <a:spcPct val="124000"/>
        </a:lnSpc>
        <a:spcBef>
          <a:spcPts val="500"/>
        </a:spcBef>
        <a:buFont typeface="Arial" panose="020B0604020202020204" pitchFamily="34" charset="0"/>
        <a:buNone/>
        <a:defRPr sz="2400" kern="1200">
          <a:solidFill>
            <a:schemeClr val="bg1"/>
          </a:solidFill>
          <a:latin typeface="微软雅黑" panose="020B0503020204020204" pitchFamily="34" charset="-122"/>
          <a:ea typeface="微软雅黑" panose="020B0503020204020204" pitchFamily="34" charset="-122"/>
          <a:cs typeface="+mn-cs"/>
        </a:defRPr>
      </a:lvl3pPr>
      <a:lvl4pPr marL="1371600" indent="0" algn="l" defTabSz="914400" rtl="0" eaLnBrk="1" latinLnBrk="0" hangingPunct="1">
        <a:lnSpc>
          <a:spcPct val="124000"/>
        </a:lnSpc>
        <a:spcBef>
          <a:spcPts val="500"/>
        </a:spcBef>
        <a:buFont typeface="Arial" panose="020B0604020202020204" pitchFamily="34" charset="0"/>
        <a:buNone/>
        <a:defRPr sz="2400" kern="1200">
          <a:solidFill>
            <a:schemeClr val="bg1"/>
          </a:solidFill>
          <a:latin typeface="微软雅黑" panose="020B0503020204020204" pitchFamily="34" charset="-122"/>
          <a:ea typeface="微软雅黑" panose="020B0503020204020204" pitchFamily="34" charset="-122"/>
          <a:cs typeface="+mn-cs"/>
        </a:defRPr>
      </a:lvl4pPr>
      <a:lvl5pPr marL="1828800" indent="0" algn="l" defTabSz="914400" rtl="0" eaLnBrk="1" latinLnBrk="0" hangingPunct="1">
        <a:lnSpc>
          <a:spcPct val="124000"/>
        </a:lnSpc>
        <a:spcBef>
          <a:spcPts val="500"/>
        </a:spcBef>
        <a:buFont typeface="Arial" panose="020B0604020202020204" pitchFamily="34" charset="0"/>
        <a:buNone/>
        <a:defRPr sz="2400" kern="1200">
          <a:solidFill>
            <a:schemeClr val="bg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346" userDrawn="1">
          <p15:clr>
            <a:srgbClr val="F26B43"/>
          </p15:clr>
        </p15:guide>
        <p15:guide id="2" pos="325" userDrawn="1">
          <p15:clr>
            <a:srgbClr val="F26B43"/>
          </p15:clr>
        </p15:guide>
        <p15:guide id="3" pos="5654" userDrawn="1">
          <p15:clr>
            <a:srgbClr val="F26B43"/>
          </p15:clr>
        </p15:guide>
        <p15:guide id="4" orient="horz" pos="397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77D75B4-EA35-4C53-AD53-95E3F7CCCE58}"/>
              </a:ext>
            </a:extLst>
          </p:cNvPr>
          <p:cNvSpPr>
            <a:spLocks noGrp="1"/>
          </p:cNvSpPr>
          <p:nvPr>
            <p:ph type="ctrTitle"/>
          </p:nvPr>
        </p:nvSpPr>
        <p:spPr>
          <a:xfrm>
            <a:off x="539263" y="1374657"/>
            <a:ext cx="8436462" cy="2247314"/>
          </a:xfrm>
        </p:spPr>
        <p:txBody>
          <a:bodyPr/>
          <a:lstStyle/>
          <a:p>
            <a:pPr>
              <a:lnSpc>
                <a:spcPct val="150000"/>
              </a:lnSpc>
            </a:pPr>
            <a:r>
              <a:rPr lang="en-US" altLang="zh-CN" dirty="0"/>
              <a:t>2019</a:t>
            </a:r>
            <a:r>
              <a:rPr lang="zh-CN" altLang="en-US" dirty="0"/>
              <a:t>考研政治强化课程</a:t>
            </a:r>
            <a:r>
              <a:rPr lang="en-US" altLang="zh-CN" dirty="0"/>
              <a:t/>
            </a:r>
            <a:br>
              <a:rPr lang="en-US" altLang="zh-CN" dirty="0"/>
            </a:br>
            <a:r>
              <a:rPr lang="zh-CN" altLang="en-US" dirty="0"/>
              <a:t>马原理</a:t>
            </a:r>
          </a:p>
        </p:txBody>
      </p:sp>
      <p:sp>
        <p:nvSpPr>
          <p:cNvPr id="3" name="副标题 2">
            <a:extLst>
              <a:ext uri="{FF2B5EF4-FFF2-40B4-BE49-F238E27FC236}">
                <a16:creationId xmlns:a16="http://schemas.microsoft.com/office/drawing/2014/main" xmlns="" id="{71D5E647-2926-4AD8-B6DA-F68822BF186C}"/>
              </a:ext>
            </a:extLst>
          </p:cNvPr>
          <p:cNvSpPr>
            <a:spLocks noGrp="1"/>
          </p:cNvSpPr>
          <p:nvPr>
            <p:ph type="subTitle" idx="1"/>
          </p:nvPr>
        </p:nvSpPr>
        <p:spPr>
          <a:xfrm>
            <a:off x="539263" y="3965340"/>
            <a:ext cx="8436462" cy="647224"/>
          </a:xfrm>
        </p:spPr>
        <p:txBody>
          <a:bodyPr/>
          <a:lstStyle/>
          <a:p>
            <a:r>
              <a:rPr lang="zh-CN" altLang="en-US" sz="2400" dirty="0"/>
              <a:t>新浪微博：考研政治徐涛</a:t>
            </a:r>
          </a:p>
          <a:p>
            <a:r>
              <a:rPr lang="zh-CN" altLang="en-US" sz="2400" dirty="0"/>
              <a:t>配套教材：</a:t>
            </a:r>
            <a:r>
              <a:rPr lang="en-US" altLang="zh-CN" sz="2400" dirty="0"/>
              <a:t>《</a:t>
            </a:r>
            <a:r>
              <a:rPr lang="zh-CN" altLang="en-US" sz="2400" dirty="0"/>
              <a:t>考研政治核心考案</a:t>
            </a:r>
            <a:r>
              <a:rPr lang="en-US" altLang="zh-CN" sz="2400" dirty="0"/>
              <a:t>》</a:t>
            </a:r>
          </a:p>
        </p:txBody>
      </p:sp>
    </p:spTree>
    <p:extLst>
      <p:ext uri="{BB962C8B-B14F-4D97-AF65-F5344CB8AC3E}">
        <p14:creationId xmlns:p14="http://schemas.microsoft.com/office/powerpoint/2010/main" xmlns="" val="40763978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BB6C5B20-84CB-4F24-BB9F-9A6C6A82FE76}"/>
              </a:ext>
            </a:extLst>
          </p:cNvPr>
          <p:cNvSpPr>
            <a:spLocks noGrp="1"/>
          </p:cNvSpPr>
          <p:nvPr>
            <p:ph type="title"/>
          </p:nvPr>
        </p:nvSpPr>
        <p:spPr/>
        <p:txBody>
          <a:bodyPr/>
          <a:lstStyle/>
          <a:p>
            <a:pPr algn="l"/>
            <a:r>
              <a:rPr lang="zh-CN" altLang="en-US" dirty="0"/>
              <a:t>例题（多选）</a:t>
            </a:r>
          </a:p>
        </p:txBody>
      </p:sp>
      <p:sp>
        <p:nvSpPr>
          <p:cNvPr id="3" name="内容占位符 2">
            <a:extLst>
              <a:ext uri="{FF2B5EF4-FFF2-40B4-BE49-F238E27FC236}">
                <a16:creationId xmlns:a16="http://schemas.microsoft.com/office/drawing/2014/main" xmlns="" id="{CEDB4898-9915-44A1-ADFF-B71F2523030C}"/>
              </a:ext>
            </a:extLst>
          </p:cNvPr>
          <p:cNvSpPr>
            <a:spLocks noGrp="1"/>
          </p:cNvSpPr>
          <p:nvPr>
            <p:ph idx="1"/>
          </p:nvPr>
        </p:nvSpPr>
        <p:spPr/>
        <p:txBody>
          <a:bodyPr/>
          <a:lstStyle/>
          <a:p>
            <a:r>
              <a:rPr lang="en-US" altLang="zh-CN" dirty="0"/>
              <a:t>1.</a:t>
            </a:r>
            <a:r>
              <a:rPr lang="zh-CN" altLang="en-US" dirty="0"/>
              <a:t>在资本主义社会里，银行垄断资本和工业垄断资本密切地融合在一起，产生了一种新型的垄断资本，即金融资本。在金融资本形成的基础上，产生了金融寡头。金融寡头操作、控制社会的主要方式有</a:t>
            </a:r>
          </a:p>
          <a:p>
            <a:r>
              <a:rPr lang="en-US" altLang="zh-CN" dirty="0"/>
              <a:t>A.</a:t>
            </a:r>
            <a:r>
              <a:rPr lang="zh-CN" altLang="en-US" dirty="0"/>
              <a:t>通过“参与制”实现其在经济领域中的统治</a:t>
            </a:r>
          </a:p>
          <a:p>
            <a:r>
              <a:rPr lang="en-US" altLang="zh-CN" dirty="0"/>
              <a:t>B.</a:t>
            </a:r>
            <a:r>
              <a:rPr lang="zh-CN" altLang="en-US" dirty="0"/>
              <a:t>通过同政府的“个人联合”实现其对国家机器的控制</a:t>
            </a:r>
          </a:p>
          <a:p>
            <a:r>
              <a:rPr lang="en-US" altLang="zh-CN" dirty="0"/>
              <a:t>C.</a:t>
            </a:r>
            <a:r>
              <a:rPr lang="zh-CN" altLang="en-US" dirty="0"/>
              <a:t>通过政策咨询机构影响和左右内外政策</a:t>
            </a:r>
          </a:p>
          <a:p>
            <a:r>
              <a:rPr lang="en-US" altLang="zh-CN" dirty="0"/>
              <a:t>D.</a:t>
            </a:r>
            <a:r>
              <a:rPr lang="zh-CN" altLang="en-US" dirty="0"/>
              <a:t>通过新闻媒体实现国民思想意识的一元化</a:t>
            </a:r>
          </a:p>
          <a:p>
            <a:endParaRPr lang="zh-CN" altLang="en-US" dirty="0"/>
          </a:p>
          <a:p>
            <a:endParaRPr lang="zh-CN" altLang="en-US" dirty="0"/>
          </a:p>
        </p:txBody>
      </p:sp>
    </p:spTree>
    <p:extLst>
      <p:ext uri="{BB962C8B-B14F-4D97-AF65-F5344CB8AC3E}">
        <p14:creationId xmlns:p14="http://schemas.microsoft.com/office/powerpoint/2010/main" xmlns="" val="39783439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B47557CC-5FE7-47EC-9425-2A9B0ADC0B02}"/>
              </a:ext>
            </a:extLst>
          </p:cNvPr>
          <p:cNvSpPr>
            <a:spLocks noGrp="1"/>
          </p:cNvSpPr>
          <p:nvPr>
            <p:ph type="title"/>
          </p:nvPr>
        </p:nvSpPr>
        <p:spPr/>
        <p:txBody>
          <a:bodyPr/>
          <a:lstStyle/>
          <a:p>
            <a:r>
              <a:rPr lang="zh-CN" altLang="en-US" dirty="0"/>
              <a:t> 资本主义从竞争到垄断</a:t>
            </a:r>
          </a:p>
        </p:txBody>
      </p:sp>
      <p:sp>
        <p:nvSpPr>
          <p:cNvPr id="3" name="内容占位符 2">
            <a:extLst>
              <a:ext uri="{FF2B5EF4-FFF2-40B4-BE49-F238E27FC236}">
                <a16:creationId xmlns:a16="http://schemas.microsoft.com/office/drawing/2014/main" xmlns="" id="{197868DE-9234-4A21-96AE-180550E1DF08}"/>
              </a:ext>
            </a:extLst>
          </p:cNvPr>
          <p:cNvSpPr>
            <a:spLocks noGrp="1"/>
          </p:cNvSpPr>
          <p:nvPr>
            <p:ph idx="1"/>
          </p:nvPr>
        </p:nvSpPr>
        <p:spPr/>
        <p:txBody>
          <a:bodyPr/>
          <a:lstStyle/>
          <a:p>
            <a:r>
              <a:rPr lang="zh-CN" altLang="en-US" dirty="0"/>
              <a:t>垄断利润是垄断资本家凭借其在社会生产和流通中的垄断地位而获得的超过平均利润的高额利润。</a:t>
            </a:r>
          </a:p>
          <a:p>
            <a:r>
              <a:rPr lang="zh-CN" altLang="en-US" dirty="0"/>
              <a:t>垄断价格是垄断组织在销售或购买商品时，凭借其垄断地位规定的、旨在保证获取最大限度利润的市场价格。垄断价格</a:t>
            </a:r>
            <a:r>
              <a:rPr lang="en-US" altLang="zh-CN" dirty="0"/>
              <a:t>=</a:t>
            </a:r>
            <a:r>
              <a:rPr lang="zh-CN" altLang="en-US" dirty="0"/>
              <a:t>成本价格</a:t>
            </a:r>
            <a:r>
              <a:rPr lang="en-US" altLang="zh-CN" dirty="0"/>
              <a:t>+</a:t>
            </a:r>
            <a:r>
              <a:rPr lang="zh-CN" altLang="en-US" dirty="0"/>
              <a:t>平均利润</a:t>
            </a:r>
            <a:r>
              <a:rPr lang="en-US" altLang="zh-CN" dirty="0"/>
              <a:t>+</a:t>
            </a:r>
            <a:r>
              <a:rPr lang="zh-CN" altLang="en-US" dirty="0"/>
              <a:t>垄断利润。垄断价格包括垄断高价和垄断低价两种形式</a:t>
            </a:r>
          </a:p>
          <a:p>
            <a:r>
              <a:rPr lang="zh-CN" altLang="en-US" dirty="0"/>
              <a:t>垄断价格的产生并没有否定价值规律，它是价值规律在垄断资本主义阶段作用的具体表现</a:t>
            </a:r>
          </a:p>
          <a:p>
            <a:endParaRPr lang="zh-CN" altLang="en-US" dirty="0"/>
          </a:p>
          <a:p>
            <a:endParaRPr lang="zh-CN" altLang="en-US" dirty="0"/>
          </a:p>
        </p:txBody>
      </p:sp>
      <p:sp>
        <p:nvSpPr>
          <p:cNvPr id="4" name="文本框 5123">
            <a:extLst>
              <a:ext uri="{FF2B5EF4-FFF2-40B4-BE49-F238E27FC236}">
                <a16:creationId xmlns:a16="http://schemas.microsoft.com/office/drawing/2014/main" xmlns="" id="{5C138EBE-15F9-4F02-95B9-6FC98D1EFA25}"/>
              </a:ext>
            </a:extLst>
          </p:cNvPr>
          <p:cNvSpPr txBox="1">
            <a:spLocks noChangeArrowheads="1"/>
          </p:cNvSpPr>
          <p:nvPr/>
        </p:nvSpPr>
        <p:spPr bwMode="auto">
          <a:xfrm>
            <a:off x="528912" y="601383"/>
            <a:ext cx="1176338" cy="465138"/>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7</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1</a:t>
            </a:r>
          </a:p>
        </p:txBody>
      </p:sp>
    </p:spTree>
    <p:extLst>
      <p:ext uri="{BB962C8B-B14F-4D97-AF65-F5344CB8AC3E}">
        <p14:creationId xmlns:p14="http://schemas.microsoft.com/office/powerpoint/2010/main" xmlns="" val="16835209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4940ACD-8E44-4478-A8FC-903829BDCBA1}"/>
              </a:ext>
            </a:extLst>
          </p:cNvPr>
          <p:cNvSpPr>
            <a:spLocks noGrp="1"/>
          </p:cNvSpPr>
          <p:nvPr>
            <p:ph type="title"/>
          </p:nvPr>
        </p:nvSpPr>
        <p:spPr/>
        <p:txBody>
          <a:bodyPr/>
          <a:lstStyle/>
          <a:p>
            <a:r>
              <a:rPr lang="zh-CN" altLang="en-US" dirty="0"/>
              <a:t> 垄断资本主义的发展</a:t>
            </a:r>
          </a:p>
        </p:txBody>
      </p:sp>
      <p:sp>
        <p:nvSpPr>
          <p:cNvPr id="3" name="内容占位符 2">
            <a:extLst>
              <a:ext uri="{FF2B5EF4-FFF2-40B4-BE49-F238E27FC236}">
                <a16:creationId xmlns:a16="http://schemas.microsoft.com/office/drawing/2014/main" xmlns="" id="{A5E7FC46-3B70-4578-9CAA-8C77FB6DBF92}"/>
              </a:ext>
            </a:extLst>
          </p:cNvPr>
          <p:cNvSpPr>
            <a:spLocks noGrp="1"/>
          </p:cNvSpPr>
          <p:nvPr>
            <p:ph idx="1"/>
          </p:nvPr>
        </p:nvSpPr>
        <p:spPr/>
        <p:txBody>
          <a:bodyPr/>
          <a:lstStyle/>
          <a:p>
            <a:r>
              <a:rPr lang="zh-CN" altLang="en-US" b="1" dirty="0"/>
              <a:t>国家垄断资本主义是国家政权和私人垄断资本融合在一起的垄断资本主义。</a:t>
            </a:r>
          </a:p>
          <a:p>
            <a:r>
              <a:rPr lang="zh-CN" altLang="en-US" b="1" dirty="0"/>
              <a:t>国家垄断资本主义形成的原因：</a:t>
            </a:r>
          </a:p>
          <a:p>
            <a:r>
              <a:rPr lang="zh-CN" altLang="en-US" dirty="0"/>
              <a:t>首先，社会生产力的发展，要求资本主义生产资料在更大范围内被支配，从而促进了国家 垄断资本主义的产生</a:t>
            </a:r>
            <a:r>
              <a:rPr lang="en-US" altLang="zh-CN" dirty="0"/>
              <a:t>;</a:t>
            </a:r>
          </a:p>
          <a:p>
            <a:r>
              <a:rPr lang="zh-CN" altLang="en-US" dirty="0"/>
              <a:t>其次，经济波动和经济危机的深化，要求国家垄断资本主义的产生</a:t>
            </a:r>
            <a:r>
              <a:rPr lang="en-US" altLang="zh-CN" dirty="0"/>
              <a:t>;</a:t>
            </a:r>
          </a:p>
          <a:p>
            <a:r>
              <a:rPr lang="zh-CN" altLang="en-US" dirty="0"/>
              <a:t>最后，缓和社会矛盾、协调利益关系，也要求国家垄断资本主义的产生。 </a:t>
            </a:r>
          </a:p>
          <a:p>
            <a:endParaRPr lang="zh-CN" altLang="en-US" dirty="0"/>
          </a:p>
          <a:p>
            <a:endParaRPr lang="zh-CN" altLang="en-US" dirty="0"/>
          </a:p>
          <a:p>
            <a:endParaRPr lang="zh-CN" altLang="en-US" dirty="0"/>
          </a:p>
        </p:txBody>
      </p:sp>
      <p:sp>
        <p:nvSpPr>
          <p:cNvPr id="4" name="文本框 14339">
            <a:extLst>
              <a:ext uri="{FF2B5EF4-FFF2-40B4-BE49-F238E27FC236}">
                <a16:creationId xmlns:a16="http://schemas.microsoft.com/office/drawing/2014/main" xmlns="" id="{1AC7959E-3D37-4AFE-AE98-820FC1564FF2}"/>
              </a:ext>
            </a:extLst>
          </p:cNvPr>
          <p:cNvSpPr txBox="1">
            <a:spLocks noChangeArrowheads="1"/>
          </p:cNvSpPr>
          <p:nvPr/>
        </p:nvSpPr>
        <p:spPr bwMode="auto">
          <a:xfrm>
            <a:off x="528912" y="624795"/>
            <a:ext cx="1175963" cy="46423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7</a:t>
            </a:r>
            <a:r>
              <a:rPr lang="zh-CN" altLang="en-US"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2</a:t>
            </a:r>
          </a:p>
        </p:txBody>
      </p:sp>
    </p:spTree>
    <p:extLst>
      <p:ext uri="{BB962C8B-B14F-4D97-AF65-F5344CB8AC3E}">
        <p14:creationId xmlns:p14="http://schemas.microsoft.com/office/powerpoint/2010/main" xmlns="" val="27377790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8ACC6D2F-2189-4319-AD7D-68457720074D}"/>
              </a:ext>
            </a:extLst>
          </p:cNvPr>
          <p:cNvSpPr>
            <a:spLocks noGrp="1"/>
          </p:cNvSpPr>
          <p:nvPr>
            <p:ph type="title"/>
          </p:nvPr>
        </p:nvSpPr>
        <p:spPr/>
        <p:txBody>
          <a:bodyPr/>
          <a:lstStyle/>
          <a:p>
            <a:r>
              <a:rPr lang="zh-CN" altLang="en-US" dirty="0"/>
              <a:t> 垄断资本主义的发展</a:t>
            </a:r>
          </a:p>
        </p:txBody>
      </p:sp>
      <p:sp>
        <p:nvSpPr>
          <p:cNvPr id="3" name="内容占位符 2">
            <a:extLst>
              <a:ext uri="{FF2B5EF4-FFF2-40B4-BE49-F238E27FC236}">
                <a16:creationId xmlns:a16="http://schemas.microsoft.com/office/drawing/2014/main" xmlns="" id="{A449AA54-828E-45AF-8A30-51B8653D4E2A}"/>
              </a:ext>
            </a:extLst>
          </p:cNvPr>
          <p:cNvSpPr>
            <a:spLocks noGrp="1"/>
          </p:cNvSpPr>
          <p:nvPr>
            <p:ph idx="1"/>
          </p:nvPr>
        </p:nvSpPr>
        <p:spPr/>
        <p:txBody>
          <a:bodyPr/>
          <a:lstStyle/>
          <a:p>
            <a:r>
              <a:rPr lang="zh-CN" altLang="en-US" b="1" dirty="0"/>
              <a:t>国家垄断资本主义主要形式有五种：</a:t>
            </a:r>
            <a:r>
              <a:rPr lang="zh-CN" altLang="en-US" dirty="0"/>
              <a:t>一是国家所有并直接经营的企业；二是国家与私人共有、合营企业；三是国家通过多种形式参与私人垄断资本的再生产过程，包括国家向私人垄断企业订货、提供补贴等；四是宏观调节；五是微观规制</a:t>
            </a:r>
          </a:p>
          <a:p>
            <a:r>
              <a:rPr lang="zh-CN" altLang="en-US" b="1" dirty="0"/>
              <a:t>宏观调控的目标：</a:t>
            </a:r>
            <a:r>
              <a:rPr lang="zh-CN" altLang="en-US" dirty="0"/>
              <a:t>经济快速增长、充分就业、物价稳定和国际收支平衡</a:t>
            </a:r>
          </a:p>
          <a:p>
            <a:r>
              <a:rPr lang="zh-CN" altLang="en-US" b="1" dirty="0"/>
              <a:t>微观规制的目标：</a:t>
            </a:r>
            <a:r>
              <a:rPr lang="zh-CN" altLang="en-US" dirty="0"/>
              <a:t>规范市场秩序</a:t>
            </a:r>
            <a:r>
              <a:rPr lang="en-US" altLang="zh-CN" dirty="0"/>
              <a:t>,</a:t>
            </a:r>
            <a:r>
              <a:rPr lang="zh-CN" altLang="en-US" dirty="0"/>
              <a:t>限制垄断</a:t>
            </a:r>
            <a:r>
              <a:rPr lang="en-US" altLang="zh-CN" dirty="0"/>
              <a:t>,</a:t>
            </a:r>
            <a:r>
              <a:rPr lang="zh-CN" altLang="en-US" dirty="0"/>
              <a:t>保护竞争</a:t>
            </a:r>
            <a:r>
              <a:rPr lang="en-US" altLang="zh-CN" dirty="0"/>
              <a:t>,</a:t>
            </a:r>
            <a:r>
              <a:rPr lang="zh-CN" altLang="en-US" dirty="0"/>
              <a:t>维护社会公众 的合法权益。微观规制主要有三种类型</a:t>
            </a:r>
            <a:r>
              <a:rPr lang="en-US" altLang="zh-CN" dirty="0"/>
              <a:t>:</a:t>
            </a:r>
            <a:r>
              <a:rPr lang="zh-CN" altLang="en-US" dirty="0"/>
              <a:t>其一是反托拉斯法</a:t>
            </a:r>
            <a:r>
              <a:rPr lang="en-US" altLang="zh-CN" dirty="0"/>
              <a:t>;</a:t>
            </a:r>
            <a:r>
              <a:rPr lang="zh-CN" altLang="en-US" dirty="0"/>
              <a:t>其二是公共事业规制</a:t>
            </a:r>
            <a:r>
              <a:rPr lang="en-US" altLang="zh-CN" dirty="0"/>
              <a:t>;</a:t>
            </a:r>
            <a:r>
              <a:rPr lang="zh-CN" altLang="en-US" dirty="0"/>
              <a:t>其三是社会 经济规制。 </a:t>
            </a:r>
          </a:p>
          <a:p>
            <a:endParaRPr lang="zh-CN" altLang="en-US" dirty="0"/>
          </a:p>
          <a:p>
            <a:endParaRPr lang="zh-CN" altLang="en-US" dirty="0"/>
          </a:p>
          <a:p>
            <a:endParaRPr lang="zh-CN" altLang="en-US" dirty="0"/>
          </a:p>
        </p:txBody>
      </p:sp>
      <p:sp>
        <p:nvSpPr>
          <p:cNvPr id="4" name="文本框 14339">
            <a:extLst>
              <a:ext uri="{FF2B5EF4-FFF2-40B4-BE49-F238E27FC236}">
                <a16:creationId xmlns:a16="http://schemas.microsoft.com/office/drawing/2014/main" xmlns="" id="{6596FF18-A379-47C8-B391-954A8571CB1F}"/>
              </a:ext>
            </a:extLst>
          </p:cNvPr>
          <p:cNvSpPr txBox="1">
            <a:spLocks noChangeArrowheads="1"/>
          </p:cNvSpPr>
          <p:nvPr/>
        </p:nvSpPr>
        <p:spPr bwMode="auto">
          <a:xfrm>
            <a:off x="528912" y="624795"/>
            <a:ext cx="1175963" cy="46423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7</a:t>
            </a:r>
            <a:r>
              <a:rPr lang="zh-CN" altLang="en-US"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2</a:t>
            </a:r>
          </a:p>
        </p:txBody>
      </p:sp>
    </p:spTree>
    <p:extLst>
      <p:ext uri="{BB962C8B-B14F-4D97-AF65-F5344CB8AC3E}">
        <p14:creationId xmlns:p14="http://schemas.microsoft.com/office/powerpoint/2010/main" xmlns="" val="31650270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EB67363-7225-45A6-A95E-AED60DF8C9ED}"/>
              </a:ext>
            </a:extLst>
          </p:cNvPr>
          <p:cNvSpPr>
            <a:spLocks noGrp="1"/>
          </p:cNvSpPr>
          <p:nvPr>
            <p:ph type="title"/>
          </p:nvPr>
        </p:nvSpPr>
        <p:spPr/>
        <p:txBody>
          <a:bodyPr/>
          <a:lstStyle/>
          <a:p>
            <a:r>
              <a:rPr lang="zh-CN" altLang="en-US" dirty="0"/>
              <a:t> 垄断资本主义的发展</a:t>
            </a:r>
          </a:p>
        </p:txBody>
      </p:sp>
      <p:sp>
        <p:nvSpPr>
          <p:cNvPr id="3" name="内容占位符 2">
            <a:extLst>
              <a:ext uri="{FF2B5EF4-FFF2-40B4-BE49-F238E27FC236}">
                <a16:creationId xmlns:a16="http://schemas.microsoft.com/office/drawing/2014/main" xmlns="" id="{02ED35E7-6D2A-4968-8790-875185323840}"/>
              </a:ext>
            </a:extLst>
          </p:cNvPr>
          <p:cNvSpPr>
            <a:spLocks noGrp="1"/>
          </p:cNvSpPr>
          <p:nvPr>
            <p:ph idx="1"/>
          </p:nvPr>
        </p:nvSpPr>
        <p:spPr/>
        <p:txBody>
          <a:bodyPr/>
          <a:lstStyle/>
          <a:p>
            <a:r>
              <a:rPr lang="zh-CN" altLang="en-US" dirty="0"/>
              <a:t>国家垄断资本主义是垄断资本主义的新发展</a:t>
            </a:r>
            <a:r>
              <a:rPr lang="en-US" altLang="zh-CN" dirty="0"/>
              <a:t>,</a:t>
            </a:r>
            <a:r>
              <a:rPr lang="zh-CN" altLang="en-US" dirty="0"/>
              <a:t>它对资本主义经济的发展产生了积极的作用。 </a:t>
            </a:r>
          </a:p>
          <a:p>
            <a:r>
              <a:rPr lang="zh-CN" altLang="en-US" dirty="0"/>
              <a:t>但是</a:t>
            </a:r>
            <a:r>
              <a:rPr lang="en-US" altLang="zh-CN" dirty="0"/>
              <a:t>,</a:t>
            </a:r>
            <a:r>
              <a:rPr lang="zh-CN" altLang="en-US" dirty="0"/>
              <a:t>国家垄断资本主义的出现并没有改变垄断资本主义的性质。</a:t>
            </a:r>
          </a:p>
          <a:p>
            <a:r>
              <a:rPr lang="zh-CN" altLang="en-US" dirty="0"/>
              <a:t>国家垄断资本主义的出现是 资本主义经济制度内的经济关系调整</a:t>
            </a:r>
            <a:r>
              <a:rPr lang="en-US" altLang="zh-CN" dirty="0"/>
              <a:t>,</a:t>
            </a:r>
            <a:r>
              <a:rPr lang="zh-CN" altLang="en-US" dirty="0"/>
              <a:t>并没有从根本上消除资本主义的基本矛盾。 </a:t>
            </a:r>
          </a:p>
          <a:p>
            <a:endParaRPr lang="zh-CN" altLang="en-US" dirty="0"/>
          </a:p>
          <a:p>
            <a:endParaRPr lang="zh-CN" altLang="en-US" dirty="0"/>
          </a:p>
          <a:p>
            <a:endParaRPr lang="zh-CN" altLang="en-US" dirty="0"/>
          </a:p>
        </p:txBody>
      </p:sp>
      <p:sp>
        <p:nvSpPr>
          <p:cNvPr id="4" name="文本框 14339">
            <a:extLst>
              <a:ext uri="{FF2B5EF4-FFF2-40B4-BE49-F238E27FC236}">
                <a16:creationId xmlns:a16="http://schemas.microsoft.com/office/drawing/2014/main" xmlns="" id="{D6DDAFB4-DBF8-4AB7-8C49-2322CFFFCCA8}"/>
              </a:ext>
            </a:extLst>
          </p:cNvPr>
          <p:cNvSpPr txBox="1">
            <a:spLocks noChangeArrowheads="1"/>
          </p:cNvSpPr>
          <p:nvPr/>
        </p:nvSpPr>
        <p:spPr bwMode="auto">
          <a:xfrm>
            <a:off x="528912" y="624795"/>
            <a:ext cx="1175963" cy="46423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7</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2</a:t>
            </a:r>
          </a:p>
        </p:txBody>
      </p:sp>
    </p:spTree>
    <p:extLst>
      <p:ext uri="{BB962C8B-B14F-4D97-AF65-F5344CB8AC3E}">
        <p14:creationId xmlns:p14="http://schemas.microsoft.com/office/powerpoint/2010/main" xmlns="" val="7517397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D3D2BDE-DB48-4614-BDF4-13830094117A}"/>
              </a:ext>
            </a:extLst>
          </p:cNvPr>
          <p:cNvSpPr>
            <a:spLocks noGrp="1"/>
          </p:cNvSpPr>
          <p:nvPr>
            <p:ph type="title"/>
          </p:nvPr>
        </p:nvSpPr>
        <p:spPr/>
        <p:txBody>
          <a:bodyPr/>
          <a:lstStyle/>
          <a:p>
            <a:r>
              <a:rPr lang="zh-CN" altLang="en-US" dirty="0"/>
              <a:t> 垄断资本主义的发展</a:t>
            </a:r>
          </a:p>
        </p:txBody>
      </p:sp>
      <p:sp>
        <p:nvSpPr>
          <p:cNvPr id="3" name="内容占位符 2">
            <a:extLst>
              <a:ext uri="{FF2B5EF4-FFF2-40B4-BE49-F238E27FC236}">
                <a16:creationId xmlns:a16="http://schemas.microsoft.com/office/drawing/2014/main" xmlns="" id="{B08835E7-2A1B-4533-8524-B004B304F919}"/>
              </a:ext>
            </a:extLst>
          </p:cNvPr>
          <p:cNvSpPr>
            <a:spLocks noGrp="1"/>
          </p:cNvSpPr>
          <p:nvPr>
            <p:ph idx="1"/>
          </p:nvPr>
        </p:nvSpPr>
        <p:spPr/>
        <p:txBody>
          <a:bodyPr>
            <a:normAutofit fontScale="92500" lnSpcReduction="20000"/>
          </a:bodyPr>
          <a:lstStyle/>
          <a:p>
            <a:r>
              <a:rPr lang="zh-CN" altLang="en-US" b="1" dirty="0"/>
              <a:t>金融自由化与金融创新是金融垄断资本得以形成和壮大的重要制度条件 。垄断资本主义的金融化程度不断提高</a:t>
            </a:r>
            <a:r>
              <a:rPr lang="en-US" altLang="zh-CN" b="1" dirty="0"/>
              <a:t>:</a:t>
            </a:r>
          </a:p>
          <a:p>
            <a:r>
              <a:rPr lang="zh-CN" altLang="en-US" dirty="0"/>
              <a:t>第一，金融业在国民经济中的地位大幅上升</a:t>
            </a:r>
            <a:r>
              <a:rPr lang="en-US" altLang="zh-CN" dirty="0"/>
              <a:t>,</a:t>
            </a:r>
            <a:r>
              <a:rPr lang="zh-CN" altLang="en-US" dirty="0"/>
              <a:t>金融资本在资本主义国家国民生产总值和利润总额中所占的比例越来越大</a:t>
            </a:r>
            <a:r>
              <a:rPr lang="en-US" altLang="zh-CN" dirty="0"/>
              <a:t>;</a:t>
            </a:r>
          </a:p>
          <a:p>
            <a:r>
              <a:rPr lang="zh-CN" altLang="en-US" dirty="0"/>
              <a:t>第二，随着实体经济的资本利润率下降</a:t>
            </a:r>
            <a:r>
              <a:rPr lang="en-US" altLang="zh-CN" dirty="0"/>
              <a:t>,</a:t>
            </a:r>
            <a:r>
              <a:rPr lang="zh-CN" altLang="en-US" dirty="0"/>
              <a:t>面对激烈竞争</a:t>
            </a:r>
            <a:r>
              <a:rPr lang="en-US" altLang="zh-CN" dirty="0"/>
              <a:t>,</a:t>
            </a:r>
            <a:r>
              <a:rPr lang="zh-CN" altLang="en-US" dirty="0"/>
              <a:t>实体经济部门不得不把利润的一部分投向金融领域</a:t>
            </a:r>
            <a:r>
              <a:rPr lang="en-US" altLang="zh-CN" dirty="0"/>
              <a:t>, </a:t>
            </a:r>
            <a:r>
              <a:rPr lang="zh-CN" altLang="en-US" dirty="0"/>
              <a:t>导致金融资本的急剧膨胀</a:t>
            </a:r>
            <a:r>
              <a:rPr lang="en-US" altLang="zh-CN" dirty="0"/>
              <a:t>;</a:t>
            </a:r>
          </a:p>
          <a:p>
            <a:r>
              <a:rPr lang="zh-CN" altLang="en-US" dirty="0"/>
              <a:t>第三</a:t>
            </a:r>
            <a:r>
              <a:rPr lang="zh-CN" altLang="en-US" dirty="0" smtClean="0"/>
              <a:t>，制造业</a:t>
            </a:r>
            <a:r>
              <a:rPr lang="zh-CN" altLang="en-US" dirty="0"/>
              <a:t>就业人数严重减少</a:t>
            </a:r>
            <a:r>
              <a:rPr lang="en-US" altLang="zh-CN" dirty="0"/>
              <a:t>,</a:t>
            </a:r>
            <a:r>
              <a:rPr lang="zh-CN" altLang="en-US" dirty="0"/>
              <a:t>以金融为核心的服务业就业人数逐步增加</a:t>
            </a:r>
            <a:r>
              <a:rPr lang="en-US" altLang="zh-CN" dirty="0"/>
              <a:t>;</a:t>
            </a:r>
          </a:p>
          <a:p>
            <a:r>
              <a:rPr lang="zh-CN" altLang="en-US" dirty="0"/>
              <a:t>第四，虚拟经济越来越脱离实体经济。</a:t>
            </a:r>
          </a:p>
          <a:p>
            <a:r>
              <a:rPr lang="zh-CN" altLang="en-US" b="1" dirty="0"/>
              <a:t>金融垄断资本的发展</a:t>
            </a:r>
            <a:r>
              <a:rPr lang="en-US" altLang="zh-CN" b="1" dirty="0"/>
              <a:t>,</a:t>
            </a:r>
            <a:r>
              <a:rPr lang="zh-CN" altLang="en-US" b="1" dirty="0"/>
              <a:t>一方面促进了资本主义的发展</a:t>
            </a:r>
            <a:r>
              <a:rPr lang="en-US" altLang="zh-CN" b="1" dirty="0"/>
              <a:t>,</a:t>
            </a:r>
            <a:r>
              <a:rPr lang="zh-CN" altLang="en-US" b="1" dirty="0"/>
              <a:t>另一方面也造成了经济过度虚拟化</a:t>
            </a:r>
            <a:r>
              <a:rPr lang="en-US" altLang="zh-CN" b="1" dirty="0"/>
              <a:t>,</a:t>
            </a:r>
            <a:r>
              <a:rPr lang="zh-CN" altLang="en-US" b="1" dirty="0"/>
              <a:t>导致金融危机频繁发生</a:t>
            </a:r>
            <a:r>
              <a:rPr lang="en-US" altLang="zh-CN" b="1" dirty="0"/>
              <a:t>,</a:t>
            </a:r>
            <a:r>
              <a:rPr lang="zh-CN" altLang="en-US" b="1" dirty="0"/>
              <a:t>不仅给资本主义经济</a:t>
            </a:r>
            <a:r>
              <a:rPr lang="en-US" altLang="zh-CN" b="1" dirty="0"/>
              <a:t>,</a:t>
            </a:r>
            <a:r>
              <a:rPr lang="zh-CN" altLang="en-US" b="1" dirty="0"/>
              <a:t>也给全球经 济带来灾难。 </a:t>
            </a:r>
          </a:p>
          <a:p>
            <a:endParaRPr lang="zh-CN" altLang="en-US" dirty="0"/>
          </a:p>
          <a:p>
            <a:endParaRPr lang="zh-CN" altLang="en-US" dirty="0"/>
          </a:p>
          <a:p>
            <a:endParaRPr lang="zh-CN" altLang="en-US" dirty="0"/>
          </a:p>
        </p:txBody>
      </p:sp>
      <p:sp>
        <p:nvSpPr>
          <p:cNvPr id="5" name="文本框 14339">
            <a:extLst>
              <a:ext uri="{FF2B5EF4-FFF2-40B4-BE49-F238E27FC236}">
                <a16:creationId xmlns:a16="http://schemas.microsoft.com/office/drawing/2014/main" xmlns="" id="{2709FE09-180B-41A6-AF98-3ED00AE5D98C}"/>
              </a:ext>
            </a:extLst>
          </p:cNvPr>
          <p:cNvSpPr txBox="1">
            <a:spLocks noChangeArrowheads="1"/>
          </p:cNvSpPr>
          <p:nvPr/>
        </p:nvSpPr>
        <p:spPr bwMode="auto">
          <a:xfrm>
            <a:off x="528912" y="624795"/>
            <a:ext cx="1175963" cy="46423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7</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2</a:t>
            </a:r>
          </a:p>
        </p:txBody>
      </p:sp>
    </p:spTree>
    <p:extLst>
      <p:ext uri="{BB962C8B-B14F-4D97-AF65-F5344CB8AC3E}">
        <p14:creationId xmlns:p14="http://schemas.microsoft.com/office/powerpoint/2010/main" xmlns="" val="28979236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C05C4E2D-9033-4788-90F2-AF316DFA5894}"/>
              </a:ext>
            </a:extLst>
          </p:cNvPr>
          <p:cNvSpPr>
            <a:spLocks noGrp="1"/>
          </p:cNvSpPr>
          <p:nvPr>
            <p:ph type="title"/>
          </p:nvPr>
        </p:nvSpPr>
        <p:spPr/>
        <p:txBody>
          <a:bodyPr/>
          <a:lstStyle/>
          <a:p>
            <a:r>
              <a:rPr lang="zh-CN" altLang="en-US" dirty="0"/>
              <a:t> 垄断资本主义的发展</a:t>
            </a:r>
          </a:p>
        </p:txBody>
      </p:sp>
      <p:sp>
        <p:nvSpPr>
          <p:cNvPr id="3" name="内容占位符 2">
            <a:extLst>
              <a:ext uri="{FF2B5EF4-FFF2-40B4-BE49-F238E27FC236}">
                <a16:creationId xmlns:a16="http://schemas.microsoft.com/office/drawing/2014/main" xmlns="" id="{518EB799-CF80-4BF3-A769-6B079A5B1122}"/>
              </a:ext>
            </a:extLst>
          </p:cNvPr>
          <p:cNvSpPr>
            <a:spLocks noGrp="1"/>
          </p:cNvSpPr>
          <p:nvPr>
            <p:ph idx="1"/>
          </p:nvPr>
        </p:nvSpPr>
        <p:spPr/>
        <p:txBody>
          <a:bodyPr/>
          <a:lstStyle/>
          <a:p>
            <a:r>
              <a:rPr lang="zh-CN" altLang="en-US" dirty="0"/>
              <a:t>垄断资本向世界范围扩展的经济动因：</a:t>
            </a:r>
          </a:p>
          <a:p>
            <a:r>
              <a:rPr lang="zh-CN" altLang="en-US" dirty="0"/>
              <a:t>一是将国内过剩的资本输出；</a:t>
            </a:r>
          </a:p>
          <a:p>
            <a:r>
              <a:rPr lang="zh-CN" altLang="en-US" dirty="0"/>
              <a:t>二是将部分非要害技术转移到国外；</a:t>
            </a:r>
          </a:p>
          <a:p>
            <a:r>
              <a:rPr lang="zh-CN" altLang="en-US" dirty="0"/>
              <a:t>三是争夺商品销售市场；</a:t>
            </a:r>
          </a:p>
          <a:p>
            <a:r>
              <a:rPr lang="zh-CN" altLang="en-US" dirty="0"/>
              <a:t>四是确保原材料和能源的可靠来源</a:t>
            </a:r>
          </a:p>
          <a:p>
            <a:endParaRPr lang="zh-CN" altLang="en-US" dirty="0"/>
          </a:p>
          <a:p>
            <a:endParaRPr lang="zh-CN" altLang="en-US" dirty="0"/>
          </a:p>
        </p:txBody>
      </p:sp>
      <p:sp>
        <p:nvSpPr>
          <p:cNvPr id="4" name="文本框 14339">
            <a:extLst>
              <a:ext uri="{FF2B5EF4-FFF2-40B4-BE49-F238E27FC236}">
                <a16:creationId xmlns:a16="http://schemas.microsoft.com/office/drawing/2014/main" xmlns="" id="{890ECD9E-4DF2-42CC-BCB4-2A50DBABC30C}"/>
              </a:ext>
            </a:extLst>
          </p:cNvPr>
          <p:cNvSpPr txBox="1">
            <a:spLocks noChangeArrowheads="1"/>
          </p:cNvSpPr>
          <p:nvPr/>
        </p:nvSpPr>
        <p:spPr bwMode="auto">
          <a:xfrm>
            <a:off x="528912" y="624795"/>
            <a:ext cx="1175963" cy="46423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7</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2</a:t>
            </a:r>
          </a:p>
        </p:txBody>
      </p:sp>
    </p:spTree>
    <p:extLst>
      <p:ext uri="{BB962C8B-B14F-4D97-AF65-F5344CB8AC3E}">
        <p14:creationId xmlns:p14="http://schemas.microsoft.com/office/powerpoint/2010/main" xmlns="" val="40202765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DC889DB-EA71-44F1-A65B-639BBCA9AD8B}"/>
              </a:ext>
            </a:extLst>
          </p:cNvPr>
          <p:cNvSpPr>
            <a:spLocks noGrp="1"/>
          </p:cNvSpPr>
          <p:nvPr>
            <p:ph type="title"/>
          </p:nvPr>
        </p:nvSpPr>
        <p:spPr/>
        <p:txBody>
          <a:bodyPr/>
          <a:lstStyle/>
          <a:p>
            <a:r>
              <a:rPr lang="zh-CN" altLang="en-US" dirty="0"/>
              <a:t> 垄断资本主义的发展</a:t>
            </a:r>
          </a:p>
        </p:txBody>
      </p:sp>
      <p:sp>
        <p:nvSpPr>
          <p:cNvPr id="3" name="内容占位符 2">
            <a:extLst>
              <a:ext uri="{FF2B5EF4-FFF2-40B4-BE49-F238E27FC236}">
                <a16:creationId xmlns:a16="http://schemas.microsoft.com/office/drawing/2014/main" xmlns="" id="{95FA53C3-9449-4FC9-B3F9-9C72DDF18DD9}"/>
              </a:ext>
            </a:extLst>
          </p:cNvPr>
          <p:cNvSpPr>
            <a:spLocks noGrp="1"/>
          </p:cNvSpPr>
          <p:nvPr>
            <p:ph idx="1"/>
          </p:nvPr>
        </p:nvSpPr>
        <p:spPr/>
        <p:txBody>
          <a:bodyPr/>
          <a:lstStyle/>
          <a:p>
            <a:r>
              <a:rPr lang="zh-CN" altLang="en-US" dirty="0"/>
              <a:t>基本形式有三种： 一是借贷资本输出；二是生产资本输出；三是商品资本输出</a:t>
            </a:r>
          </a:p>
          <a:p>
            <a:r>
              <a:rPr lang="zh-CN" altLang="en-US" dirty="0"/>
              <a:t>从输出资本来源看，主要有两类：一是私人资本的输出，二是国家资本的输出。</a:t>
            </a:r>
          </a:p>
          <a:p>
            <a:r>
              <a:rPr lang="zh-CN" altLang="en-US" dirty="0"/>
              <a:t>经济社会后果：对资本输出国来说是有利的，对资本出入国来说是一把双刃剑。</a:t>
            </a:r>
          </a:p>
          <a:p>
            <a:endParaRPr lang="zh-CN" altLang="en-US" dirty="0"/>
          </a:p>
          <a:p>
            <a:endParaRPr lang="zh-CN" altLang="en-US" dirty="0"/>
          </a:p>
          <a:p>
            <a:endParaRPr lang="zh-CN" altLang="en-US" dirty="0"/>
          </a:p>
        </p:txBody>
      </p:sp>
      <p:sp>
        <p:nvSpPr>
          <p:cNvPr id="4" name="文本框 14339">
            <a:extLst>
              <a:ext uri="{FF2B5EF4-FFF2-40B4-BE49-F238E27FC236}">
                <a16:creationId xmlns:a16="http://schemas.microsoft.com/office/drawing/2014/main" xmlns="" id="{AECCC22B-BF86-4DC4-A3E0-C7B1E4265FA2}"/>
              </a:ext>
            </a:extLst>
          </p:cNvPr>
          <p:cNvSpPr txBox="1">
            <a:spLocks noChangeArrowheads="1"/>
          </p:cNvSpPr>
          <p:nvPr/>
        </p:nvSpPr>
        <p:spPr bwMode="auto">
          <a:xfrm>
            <a:off x="528912" y="624795"/>
            <a:ext cx="1175963" cy="46423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7</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2</a:t>
            </a:r>
          </a:p>
        </p:txBody>
      </p:sp>
    </p:spTree>
    <p:extLst>
      <p:ext uri="{BB962C8B-B14F-4D97-AF65-F5344CB8AC3E}">
        <p14:creationId xmlns:p14="http://schemas.microsoft.com/office/powerpoint/2010/main" xmlns="" val="1923929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9A8F2799-484A-4E02-949B-2371C4F521ED}"/>
              </a:ext>
            </a:extLst>
          </p:cNvPr>
          <p:cNvSpPr>
            <a:spLocks noGrp="1"/>
          </p:cNvSpPr>
          <p:nvPr>
            <p:ph type="title"/>
          </p:nvPr>
        </p:nvSpPr>
        <p:spPr/>
        <p:txBody>
          <a:bodyPr/>
          <a:lstStyle/>
          <a:p>
            <a:r>
              <a:rPr lang="zh-CN" altLang="en-US" dirty="0"/>
              <a:t> 垄断资本主义的发展</a:t>
            </a:r>
          </a:p>
        </p:txBody>
      </p:sp>
      <p:sp>
        <p:nvSpPr>
          <p:cNvPr id="3" name="内容占位符 2">
            <a:extLst>
              <a:ext uri="{FF2B5EF4-FFF2-40B4-BE49-F238E27FC236}">
                <a16:creationId xmlns:a16="http://schemas.microsoft.com/office/drawing/2014/main" xmlns="" id="{6D174538-FA58-4595-AD7E-95E9FAF08440}"/>
              </a:ext>
            </a:extLst>
          </p:cNvPr>
          <p:cNvSpPr>
            <a:spLocks noGrp="1"/>
          </p:cNvSpPr>
          <p:nvPr>
            <p:ph idx="1"/>
          </p:nvPr>
        </p:nvSpPr>
        <p:spPr/>
        <p:txBody>
          <a:bodyPr/>
          <a:lstStyle/>
          <a:p>
            <a:r>
              <a:rPr lang="zh-CN" altLang="en-US" dirty="0"/>
              <a:t>国际垄断同盟在经济上瓜分世界是通过垄断组织间的协议实现的</a:t>
            </a:r>
            <a:r>
              <a:rPr lang="en-US" altLang="zh-CN" dirty="0"/>
              <a:t>, </a:t>
            </a:r>
            <a:r>
              <a:rPr lang="zh-CN" altLang="en-US" dirty="0"/>
              <a:t>而协议的订立、瓜分的结果又以经济实力为后盾和基础。 </a:t>
            </a:r>
          </a:p>
          <a:p>
            <a:r>
              <a:rPr lang="zh-CN" altLang="en-US" dirty="0"/>
              <a:t>早期的国际垄断同盟主要是国际卡特尔 </a:t>
            </a:r>
          </a:p>
          <a:p>
            <a:r>
              <a:rPr lang="zh-CN" altLang="en-US" dirty="0"/>
              <a:t>当代国际垄断同盟的形式以跨国公司 和国家垄断资本主义的国际联盟为主。国家垄断资本主义的国际联盟是由一些资本主义国家的 政府出面缔结协定所组成的国际经济集团</a:t>
            </a:r>
            <a:r>
              <a:rPr lang="en-US" altLang="zh-CN" dirty="0"/>
              <a:t>,</a:t>
            </a:r>
            <a:r>
              <a:rPr lang="zh-CN" altLang="en-US" dirty="0"/>
              <a:t>如西方七国集团、欧盟等。 </a:t>
            </a:r>
          </a:p>
          <a:p>
            <a:endParaRPr lang="zh-CN" altLang="en-US" dirty="0"/>
          </a:p>
          <a:p>
            <a:endParaRPr lang="zh-CN" altLang="en-US" dirty="0"/>
          </a:p>
          <a:p>
            <a:endParaRPr lang="zh-CN" altLang="en-US" dirty="0"/>
          </a:p>
        </p:txBody>
      </p:sp>
      <p:sp>
        <p:nvSpPr>
          <p:cNvPr id="4" name="文本框 14339">
            <a:extLst>
              <a:ext uri="{FF2B5EF4-FFF2-40B4-BE49-F238E27FC236}">
                <a16:creationId xmlns:a16="http://schemas.microsoft.com/office/drawing/2014/main" xmlns="" id="{F15AE6D1-D57D-4D04-BAF1-80587B38BDEF}"/>
              </a:ext>
            </a:extLst>
          </p:cNvPr>
          <p:cNvSpPr txBox="1">
            <a:spLocks noChangeArrowheads="1"/>
          </p:cNvSpPr>
          <p:nvPr/>
        </p:nvSpPr>
        <p:spPr bwMode="auto">
          <a:xfrm>
            <a:off x="528912" y="624795"/>
            <a:ext cx="1175963" cy="46423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7</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2</a:t>
            </a:r>
          </a:p>
        </p:txBody>
      </p:sp>
    </p:spTree>
    <p:extLst>
      <p:ext uri="{BB962C8B-B14F-4D97-AF65-F5344CB8AC3E}">
        <p14:creationId xmlns:p14="http://schemas.microsoft.com/office/powerpoint/2010/main" xmlns="" val="18741212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87439606-BFD5-450F-BA6A-CA675D0D8C0C}"/>
              </a:ext>
            </a:extLst>
          </p:cNvPr>
          <p:cNvSpPr>
            <a:spLocks noGrp="1"/>
          </p:cNvSpPr>
          <p:nvPr>
            <p:ph type="title"/>
          </p:nvPr>
        </p:nvSpPr>
        <p:spPr/>
        <p:txBody>
          <a:bodyPr/>
          <a:lstStyle/>
          <a:p>
            <a:r>
              <a:rPr lang="zh-CN" altLang="en-US" dirty="0"/>
              <a:t> 垄断资本主义的发展</a:t>
            </a:r>
          </a:p>
        </p:txBody>
      </p:sp>
      <p:sp>
        <p:nvSpPr>
          <p:cNvPr id="3" name="内容占位符 2">
            <a:extLst>
              <a:ext uri="{FF2B5EF4-FFF2-40B4-BE49-F238E27FC236}">
                <a16:creationId xmlns:a16="http://schemas.microsoft.com/office/drawing/2014/main" xmlns="" id="{D61A1476-FE8C-4C43-866B-904FBFA5BA7A}"/>
              </a:ext>
            </a:extLst>
          </p:cNvPr>
          <p:cNvSpPr>
            <a:spLocks noGrp="1"/>
          </p:cNvSpPr>
          <p:nvPr>
            <p:ph idx="1"/>
          </p:nvPr>
        </p:nvSpPr>
        <p:spPr/>
        <p:txBody>
          <a:bodyPr/>
          <a:lstStyle/>
          <a:p>
            <a:r>
              <a:rPr lang="zh-CN" altLang="en-US" dirty="0"/>
              <a:t>第二次世界大战后</a:t>
            </a:r>
            <a:r>
              <a:rPr lang="en-US" altLang="zh-CN" dirty="0"/>
              <a:t>,</a:t>
            </a:r>
            <a:r>
              <a:rPr lang="zh-CN" altLang="en-US" dirty="0"/>
              <a:t>从 事国际经济协调、维护国际经济秩序的国际性协调组织主要有三个</a:t>
            </a:r>
            <a:r>
              <a:rPr lang="en-US" altLang="zh-CN" dirty="0"/>
              <a:t>:</a:t>
            </a:r>
            <a:r>
              <a:rPr lang="zh-CN" altLang="en-US" dirty="0"/>
              <a:t>国际货币基金组织、世界 银行和世界贸易组织。</a:t>
            </a:r>
          </a:p>
          <a:p>
            <a:r>
              <a:rPr lang="zh-CN" altLang="en-US" dirty="0"/>
              <a:t>垄断资本国际化条件下各种形式的国际垄断组织、国际垄断同盟和国际经济协调机构的发 展</a:t>
            </a:r>
            <a:r>
              <a:rPr lang="en-US" altLang="zh-CN" dirty="0"/>
              <a:t>,</a:t>
            </a:r>
            <a:r>
              <a:rPr lang="zh-CN" altLang="en-US" dirty="0"/>
              <a:t>在一定程度上促进了经济全球化的发展</a:t>
            </a:r>
            <a:r>
              <a:rPr lang="en-US" altLang="zh-CN" dirty="0"/>
              <a:t>,</a:t>
            </a:r>
            <a:r>
              <a:rPr lang="zh-CN" altLang="en-US" dirty="0"/>
              <a:t>但它们从根本上说是为了维护资产阶级的利益、 为他们攫取高额垄断利润服务的。 </a:t>
            </a:r>
          </a:p>
          <a:p>
            <a:endParaRPr lang="zh-CN" altLang="en-US" dirty="0"/>
          </a:p>
          <a:p>
            <a:endParaRPr lang="zh-CN" altLang="en-US" dirty="0"/>
          </a:p>
          <a:p>
            <a:endParaRPr lang="zh-CN" altLang="en-US" dirty="0"/>
          </a:p>
          <a:p>
            <a:endParaRPr lang="zh-CN" altLang="en-US" dirty="0"/>
          </a:p>
        </p:txBody>
      </p:sp>
      <p:sp>
        <p:nvSpPr>
          <p:cNvPr id="4" name="文本框 14339">
            <a:extLst>
              <a:ext uri="{FF2B5EF4-FFF2-40B4-BE49-F238E27FC236}">
                <a16:creationId xmlns:a16="http://schemas.microsoft.com/office/drawing/2014/main" xmlns="" id="{7AC54E35-6DF1-4DBF-AB85-B21E918040BD}"/>
              </a:ext>
            </a:extLst>
          </p:cNvPr>
          <p:cNvSpPr txBox="1">
            <a:spLocks noChangeArrowheads="1"/>
          </p:cNvSpPr>
          <p:nvPr/>
        </p:nvSpPr>
        <p:spPr bwMode="auto">
          <a:xfrm>
            <a:off x="528912" y="624795"/>
            <a:ext cx="1175963" cy="46423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7</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2</a:t>
            </a:r>
          </a:p>
        </p:txBody>
      </p:sp>
    </p:spTree>
    <p:extLst>
      <p:ext uri="{BB962C8B-B14F-4D97-AF65-F5344CB8AC3E}">
        <p14:creationId xmlns:p14="http://schemas.microsoft.com/office/powerpoint/2010/main" xmlns="" val="27477104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8AD29BD-3A0E-45B2-8F0A-A694DFAAD46C}"/>
              </a:ext>
            </a:extLst>
          </p:cNvPr>
          <p:cNvSpPr>
            <a:spLocks noGrp="1"/>
          </p:cNvSpPr>
          <p:nvPr>
            <p:ph type="ctrTitle"/>
          </p:nvPr>
        </p:nvSpPr>
        <p:spPr>
          <a:xfrm>
            <a:off x="515938" y="2311492"/>
            <a:ext cx="8459787" cy="2242279"/>
          </a:xfrm>
        </p:spPr>
        <p:txBody>
          <a:bodyPr/>
          <a:lstStyle/>
          <a:p>
            <a:pPr>
              <a:lnSpc>
                <a:spcPct val="150000"/>
              </a:lnSpc>
            </a:pPr>
            <a:r>
              <a:rPr lang="zh-CN" altLang="en-US" dirty="0"/>
              <a:t>第十八课</a:t>
            </a:r>
            <a:r>
              <a:rPr lang="en-US" altLang="zh-CN" dirty="0"/>
              <a:t/>
            </a:r>
            <a:br>
              <a:rPr lang="en-US" altLang="zh-CN" dirty="0"/>
            </a:br>
            <a:r>
              <a:rPr lang="zh-CN" altLang="en-US" dirty="0"/>
              <a:t>垄断资本主义的发展</a:t>
            </a:r>
          </a:p>
        </p:txBody>
      </p:sp>
    </p:spTree>
    <p:extLst>
      <p:ext uri="{BB962C8B-B14F-4D97-AF65-F5344CB8AC3E}">
        <p14:creationId xmlns:p14="http://schemas.microsoft.com/office/powerpoint/2010/main" xmlns="" val="1886797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21A6596-59FA-4BF3-B9CC-45B05BFCD561}"/>
              </a:ext>
            </a:extLst>
          </p:cNvPr>
          <p:cNvSpPr>
            <a:spLocks noGrp="1"/>
          </p:cNvSpPr>
          <p:nvPr>
            <p:ph type="title"/>
          </p:nvPr>
        </p:nvSpPr>
        <p:spPr/>
        <p:txBody>
          <a:bodyPr/>
          <a:lstStyle/>
          <a:p>
            <a:r>
              <a:rPr lang="zh-CN" altLang="en-US" dirty="0"/>
              <a:t> 垄断资本主义的发展</a:t>
            </a:r>
          </a:p>
        </p:txBody>
      </p:sp>
      <p:sp>
        <p:nvSpPr>
          <p:cNvPr id="3" name="内容占位符 2">
            <a:extLst>
              <a:ext uri="{FF2B5EF4-FFF2-40B4-BE49-F238E27FC236}">
                <a16:creationId xmlns:a16="http://schemas.microsoft.com/office/drawing/2014/main" xmlns="" id="{6054393A-AB5A-4F5F-8BAF-2639B97C37BA}"/>
              </a:ext>
            </a:extLst>
          </p:cNvPr>
          <p:cNvSpPr>
            <a:spLocks noGrp="1"/>
          </p:cNvSpPr>
          <p:nvPr>
            <p:ph idx="1"/>
          </p:nvPr>
        </p:nvSpPr>
        <p:spPr/>
        <p:txBody>
          <a:bodyPr/>
          <a:lstStyle/>
          <a:p>
            <a:r>
              <a:rPr lang="zh-CN" altLang="en-US" dirty="0"/>
              <a:t>资本主义发展到垄断资本主义，进而发展到帝国主义，具有五个基本特征：</a:t>
            </a:r>
          </a:p>
          <a:p>
            <a:r>
              <a:rPr lang="zh-CN" altLang="en-US" dirty="0"/>
              <a:t>（</a:t>
            </a:r>
            <a:r>
              <a:rPr lang="en-US" altLang="zh-CN" dirty="0"/>
              <a:t>1</a:t>
            </a:r>
            <a:r>
              <a:rPr lang="zh-CN" altLang="en-US" dirty="0"/>
              <a:t>）垄断组织在经济生活中起决定作用：</a:t>
            </a:r>
          </a:p>
          <a:p>
            <a:r>
              <a:rPr lang="zh-CN" altLang="en-US" dirty="0"/>
              <a:t>（</a:t>
            </a:r>
            <a:r>
              <a:rPr lang="en-US" altLang="zh-CN" dirty="0"/>
              <a:t>2</a:t>
            </a:r>
            <a:r>
              <a:rPr lang="zh-CN" altLang="en-US" dirty="0"/>
              <a:t>）在金融资本的基础上形成金融寡头的统治：</a:t>
            </a:r>
          </a:p>
          <a:p>
            <a:r>
              <a:rPr lang="zh-CN" altLang="en-US" dirty="0"/>
              <a:t>（</a:t>
            </a:r>
            <a:r>
              <a:rPr lang="en-US" altLang="zh-CN" dirty="0"/>
              <a:t>3</a:t>
            </a:r>
            <a:r>
              <a:rPr lang="zh-CN" altLang="en-US" dirty="0"/>
              <a:t>）资本输出有了特别重要的意义；</a:t>
            </a:r>
          </a:p>
          <a:p>
            <a:r>
              <a:rPr lang="zh-CN" altLang="en-US" dirty="0"/>
              <a:t>（</a:t>
            </a:r>
            <a:r>
              <a:rPr lang="en-US" altLang="zh-CN" dirty="0"/>
              <a:t>4</a:t>
            </a:r>
            <a:r>
              <a:rPr lang="zh-CN" altLang="en-US" dirty="0"/>
              <a:t>）瓜分世界的资本家国际垄断同盟已经形成；</a:t>
            </a:r>
          </a:p>
          <a:p>
            <a:r>
              <a:rPr lang="zh-CN" altLang="en-US" dirty="0"/>
              <a:t>（</a:t>
            </a:r>
            <a:r>
              <a:rPr lang="en-US" altLang="zh-CN" dirty="0"/>
              <a:t>5</a:t>
            </a:r>
            <a:r>
              <a:rPr lang="zh-CN" altLang="en-US" dirty="0"/>
              <a:t>）最大资本主义列强已把世界上的领土分割完毕</a:t>
            </a:r>
          </a:p>
          <a:p>
            <a:endParaRPr lang="zh-CN" altLang="en-US" dirty="0"/>
          </a:p>
          <a:p>
            <a:endParaRPr lang="zh-CN" altLang="en-US" dirty="0"/>
          </a:p>
          <a:p>
            <a:endParaRPr lang="zh-CN" altLang="en-US" dirty="0"/>
          </a:p>
        </p:txBody>
      </p:sp>
      <p:sp>
        <p:nvSpPr>
          <p:cNvPr id="4" name="文本框 14339">
            <a:extLst>
              <a:ext uri="{FF2B5EF4-FFF2-40B4-BE49-F238E27FC236}">
                <a16:creationId xmlns:a16="http://schemas.microsoft.com/office/drawing/2014/main" xmlns="" id="{8492107A-4EBA-4D41-87D4-258EBCD21456}"/>
              </a:ext>
            </a:extLst>
          </p:cNvPr>
          <p:cNvSpPr txBox="1">
            <a:spLocks noChangeArrowheads="1"/>
          </p:cNvSpPr>
          <p:nvPr/>
        </p:nvSpPr>
        <p:spPr bwMode="auto">
          <a:xfrm>
            <a:off x="528912" y="624795"/>
            <a:ext cx="1175963" cy="46423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7</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2</a:t>
            </a:r>
          </a:p>
        </p:txBody>
      </p:sp>
    </p:spTree>
    <p:extLst>
      <p:ext uri="{BB962C8B-B14F-4D97-AF65-F5344CB8AC3E}">
        <p14:creationId xmlns:p14="http://schemas.microsoft.com/office/powerpoint/2010/main" xmlns="" val="21231126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B5AEFDA-32F7-418F-956E-C51821A7209D}"/>
              </a:ext>
            </a:extLst>
          </p:cNvPr>
          <p:cNvSpPr>
            <a:spLocks noGrp="1"/>
          </p:cNvSpPr>
          <p:nvPr>
            <p:ph type="title"/>
          </p:nvPr>
        </p:nvSpPr>
        <p:spPr/>
        <p:txBody>
          <a:bodyPr/>
          <a:lstStyle/>
          <a:p>
            <a:r>
              <a:rPr lang="zh-CN" altLang="en-US" dirty="0"/>
              <a:t> 经济全球化及其后果</a:t>
            </a:r>
          </a:p>
        </p:txBody>
      </p:sp>
      <p:sp>
        <p:nvSpPr>
          <p:cNvPr id="3" name="内容占位符 2">
            <a:extLst>
              <a:ext uri="{FF2B5EF4-FFF2-40B4-BE49-F238E27FC236}">
                <a16:creationId xmlns:a16="http://schemas.microsoft.com/office/drawing/2014/main" xmlns="" id="{8F8BF573-9C39-4F47-BF73-DF2A7703CADA}"/>
              </a:ext>
            </a:extLst>
          </p:cNvPr>
          <p:cNvSpPr>
            <a:spLocks noGrp="1"/>
          </p:cNvSpPr>
          <p:nvPr>
            <p:ph idx="1"/>
          </p:nvPr>
        </p:nvSpPr>
        <p:spPr/>
        <p:txBody>
          <a:bodyPr/>
          <a:lstStyle/>
          <a:p>
            <a:r>
              <a:rPr lang="zh-CN" altLang="en-US" dirty="0"/>
              <a:t>经济全球化的表现包括：一是生产的全球化；二是贸易的全球化；三是金融的全球化；四是企业经营的全球化</a:t>
            </a:r>
          </a:p>
          <a:p>
            <a:r>
              <a:rPr lang="zh-CN" altLang="en-US" dirty="0"/>
              <a:t>导致经济全球化迅猛发展的因素主要有：科学技术的进步和生产力的发展；跨国公司的发展；各国经济体制的变革</a:t>
            </a:r>
          </a:p>
          <a:p>
            <a:endParaRPr lang="zh-CN" altLang="en-US" dirty="0"/>
          </a:p>
          <a:p>
            <a:endParaRPr lang="zh-CN" altLang="en-US" dirty="0"/>
          </a:p>
          <a:p>
            <a:endParaRPr lang="zh-CN" altLang="en-US" dirty="0"/>
          </a:p>
        </p:txBody>
      </p:sp>
      <p:sp>
        <p:nvSpPr>
          <p:cNvPr id="4" name="文本框 19459">
            <a:extLst>
              <a:ext uri="{FF2B5EF4-FFF2-40B4-BE49-F238E27FC236}">
                <a16:creationId xmlns:a16="http://schemas.microsoft.com/office/drawing/2014/main" xmlns="" id="{9289FCD4-DBA0-4D8C-B4E9-C79604D2CE03}"/>
              </a:ext>
            </a:extLst>
          </p:cNvPr>
          <p:cNvSpPr txBox="1">
            <a:spLocks noChangeArrowheads="1"/>
          </p:cNvSpPr>
          <p:nvPr/>
        </p:nvSpPr>
        <p:spPr bwMode="auto">
          <a:xfrm>
            <a:off x="528912" y="608199"/>
            <a:ext cx="1176337" cy="465138"/>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7</a:t>
            </a:r>
            <a:r>
              <a:rPr lang="zh-CN" altLang="en-US"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3</a:t>
            </a:r>
          </a:p>
        </p:txBody>
      </p:sp>
    </p:spTree>
    <p:extLst>
      <p:ext uri="{BB962C8B-B14F-4D97-AF65-F5344CB8AC3E}">
        <p14:creationId xmlns:p14="http://schemas.microsoft.com/office/powerpoint/2010/main" xmlns="" val="589112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93F59FE-15A5-4542-A395-E8500B4AB416}"/>
              </a:ext>
            </a:extLst>
          </p:cNvPr>
          <p:cNvSpPr>
            <a:spLocks noGrp="1"/>
          </p:cNvSpPr>
          <p:nvPr>
            <p:ph type="title"/>
          </p:nvPr>
        </p:nvSpPr>
        <p:spPr/>
        <p:txBody>
          <a:bodyPr/>
          <a:lstStyle/>
          <a:p>
            <a:r>
              <a:rPr lang="zh-CN" altLang="en-US" dirty="0"/>
              <a:t> 当代资本主义经济政治新变化的表现和特点</a:t>
            </a:r>
          </a:p>
        </p:txBody>
      </p:sp>
      <p:sp>
        <p:nvSpPr>
          <p:cNvPr id="3" name="内容占位符 2">
            <a:extLst>
              <a:ext uri="{FF2B5EF4-FFF2-40B4-BE49-F238E27FC236}">
                <a16:creationId xmlns:a16="http://schemas.microsoft.com/office/drawing/2014/main" xmlns="" id="{829AE019-CF06-4FD2-848F-9F05FF572000}"/>
              </a:ext>
            </a:extLst>
          </p:cNvPr>
          <p:cNvSpPr>
            <a:spLocks noGrp="1"/>
          </p:cNvSpPr>
          <p:nvPr>
            <p:ph idx="1"/>
          </p:nvPr>
        </p:nvSpPr>
        <p:spPr/>
        <p:txBody>
          <a:bodyPr/>
          <a:lstStyle/>
          <a:p>
            <a:r>
              <a:rPr lang="zh-CN" altLang="en-US" dirty="0"/>
              <a:t>生产资料所有制的变化：</a:t>
            </a:r>
            <a:endParaRPr lang="en-US" altLang="zh-CN" dirty="0"/>
          </a:p>
          <a:p>
            <a:r>
              <a:rPr lang="en-US" altLang="zh-CN" dirty="0"/>
              <a:t>1.</a:t>
            </a:r>
            <a:r>
              <a:rPr lang="zh-CN" altLang="en-US" dirty="0"/>
              <a:t>个体资本所有制；</a:t>
            </a:r>
            <a:endParaRPr lang="en-US" altLang="zh-CN" dirty="0"/>
          </a:p>
          <a:p>
            <a:r>
              <a:rPr lang="en-US" altLang="zh-CN" dirty="0"/>
              <a:t>2.</a:t>
            </a:r>
            <a:r>
              <a:rPr lang="zh-CN" altLang="en-US" dirty="0"/>
              <a:t>私人股份资本所有制；</a:t>
            </a:r>
            <a:endParaRPr lang="en-US" altLang="zh-CN" dirty="0"/>
          </a:p>
          <a:p>
            <a:r>
              <a:rPr lang="en-US" altLang="zh-CN" dirty="0"/>
              <a:t>3.</a:t>
            </a:r>
            <a:r>
              <a:rPr lang="zh-CN" altLang="en-US" dirty="0"/>
              <a:t>国家资本所有制形式；</a:t>
            </a:r>
            <a:endParaRPr lang="en-US" altLang="zh-CN" dirty="0"/>
          </a:p>
          <a:p>
            <a:r>
              <a:rPr lang="en-US" altLang="zh-CN" dirty="0"/>
              <a:t>4.</a:t>
            </a:r>
            <a:r>
              <a:rPr lang="zh-CN" altLang="en-US" dirty="0"/>
              <a:t>法人资本所有制</a:t>
            </a:r>
          </a:p>
          <a:p>
            <a:r>
              <a:rPr lang="zh-CN" altLang="en-US" dirty="0"/>
              <a:t>劳资关系和分配关系的变化：职工参与决策，终身雇佣，职工持股</a:t>
            </a:r>
          </a:p>
          <a:p>
            <a:endParaRPr lang="zh-CN" altLang="en-US" dirty="0"/>
          </a:p>
          <a:p>
            <a:endParaRPr lang="zh-CN" altLang="en-US" dirty="0"/>
          </a:p>
        </p:txBody>
      </p:sp>
      <p:sp>
        <p:nvSpPr>
          <p:cNvPr id="4" name="文本框 19459">
            <a:extLst>
              <a:ext uri="{FF2B5EF4-FFF2-40B4-BE49-F238E27FC236}">
                <a16:creationId xmlns:a16="http://schemas.microsoft.com/office/drawing/2014/main" xmlns="" id="{4D85D65A-CC99-4924-BABD-28E573A29B44}"/>
              </a:ext>
            </a:extLst>
          </p:cNvPr>
          <p:cNvSpPr txBox="1">
            <a:spLocks noChangeArrowheads="1"/>
          </p:cNvSpPr>
          <p:nvPr/>
        </p:nvSpPr>
        <p:spPr bwMode="auto">
          <a:xfrm>
            <a:off x="528912" y="608199"/>
            <a:ext cx="1176337" cy="465138"/>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74</a:t>
            </a:r>
            <a:endPar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xmlns="" val="40402281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39DE9FF2-1C5A-4E9A-96DC-5AA6318C7FC0}"/>
              </a:ext>
            </a:extLst>
          </p:cNvPr>
          <p:cNvSpPr>
            <a:spLocks noGrp="1"/>
          </p:cNvSpPr>
          <p:nvPr>
            <p:ph type="title"/>
          </p:nvPr>
        </p:nvSpPr>
        <p:spPr/>
        <p:txBody>
          <a:bodyPr/>
          <a:lstStyle/>
          <a:p>
            <a:r>
              <a:rPr lang="zh-CN" altLang="en-US" dirty="0"/>
              <a:t> 当代资本主义经济政治新变化的表现和特点</a:t>
            </a:r>
          </a:p>
        </p:txBody>
      </p:sp>
      <p:sp>
        <p:nvSpPr>
          <p:cNvPr id="3" name="内容占位符 2">
            <a:extLst>
              <a:ext uri="{FF2B5EF4-FFF2-40B4-BE49-F238E27FC236}">
                <a16:creationId xmlns:a16="http://schemas.microsoft.com/office/drawing/2014/main" xmlns="" id="{86B9FB8E-2BB1-462D-9DA3-4548F05ED522}"/>
              </a:ext>
            </a:extLst>
          </p:cNvPr>
          <p:cNvSpPr>
            <a:spLocks noGrp="1"/>
          </p:cNvSpPr>
          <p:nvPr>
            <p:ph idx="1"/>
          </p:nvPr>
        </p:nvSpPr>
        <p:spPr/>
        <p:txBody>
          <a:bodyPr/>
          <a:lstStyle/>
          <a:p>
            <a:r>
              <a:rPr lang="zh-CN" altLang="en-US" dirty="0"/>
              <a:t>社会阶层的变化：一是资本家的地位和作用 发生了很大的变化</a:t>
            </a:r>
            <a:r>
              <a:rPr lang="en-US" altLang="zh-CN" dirty="0"/>
              <a:t>,</a:t>
            </a:r>
            <a:r>
              <a:rPr lang="zh-CN" altLang="en-US" dirty="0"/>
              <a:t>拥有所有权的资本家一般不再直接经营和管理企业</a:t>
            </a:r>
            <a:r>
              <a:rPr lang="en-US" altLang="zh-CN" dirty="0"/>
              <a:t>,</a:t>
            </a:r>
            <a:r>
              <a:rPr lang="zh-CN" altLang="en-US" dirty="0"/>
              <a:t>而是靠拥有的企业股 票等有价证券的利息收入为生</a:t>
            </a:r>
            <a:r>
              <a:rPr lang="en-US" altLang="zh-CN" dirty="0"/>
              <a:t>;</a:t>
            </a:r>
            <a:r>
              <a:rPr lang="zh-CN" altLang="en-US" dirty="0"/>
              <a:t>二是高级职业经理成为大公司经营活动的实际控制者</a:t>
            </a:r>
            <a:r>
              <a:rPr lang="en-US" altLang="zh-CN" dirty="0"/>
              <a:t>;</a:t>
            </a:r>
            <a:r>
              <a:rPr lang="zh-CN" altLang="en-US" dirty="0"/>
              <a:t>三是知识 型和服务型劳动者的数量不断增加</a:t>
            </a:r>
            <a:r>
              <a:rPr lang="en-US" altLang="zh-CN" dirty="0"/>
              <a:t>,</a:t>
            </a:r>
            <a:r>
              <a:rPr lang="zh-CN" altLang="en-US" dirty="0"/>
              <a:t>劳动方式发生了新变化。 </a:t>
            </a:r>
          </a:p>
          <a:p>
            <a:endParaRPr lang="zh-CN" altLang="en-US" dirty="0"/>
          </a:p>
          <a:p>
            <a:endParaRPr lang="zh-CN" altLang="en-US" dirty="0"/>
          </a:p>
        </p:txBody>
      </p:sp>
      <p:sp>
        <p:nvSpPr>
          <p:cNvPr id="4" name="文本框 19459">
            <a:extLst>
              <a:ext uri="{FF2B5EF4-FFF2-40B4-BE49-F238E27FC236}">
                <a16:creationId xmlns:a16="http://schemas.microsoft.com/office/drawing/2014/main" xmlns="" id="{1444A15D-A1FD-4626-915E-FF1B004F868E}"/>
              </a:ext>
            </a:extLst>
          </p:cNvPr>
          <p:cNvSpPr txBox="1">
            <a:spLocks noChangeArrowheads="1"/>
          </p:cNvSpPr>
          <p:nvPr/>
        </p:nvSpPr>
        <p:spPr bwMode="auto">
          <a:xfrm>
            <a:off x="528912" y="608199"/>
            <a:ext cx="1176337" cy="465138"/>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74</a:t>
            </a:r>
            <a:endPar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xmlns="" val="24136230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D6AA74A-B0A8-4EB3-B003-A3457DA947A5}"/>
              </a:ext>
            </a:extLst>
          </p:cNvPr>
          <p:cNvSpPr>
            <a:spLocks noGrp="1"/>
          </p:cNvSpPr>
          <p:nvPr>
            <p:ph type="title"/>
          </p:nvPr>
        </p:nvSpPr>
        <p:spPr/>
        <p:txBody>
          <a:bodyPr/>
          <a:lstStyle/>
          <a:p>
            <a:r>
              <a:rPr lang="zh-CN" altLang="en-US" dirty="0"/>
              <a:t> 当代资本主义经济政治新变化的表现和特点</a:t>
            </a:r>
          </a:p>
        </p:txBody>
      </p:sp>
      <p:sp>
        <p:nvSpPr>
          <p:cNvPr id="3" name="内容占位符 2">
            <a:extLst>
              <a:ext uri="{FF2B5EF4-FFF2-40B4-BE49-F238E27FC236}">
                <a16:creationId xmlns:a16="http://schemas.microsoft.com/office/drawing/2014/main" xmlns="" id="{3BDDE1DA-9BF7-4825-83B3-1A7609369802}"/>
              </a:ext>
            </a:extLst>
          </p:cNvPr>
          <p:cNvSpPr>
            <a:spLocks noGrp="1"/>
          </p:cNvSpPr>
          <p:nvPr>
            <p:ph idx="1"/>
          </p:nvPr>
        </p:nvSpPr>
        <p:spPr/>
        <p:txBody>
          <a:bodyPr/>
          <a:lstStyle/>
          <a:p>
            <a:r>
              <a:rPr lang="zh-CN" altLang="en-US" dirty="0"/>
              <a:t>经济危机呈现出新的特点</a:t>
            </a:r>
            <a:r>
              <a:rPr lang="en-US" altLang="zh-CN" dirty="0"/>
              <a:t>: </a:t>
            </a:r>
            <a:r>
              <a:rPr lang="zh-CN" altLang="en-US" dirty="0"/>
              <a:t>去工业化和产业空心化日趋严重</a:t>
            </a:r>
            <a:r>
              <a:rPr lang="en-US" altLang="zh-CN" dirty="0"/>
              <a:t>,</a:t>
            </a:r>
            <a:r>
              <a:rPr lang="zh-CN" altLang="en-US" dirty="0"/>
              <a:t>产业竞争力下降</a:t>
            </a:r>
            <a:r>
              <a:rPr lang="en-US" altLang="zh-CN" dirty="0"/>
              <a:t>;</a:t>
            </a:r>
            <a:r>
              <a:rPr lang="zh-CN" altLang="en-US" dirty="0"/>
              <a:t>经济高度金融化</a:t>
            </a:r>
            <a:r>
              <a:rPr lang="en-US" altLang="zh-CN" dirty="0"/>
              <a:t>,</a:t>
            </a:r>
            <a:r>
              <a:rPr lang="zh-CN" altLang="en-US" dirty="0"/>
              <a:t>虚拟经济与实体经济严 重脱节</a:t>
            </a:r>
            <a:r>
              <a:rPr lang="en-US" altLang="zh-CN" dirty="0"/>
              <a:t>;</a:t>
            </a:r>
            <a:r>
              <a:rPr lang="zh-CN" altLang="en-US" dirty="0"/>
              <a:t>财政严重债务化</a:t>
            </a:r>
            <a:r>
              <a:rPr lang="en-US" altLang="zh-CN" dirty="0"/>
              <a:t>,</a:t>
            </a:r>
            <a:r>
              <a:rPr lang="zh-CN" altLang="en-US" dirty="0"/>
              <a:t>债务危机频繁爆发</a:t>
            </a:r>
            <a:r>
              <a:rPr lang="en-US" altLang="zh-CN" dirty="0"/>
              <a:t>;</a:t>
            </a:r>
            <a:r>
              <a:rPr lang="zh-CN" altLang="en-US" dirty="0"/>
              <a:t>两极分化和社会对立加剧</a:t>
            </a:r>
            <a:r>
              <a:rPr lang="en-US" altLang="zh-CN" dirty="0"/>
              <a:t>;</a:t>
            </a:r>
            <a:r>
              <a:rPr lang="zh-CN" altLang="en-US" dirty="0"/>
              <a:t>经济增长乏力</a:t>
            </a:r>
            <a:r>
              <a:rPr lang="en-US" altLang="zh-CN" dirty="0"/>
              <a:t>,</a:t>
            </a:r>
            <a:r>
              <a:rPr lang="zh-CN" altLang="en-US" dirty="0"/>
              <a:t>发展 活力不足</a:t>
            </a:r>
            <a:r>
              <a:rPr lang="en-US" altLang="zh-CN" dirty="0"/>
              <a:t>,</a:t>
            </a:r>
            <a:r>
              <a:rPr lang="zh-CN" altLang="en-US" dirty="0"/>
              <a:t>周期性危机与结构性危机交织在一起</a:t>
            </a:r>
            <a:r>
              <a:rPr lang="en-US" altLang="zh-CN" dirty="0"/>
              <a:t>;</a:t>
            </a:r>
            <a:r>
              <a:rPr lang="zh-CN" altLang="en-US" dirty="0"/>
              <a:t>金融危机频发</a:t>
            </a:r>
            <a:r>
              <a:rPr lang="en-US" altLang="zh-CN" dirty="0"/>
              <a:t>,</a:t>
            </a:r>
            <a:r>
              <a:rPr lang="zh-CN" altLang="en-US" dirty="0"/>
              <a:t>全球经济屡受打击。 </a:t>
            </a:r>
          </a:p>
          <a:p>
            <a:r>
              <a:rPr lang="zh-CN" altLang="en-US" dirty="0"/>
              <a:t>政治制度的变化 ：首先</a:t>
            </a:r>
            <a:r>
              <a:rPr lang="en-US" altLang="zh-CN" dirty="0"/>
              <a:t>,</a:t>
            </a:r>
            <a:r>
              <a:rPr lang="zh-CN" altLang="en-US" dirty="0"/>
              <a:t>政治制度出现多元化的趋势</a:t>
            </a:r>
            <a:r>
              <a:rPr lang="en-US" altLang="zh-CN" dirty="0"/>
              <a:t>,</a:t>
            </a:r>
            <a:r>
              <a:rPr lang="zh-CN" altLang="en-US" dirty="0"/>
              <a:t>公民权利有所扩大。其次</a:t>
            </a:r>
            <a:r>
              <a:rPr lang="en-US" altLang="zh-CN" dirty="0"/>
              <a:t>,</a:t>
            </a:r>
            <a:r>
              <a:rPr lang="zh-CN" altLang="en-US" dirty="0"/>
              <a:t>法制建设得到重视和加强</a:t>
            </a:r>
            <a:r>
              <a:rPr lang="en-US" altLang="zh-CN" dirty="0"/>
              <a:t>, </a:t>
            </a:r>
            <a:r>
              <a:rPr lang="zh-CN" altLang="en-US" dirty="0"/>
              <a:t>以协调社会各阶级、阶层之间的利益。最后</a:t>
            </a:r>
            <a:r>
              <a:rPr lang="en-US" altLang="zh-CN" dirty="0"/>
              <a:t>,</a:t>
            </a:r>
            <a:r>
              <a:rPr lang="zh-CN" altLang="en-US" dirty="0"/>
              <a:t>改良主义政党在政治舞台上的影响日益扩大。 </a:t>
            </a:r>
          </a:p>
          <a:p>
            <a:endParaRPr lang="zh-CN" altLang="en-US" dirty="0"/>
          </a:p>
        </p:txBody>
      </p:sp>
      <p:sp>
        <p:nvSpPr>
          <p:cNvPr id="4" name="文本框 19459">
            <a:extLst>
              <a:ext uri="{FF2B5EF4-FFF2-40B4-BE49-F238E27FC236}">
                <a16:creationId xmlns:a16="http://schemas.microsoft.com/office/drawing/2014/main" xmlns="" id="{97AB4F98-DE9B-4566-81D3-FA99632E6AE9}"/>
              </a:ext>
            </a:extLst>
          </p:cNvPr>
          <p:cNvSpPr txBox="1">
            <a:spLocks noChangeArrowheads="1"/>
          </p:cNvSpPr>
          <p:nvPr/>
        </p:nvSpPr>
        <p:spPr bwMode="auto">
          <a:xfrm>
            <a:off x="528912" y="608199"/>
            <a:ext cx="1176337" cy="465138"/>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74</a:t>
            </a:r>
            <a:endPar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xmlns="" val="17105152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E78738F-A3B0-49B0-B88D-41C401352967}"/>
              </a:ext>
            </a:extLst>
          </p:cNvPr>
          <p:cNvSpPr>
            <a:spLocks noGrp="1"/>
          </p:cNvSpPr>
          <p:nvPr>
            <p:ph type="title"/>
          </p:nvPr>
        </p:nvSpPr>
        <p:spPr/>
        <p:txBody>
          <a:bodyPr/>
          <a:lstStyle/>
          <a:p>
            <a:r>
              <a:rPr lang="zh-CN" altLang="en-US" dirty="0"/>
              <a:t> 当代资本主义新变化的原因和实质</a:t>
            </a:r>
          </a:p>
        </p:txBody>
      </p:sp>
      <p:sp>
        <p:nvSpPr>
          <p:cNvPr id="3" name="内容占位符 2">
            <a:extLst>
              <a:ext uri="{FF2B5EF4-FFF2-40B4-BE49-F238E27FC236}">
                <a16:creationId xmlns:a16="http://schemas.microsoft.com/office/drawing/2014/main" xmlns="" id="{E8BCF31C-C466-4A65-B983-E54A014C3DCB}"/>
              </a:ext>
            </a:extLst>
          </p:cNvPr>
          <p:cNvSpPr>
            <a:spLocks noGrp="1"/>
          </p:cNvSpPr>
          <p:nvPr>
            <p:ph idx="1"/>
          </p:nvPr>
        </p:nvSpPr>
        <p:spPr/>
        <p:txBody>
          <a:bodyPr/>
          <a:lstStyle/>
          <a:p>
            <a:r>
              <a:rPr lang="zh-CN" altLang="en-US" dirty="0"/>
              <a:t>新变化的原因主要有：</a:t>
            </a:r>
          </a:p>
          <a:p>
            <a:r>
              <a:rPr lang="zh-CN" altLang="en-US" dirty="0"/>
              <a:t>首先，科学技术革命和生产力的发展，是资本主义变化的根本推动力量</a:t>
            </a:r>
            <a:r>
              <a:rPr lang="zh-CN" altLang="en-US" dirty="0" smtClean="0"/>
              <a:t>。</a:t>
            </a:r>
            <a:endParaRPr lang="en-US" altLang="zh-CN" smtClean="0"/>
          </a:p>
          <a:p>
            <a:r>
              <a:rPr lang="zh-CN" altLang="en-US" smtClean="0"/>
              <a:t>其次</a:t>
            </a:r>
            <a:r>
              <a:rPr lang="zh-CN" altLang="en-US" dirty="0"/>
              <a:t>，工人阶级争取自身权利斗争的作用，是推动资本主义变化的重要力量。</a:t>
            </a:r>
          </a:p>
          <a:p>
            <a:r>
              <a:rPr lang="zh-CN" altLang="en-US" dirty="0"/>
              <a:t>再次，社会主义制度初步显示的优越性对资本主义产生了一定影响。</a:t>
            </a:r>
          </a:p>
          <a:p>
            <a:r>
              <a:rPr lang="zh-CN" altLang="en-US" dirty="0"/>
              <a:t>最后，主张改良主义的政党对资本主义制度的改革</a:t>
            </a:r>
          </a:p>
          <a:p>
            <a:endParaRPr lang="zh-CN" altLang="en-US" dirty="0"/>
          </a:p>
        </p:txBody>
      </p:sp>
      <p:sp>
        <p:nvSpPr>
          <p:cNvPr id="4" name="文本框 23555">
            <a:extLst>
              <a:ext uri="{FF2B5EF4-FFF2-40B4-BE49-F238E27FC236}">
                <a16:creationId xmlns:a16="http://schemas.microsoft.com/office/drawing/2014/main" xmlns="" id="{5353CE99-F4ED-4573-8DEB-B91D75B0DA78}"/>
              </a:ext>
            </a:extLst>
          </p:cNvPr>
          <p:cNvSpPr txBox="1">
            <a:spLocks noChangeArrowheads="1"/>
          </p:cNvSpPr>
          <p:nvPr/>
        </p:nvSpPr>
        <p:spPr bwMode="auto">
          <a:xfrm>
            <a:off x="528912" y="590644"/>
            <a:ext cx="1176338" cy="46355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7</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5</a:t>
            </a:r>
          </a:p>
        </p:txBody>
      </p:sp>
    </p:spTree>
    <p:extLst>
      <p:ext uri="{BB962C8B-B14F-4D97-AF65-F5344CB8AC3E}">
        <p14:creationId xmlns:p14="http://schemas.microsoft.com/office/powerpoint/2010/main" xmlns="" val="10885283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3323FE9A-080E-4506-B978-D97B07AD98CF}"/>
              </a:ext>
            </a:extLst>
          </p:cNvPr>
          <p:cNvSpPr>
            <a:spLocks noGrp="1"/>
          </p:cNvSpPr>
          <p:nvPr>
            <p:ph type="title"/>
          </p:nvPr>
        </p:nvSpPr>
        <p:spPr/>
        <p:txBody>
          <a:bodyPr/>
          <a:lstStyle/>
          <a:p>
            <a:pPr algn="l"/>
            <a:r>
              <a:rPr lang="zh-CN" altLang="en-US" dirty="0"/>
              <a:t>例题（单选）</a:t>
            </a:r>
          </a:p>
        </p:txBody>
      </p:sp>
      <p:sp>
        <p:nvSpPr>
          <p:cNvPr id="3" name="内容占位符 2">
            <a:extLst>
              <a:ext uri="{FF2B5EF4-FFF2-40B4-BE49-F238E27FC236}">
                <a16:creationId xmlns:a16="http://schemas.microsoft.com/office/drawing/2014/main" xmlns="" id="{82B9304F-A1C8-4F87-9171-DBE6551A8749}"/>
              </a:ext>
            </a:extLst>
          </p:cNvPr>
          <p:cNvSpPr>
            <a:spLocks noGrp="1"/>
          </p:cNvSpPr>
          <p:nvPr>
            <p:ph idx="1"/>
          </p:nvPr>
        </p:nvSpPr>
        <p:spPr/>
        <p:txBody>
          <a:bodyPr/>
          <a:lstStyle/>
          <a:p>
            <a:r>
              <a:rPr lang="zh-CN" altLang="en-US" dirty="0"/>
              <a:t>与第二次世界大战前的资本主义相比，当代资本主义在许多方面已经并正在发生着深刻的变化。正确分析这些新变化发生的原因，有利于我们科学而全面地认识当代资本主义社会。导致当代资本主义新变化发生的根本推动力量是</a:t>
            </a:r>
          </a:p>
          <a:p>
            <a:r>
              <a:rPr lang="en-US" altLang="zh-CN" dirty="0"/>
              <a:t>A. </a:t>
            </a:r>
            <a:r>
              <a:rPr lang="zh-CN" altLang="en-US" dirty="0"/>
              <a:t>改良主义政党对资本主义制度的改革</a:t>
            </a:r>
          </a:p>
          <a:p>
            <a:r>
              <a:rPr lang="en-US" altLang="zh-CN" dirty="0"/>
              <a:t>B. </a:t>
            </a:r>
            <a:r>
              <a:rPr lang="zh-CN" altLang="en-US" dirty="0"/>
              <a:t>工人阶级争取自身权利的斗争</a:t>
            </a:r>
          </a:p>
          <a:p>
            <a:r>
              <a:rPr lang="en-US" altLang="zh-CN" dirty="0"/>
              <a:t>C. </a:t>
            </a:r>
            <a:r>
              <a:rPr lang="zh-CN" altLang="en-US" dirty="0"/>
              <a:t>科学技术革命和生产力的发展</a:t>
            </a:r>
          </a:p>
          <a:p>
            <a:r>
              <a:rPr lang="en-US" altLang="zh-CN" dirty="0"/>
              <a:t>D. </a:t>
            </a:r>
            <a:r>
              <a:rPr lang="zh-CN" altLang="en-US" dirty="0"/>
              <a:t>社会主义制度的优越性对资本主义的影响  </a:t>
            </a:r>
          </a:p>
          <a:p>
            <a:endParaRPr lang="zh-CN" altLang="en-US" dirty="0"/>
          </a:p>
          <a:p>
            <a:endParaRPr lang="zh-CN" altLang="en-US" dirty="0"/>
          </a:p>
        </p:txBody>
      </p:sp>
    </p:spTree>
    <p:extLst>
      <p:ext uri="{BB962C8B-B14F-4D97-AF65-F5344CB8AC3E}">
        <p14:creationId xmlns:p14="http://schemas.microsoft.com/office/powerpoint/2010/main" xmlns="" val="9076986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7427B9CC-5E3C-4104-85AF-A716213C4D34}"/>
              </a:ext>
            </a:extLst>
          </p:cNvPr>
          <p:cNvSpPr>
            <a:spLocks noGrp="1"/>
          </p:cNvSpPr>
          <p:nvPr>
            <p:ph type="title"/>
          </p:nvPr>
        </p:nvSpPr>
        <p:spPr/>
        <p:txBody>
          <a:bodyPr/>
          <a:lstStyle/>
          <a:p>
            <a:r>
              <a:rPr lang="zh-CN" altLang="en-US" dirty="0"/>
              <a:t> 当代资本主义新变化的原因和实质</a:t>
            </a:r>
          </a:p>
        </p:txBody>
      </p:sp>
      <p:sp>
        <p:nvSpPr>
          <p:cNvPr id="3" name="内容占位符 2">
            <a:extLst>
              <a:ext uri="{FF2B5EF4-FFF2-40B4-BE49-F238E27FC236}">
                <a16:creationId xmlns:a16="http://schemas.microsoft.com/office/drawing/2014/main" xmlns="" id="{15755E25-EA24-4ADE-AE7B-8EB46807F843}"/>
              </a:ext>
            </a:extLst>
          </p:cNvPr>
          <p:cNvSpPr>
            <a:spLocks noGrp="1"/>
          </p:cNvSpPr>
          <p:nvPr>
            <p:ph idx="1"/>
          </p:nvPr>
        </p:nvSpPr>
        <p:spPr/>
        <p:txBody>
          <a:bodyPr/>
          <a:lstStyle/>
          <a:p>
            <a:r>
              <a:rPr lang="zh-CN" altLang="en-US" dirty="0"/>
              <a:t>当代资本主义新变化的实质</a:t>
            </a:r>
          </a:p>
          <a:p>
            <a:r>
              <a:rPr lang="zh-CN" altLang="en-US" dirty="0"/>
              <a:t>首先，当代资本主义发生的变化从根本上说是人类社会发展一般规律和资本主义经济规律作用的结果</a:t>
            </a:r>
          </a:p>
          <a:p>
            <a:r>
              <a:rPr lang="zh-CN" altLang="en-US" dirty="0"/>
              <a:t>其次，当代资本主义发生的变化是在资本主义制度基本框架内的变化，并不意味着资本主义生产关系的根本性质发生了变化</a:t>
            </a:r>
          </a:p>
          <a:p>
            <a:endParaRPr lang="zh-CN" altLang="en-US" dirty="0"/>
          </a:p>
        </p:txBody>
      </p:sp>
      <p:sp>
        <p:nvSpPr>
          <p:cNvPr id="4" name="文本框 23555">
            <a:extLst>
              <a:ext uri="{FF2B5EF4-FFF2-40B4-BE49-F238E27FC236}">
                <a16:creationId xmlns:a16="http://schemas.microsoft.com/office/drawing/2014/main" xmlns="" id="{4D195699-DCBB-4F13-AB9D-8B153B88CBC5}"/>
              </a:ext>
            </a:extLst>
          </p:cNvPr>
          <p:cNvSpPr txBox="1">
            <a:spLocks noChangeArrowheads="1"/>
          </p:cNvSpPr>
          <p:nvPr/>
        </p:nvSpPr>
        <p:spPr bwMode="auto">
          <a:xfrm>
            <a:off x="528912" y="590644"/>
            <a:ext cx="1176338" cy="46355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7</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5</a:t>
            </a:r>
          </a:p>
        </p:txBody>
      </p:sp>
    </p:spTree>
    <p:extLst>
      <p:ext uri="{BB962C8B-B14F-4D97-AF65-F5344CB8AC3E}">
        <p14:creationId xmlns:p14="http://schemas.microsoft.com/office/powerpoint/2010/main" xmlns="" val="21196928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2B62E3D0-FFED-406A-BC34-4EECE6EF0E62}"/>
              </a:ext>
            </a:extLst>
          </p:cNvPr>
          <p:cNvSpPr>
            <a:spLocks noGrp="1"/>
          </p:cNvSpPr>
          <p:nvPr>
            <p:ph type="title"/>
          </p:nvPr>
        </p:nvSpPr>
        <p:spPr/>
        <p:txBody>
          <a:bodyPr/>
          <a:lstStyle/>
          <a:p>
            <a:r>
              <a:rPr lang="zh-CN" altLang="en-US" dirty="0"/>
              <a:t> 资本主义的历史地位和发展趋势</a:t>
            </a:r>
          </a:p>
        </p:txBody>
      </p:sp>
      <p:sp>
        <p:nvSpPr>
          <p:cNvPr id="3" name="内容占位符 2">
            <a:extLst>
              <a:ext uri="{FF2B5EF4-FFF2-40B4-BE49-F238E27FC236}">
                <a16:creationId xmlns:a16="http://schemas.microsoft.com/office/drawing/2014/main" xmlns="" id="{BDD7F808-A68F-4729-A0A3-FCA5D32645B9}"/>
              </a:ext>
            </a:extLst>
          </p:cNvPr>
          <p:cNvSpPr>
            <a:spLocks noGrp="1"/>
          </p:cNvSpPr>
          <p:nvPr>
            <p:ph idx="1"/>
          </p:nvPr>
        </p:nvSpPr>
        <p:spPr/>
        <p:txBody>
          <a:bodyPr/>
          <a:lstStyle/>
          <a:p>
            <a:r>
              <a:rPr lang="zh-CN" altLang="en-US" dirty="0"/>
              <a:t>资本主义的内在矛盾决定了资本主义必然被社会主义所代替</a:t>
            </a:r>
          </a:p>
          <a:p>
            <a:endParaRPr lang="zh-CN" altLang="en-US" dirty="0"/>
          </a:p>
        </p:txBody>
      </p:sp>
      <p:sp>
        <p:nvSpPr>
          <p:cNvPr id="4" name="文本框 26627">
            <a:extLst>
              <a:ext uri="{FF2B5EF4-FFF2-40B4-BE49-F238E27FC236}">
                <a16:creationId xmlns:a16="http://schemas.microsoft.com/office/drawing/2014/main" xmlns="" id="{EF838E50-8B01-4EFA-9A2B-590CB366DDF4}"/>
              </a:ext>
            </a:extLst>
          </p:cNvPr>
          <p:cNvSpPr txBox="1">
            <a:spLocks noChangeArrowheads="1"/>
          </p:cNvSpPr>
          <p:nvPr/>
        </p:nvSpPr>
        <p:spPr bwMode="auto">
          <a:xfrm>
            <a:off x="528912" y="549275"/>
            <a:ext cx="1689100" cy="465137"/>
          </a:xfrm>
          <a:prstGeom prst="rect">
            <a:avLst/>
          </a:prstGeom>
          <a:noFill/>
          <a:ln>
            <a:noFill/>
          </a:ln>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7</a:t>
            </a:r>
            <a:r>
              <a:rPr lang="zh-CN" altLang="en-US"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6-</a:t>
            </a:r>
            <a:r>
              <a:rPr lang="en-US" altLang="zh-CN"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7</a:t>
            </a:r>
            <a:r>
              <a:rPr lang="zh-CN" altLang="en-US"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8</a:t>
            </a:r>
          </a:p>
        </p:txBody>
      </p:sp>
    </p:spTree>
    <p:extLst>
      <p:ext uri="{BB962C8B-B14F-4D97-AF65-F5344CB8AC3E}">
        <p14:creationId xmlns:p14="http://schemas.microsoft.com/office/powerpoint/2010/main" xmlns="" val="39008006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6">
            <a:extLst>
              <a:ext uri="{FF2B5EF4-FFF2-40B4-BE49-F238E27FC236}">
                <a16:creationId xmlns:a16="http://schemas.microsoft.com/office/drawing/2014/main" xmlns="" id="{31BBA746-E9E7-4AA5-96CB-837C91EF1F54}"/>
              </a:ext>
            </a:extLst>
          </p:cNvPr>
          <p:cNvSpPr>
            <a:spLocks noChangeArrowheads="1"/>
          </p:cNvSpPr>
          <p:nvPr/>
        </p:nvSpPr>
        <p:spPr bwMode="auto">
          <a:xfrm>
            <a:off x="515938" y="2602621"/>
            <a:ext cx="8459787" cy="1311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80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下节课再见</a:t>
            </a:r>
          </a:p>
        </p:txBody>
      </p:sp>
    </p:spTree>
    <p:extLst>
      <p:ext uri="{BB962C8B-B14F-4D97-AF65-F5344CB8AC3E}">
        <p14:creationId xmlns:p14="http://schemas.microsoft.com/office/powerpoint/2010/main" xmlns="" val="3366693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B8FB0C50-C9FF-4058-AB1E-13F158D7A175}"/>
              </a:ext>
            </a:extLst>
          </p:cNvPr>
          <p:cNvSpPr>
            <a:spLocks noGrp="1"/>
          </p:cNvSpPr>
          <p:nvPr>
            <p:ph type="title"/>
          </p:nvPr>
        </p:nvSpPr>
        <p:spPr/>
        <p:txBody>
          <a:bodyPr/>
          <a:lstStyle/>
          <a:p>
            <a:r>
              <a:rPr lang="zh-CN" altLang="en-US" dirty="0"/>
              <a:t> 资本主义从竞争到垄断</a:t>
            </a:r>
          </a:p>
        </p:txBody>
      </p:sp>
      <p:sp>
        <p:nvSpPr>
          <p:cNvPr id="3" name="内容占位符 2">
            <a:extLst>
              <a:ext uri="{FF2B5EF4-FFF2-40B4-BE49-F238E27FC236}">
                <a16:creationId xmlns:a16="http://schemas.microsoft.com/office/drawing/2014/main" xmlns="" id="{F4D5B54F-BC97-4884-BD4E-976CF6F9FD17}"/>
              </a:ext>
            </a:extLst>
          </p:cNvPr>
          <p:cNvSpPr>
            <a:spLocks noGrp="1"/>
          </p:cNvSpPr>
          <p:nvPr>
            <p:ph idx="1"/>
          </p:nvPr>
        </p:nvSpPr>
        <p:spPr/>
        <p:txBody>
          <a:bodyPr/>
          <a:lstStyle/>
          <a:p>
            <a:r>
              <a:rPr lang="zh-CN" altLang="en-US" dirty="0"/>
              <a:t>资本主义的发展经历自由竞争资本主义和垄断资本主义两个阶段。垄断取代自由竞争在资本主义经济中占据统治地位。垄断资本主义的发展包括私人垄断资本主义和国家垄断资本主义两种形式</a:t>
            </a:r>
          </a:p>
          <a:p>
            <a:endParaRPr lang="zh-CN" altLang="en-US" dirty="0"/>
          </a:p>
          <a:p>
            <a:endParaRPr lang="zh-CN" altLang="en-US" dirty="0"/>
          </a:p>
        </p:txBody>
      </p:sp>
      <p:sp>
        <p:nvSpPr>
          <p:cNvPr id="4" name="文本框 5123">
            <a:extLst>
              <a:ext uri="{FF2B5EF4-FFF2-40B4-BE49-F238E27FC236}">
                <a16:creationId xmlns:a16="http://schemas.microsoft.com/office/drawing/2014/main" xmlns="" id="{48641893-9AC9-407D-BC88-406ED2DEFAD4}"/>
              </a:ext>
            </a:extLst>
          </p:cNvPr>
          <p:cNvSpPr txBox="1">
            <a:spLocks noChangeArrowheads="1"/>
          </p:cNvSpPr>
          <p:nvPr/>
        </p:nvSpPr>
        <p:spPr bwMode="auto">
          <a:xfrm>
            <a:off x="528912" y="601383"/>
            <a:ext cx="1176338" cy="465138"/>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7</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1</a:t>
            </a:r>
          </a:p>
        </p:txBody>
      </p:sp>
    </p:spTree>
    <p:extLst>
      <p:ext uri="{BB962C8B-B14F-4D97-AF65-F5344CB8AC3E}">
        <p14:creationId xmlns:p14="http://schemas.microsoft.com/office/powerpoint/2010/main" xmlns="" val="4026330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E6D4D78-3BD6-4A2D-9AA7-E4DD2940BB47}"/>
              </a:ext>
            </a:extLst>
          </p:cNvPr>
          <p:cNvSpPr>
            <a:spLocks noGrp="1"/>
          </p:cNvSpPr>
          <p:nvPr>
            <p:ph type="title"/>
          </p:nvPr>
        </p:nvSpPr>
        <p:spPr/>
        <p:txBody>
          <a:bodyPr/>
          <a:lstStyle/>
          <a:p>
            <a:r>
              <a:rPr lang="zh-CN" altLang="en-US" dirty="0"/>
              <a:t> 资本主义从竞争到垄断</a:t>
            </a:r>
          </a:p>
        </p:txBody>
      </p:sp>
      <p:sp>
        <p:nvSpPr>
          <p:cNvPr id="3" name="内容占位符 2">
            <a:extLst>
              <a:ext uri="{FF2B5EF4-FFF2-40B4-BE49-F238E27FC236}">
                <a16:creationId xmlns:a16="http://schemas.microsoft.com/office/drawing/2014/main" xmlns="" id="{C5D4BE42-821B-4248-A4DF-12A46DE386CA}"/>
              </a:ext>
            </a:extLst>
          </p:cNvPr>
          <p:cNvSpPr>
            <a:spLocks noGrp="1"/>
          </p:cNvSpPr>
          <p:nvPr>
            <p:ph idx="1"/>
          </p:nvPr>
        </p:nvSpPr>
        <p:spPr/>
        <p:txBody>
          <a:bodyPr/>
          <a:lstStyle/>
          <a:p>
            <a:r>
              <a:rPr lang="zh-CN" altLang="en-US" dirty="0"/>
              <a:t>生产集中是指生产资料、劳动力和商品的生产日益集中于少数大企业的过程，其结果是大企业在社会生产中所占的比重不断增加。</a:t>
            </a:r>
          </a:p>
          <a:p>
            <a:r>
              <a:rPr lang="zh-CN" altLang="en-US" dirty="0"/>
              <a:t>资本集中是指大资本吞并小资本，或由许多小资本合并而成大资本的过程，其结果是越来越多的资本为少数大资本所支配</a:t>
            </a:r>
          </a:p>
          <a:p>
            <a:endParaRPr lang="zh-CN" altLang="en-US" dirty="0"/>
          </a:p>
          <a:p>
            <a:endParaRPr lang="zh-CN" altLang="en-US" dirty="0"/>
          </a:p>
        </p:txBody>
      </p:sp>
      <p:sp>
        <p:nvSpPr>
          <p:cNvPr id="4" name="文本框 5123">
            <a:extLst>
              <a:ext uri="{FF2B5EF4-FFF2-40B4-BE49-F238E27FC236}">
                <a16:creationId xmlns:a16="http://schemas.microsoft.com/office/drawing/2014/main" xmlns="" id="{0CB7661C-958B-4A00-9C40-B474FCC4C2E0}"/>
              </a:ext>
            </a:extLst>
          </p:cNvPr>
          <p:cNvSpPr txBox="1">
            <a:spLocks noChangeArrowheads="1"/>
          </p:cNvSpPr>
          <p:nvPr/>
        </p:nvSpPr>
        <p:spPr bwMode="auto">
          <a:xfrm>
            <a:off x="528912" y="601383"/>
            <a:ext cx="1176338" cy="465138"/>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7</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1</a:t>
            </a:r>
          </a:p>
        </p:txBody>
      </p:sp>
    </p:spTree>
    <p:extLst>
      <p:ext uri="{BB962C8B-B14F-4D97-AF65-F5344CB8AC3E}">
        <p14:creationId xmlns:p14="http://schemas.microsoft.com/office/powerpoint/2010/main" xmlns="" val="28056835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79868A9-01D8-4204-B77F-368162CB2B79}"/>
              </a:ext>
            </a:extLst>
          </p:cNvPr>
          <p:cNvSpPr>
            <a:spLocks noGrp="1"/>
          </p:cNvSpPr>
          <p:nvPr>
            <p:ph type="title"/>
          </p:nvPr>
        </p:nvSpPr>
        <p:spPr/>
        <p:txBody>
          <a:bodyPr/>
          <a:lstStyle/>
          <a:p>
            <a:r>
              <a:rPr lang="zh-CN" altLang="en-US" dirty="0"/>
              <a:t> 资本主义从竞争到垄断</a:t>
            </a:r>
          </a:p>
        </p:txBody>
      </p:sp>
      <p:sp>
        <p:nvSpPr>
          <p:cNvPr id="3" name="内容占位符 2">
            <a:extLst>
              <a:ext uri="{FF2B5EF4-FFF2-40B4-BE49-F238E27FC236}">
                <a16:creationId xmlns:a16="http://schemas.microsoft.com/office/drawing/2014/main" xmlns="" id="{225F3B8B-A332-4B93-B280-506466D7D263}"/>
              </a:ext>
            </a:extLst>
          </p:cNvPr>
          <p:cNvSpPr>
            <a:spLocks noGrp="1"/>
          </p:cNvSpPr>
          <p:nvPr>
            <p:ph idx="1"/>
          </p:nvPr>
        </p:nvSpPr>
        <p:spPr/>
        <p:txBody>
          <a:bodyPr/>
          <a:lstStyle/>
          <a:p>
            <a:r>
              <a:rPr lang="zh-CN" altLang="en-US" dirty="0"/>
              <a:t>所谓垄断，是指少数资本主义大企业，为了获得高额利润，通过相互协议或联合，对一个或几个部门商品的生产、销售和价格进行操纵与控制。</a:t>
            </a:r>
          </a:p>
          <a:p>
            <a:r>
              <a:rPr lang="zh-CN" altLang="en-US" dirty="0"/>
              <a:t>垄断形成的原因：</a:t>
            </a:r>
          </a:p>
          <a:p>
            <a:r>
              <a:rPr lang="en-US" altLang="zh-CN" dirty="0"/>
              <a:t>1.</a:t>
            </a:r>
            <a:r>
              <a:rPr lang="zh-CN" altLang="en-US" dirty="0"/>
              <a:t>获得高额利润</a:t>
            </a:r>
          </a:p>
          <a:p>
            <a:r>
              <a:rPr lang="en-US" altLang="zh-CN" dirty="0"/>
              <a:t>2.</a:t>
            </a:r>
            <a:r>
              <a:rPr lang="zh-CN" altLang="en-US" dirty="0"/>
              <a:t>避免两败俱伤</a:t>
            </a:r>
          </a:p>
          <a:p>
            <a:r>
              <a:rPr lang="en-US" altLang="zh-CN" dirty="0"/>
              <a:t>3.</a:t>
            </a:r>
            <a:r>
              <a:rPr lang="zh-CN" altLang="en-US" dirty="0"/>
              <a:t>形成竞争限制</a:t>
            </a:r>
          </a:p>
          <a:p>
            <a:endParaRPr lang="zh-CN" altLang="en-US" dirty="0"/>
          </a:p>
        </p:txBody>
      </p:sp>
      <p:sp>
        <p:nvSpPr>
          <p:cNvPr id="4" name="文本框 5123">
            <a:extLst>
              <a:ext uri="{FF2B5EF4-FFF2-40B4-BE49-F238E27FC236}">
                <a16:creationId xmlns:a16="http://schemas.microsoft.com/office/drawing/2014/main" xmlns="" id="{2B31B8C4-179E-44F9-B455-603CA9937BF7}"/>
              </a:ext>
            </a:extLst>
          </p:cNvPr>
          <p:cNvSpPr txBox="1">
            <a:spLocks noChangeArrowheads="1"/>
          </p:cNvSpPr>
          <p:nvPr/>
        </p:nvSpPr>
        <p:spPr bwMode="auto">
          <a:xfrm>
            <a:off x="528912" y="601383"/>
            <a:ext cx="1176338" cy="465138"/>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7</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1</a:t>
            </a:r>
          </a:p>
        </p:txBody>
      </p:sp>
    </p:spTree>
    <p:extLst>
      <p:ext uri="{BB962C8B-B14F-4D97-AF65-F5344CB8AC3E}">
        <p14:creationId xmlns:p14="http://schemas.microsoft.com/office/powerpoint/2010/main" xmlns="" val="10938376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CA9AE0E-D29F-47FA-82E5-F2BE73673EF2}"/>
              </a:ext>
            </a:extLst>
          </p:cNvPr>
          <p:cNvSpPr>
            <a:spLocks noGrp="1"/>
          </p:cNvSpPr>
          <p:nvPr>
            <p:ph type="title"/>
          </p:nvPr>
        </p:nvSpPr>
        <p:spPr/>
        <p:txBody>
          <a:bodyPr/>
          <a:lstStyle/>
          <a:p>
            <a:r>
              <a:rPr lang="zh-CN" altLang="en-US" dirty="0"/>
              <a:t> 资本主义从竞争到垄断</a:t>
            </a:r>
          </a:p>
        </p:txBody>
      </p:sp>
      <p:sp>
        <p:nvSpPr>
          <p:cNvPr id="3" name="内容占位符 2">
            <a:extLst>
              <a:ext uri="{FF2B5EF4-FFF2-40B4-BE49-F238E27FC236}">
                <a16:creationId xmlns:a16="http://schemas.microsoft.com/office/drawing/2014/main" xmlns="" id="{18BE2A40-A47A-4FF8-8B0E-B8C0A1B557E4}"/>
              </a:ext>
            </a:extLst>
          </p:cNvPr>
          <p:cNvSpPr>
            <a:spLocks noGrp="1"/>
          </p:cNvSpPr>
          <p:nvPr>
            <p:ph idx="1"/>
          </p:nvPr>
        </p:nvSpPr>
        <p:spPr/>
        <p:txBody>
          <a:bodyPr/>
          <a:lstStyle/>
          <a:p>
            <a:r>
              <a:rPr lang="zh-CN" altLang="en-US" dirty="0"/>
              <a:t>尽管垄断组织的形式多样，但它们在本质上是一样的，即通过联合来操纵并控制商品生产和销售市场，操纵垄断价格，以攫取高额垄断利润。</a:t>
            </a:r>
          </a:p>
          <a:p>
            <a:endParaRPr lang="zh-CN" altLang="en-US" dirty="0"/>
          </a:p>
          <a:p>
            <a:endParaRPr lang="zh-CN" altLang="en-US" dirty="0"/>
          </a:p>
        </p:txBody>
      </p:sp>
      <p:sp>
        <p:nvSpPr>
          <p:cNvPr id="4" name="文本框 5123">
            <a:extLst>
              <a:ext uri="{FF2B5EF4-FFF2-40B4-BE49-F238E27FC236}">
                <a16:creationId xmlns:a16="http://schemas.microsoft.com/office/drawing/2014/main" xmlns="" id="{0A6DBD9F-4004-451D-B32E-FF05B85C11C9}"/>
              </a:ext>
            </a:extLst>
          </p:cNvPr>
          <p:cNvSpPr txBox="1">
            <a:spLocks noChangeArrowheads="1"/>
          </p:cNvSpPr>
          <p:nvPr/>
        </p:nvSpPr>
        <p:spPr bwMode="auto">
          <a:xfrm>
            <a:off x="528912" y="601383"/>
            <a:ext cx="1176338" cy="465138"/>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7</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1</a:t>
            </a:r>
          </a:p>
        </p:txBody>
      </p:sp>
    </p:spTree>
    <p:extLst>
      <p:ext uri="{BB962C8B-B14F-4D97-AF65-F5344CB8AC3E}">
        <p14:creationId xmlns:p14="http://schemas.microsoft.com/office/powerpoint/2010/main" xmlns="" val="33017797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63B7FA4-E467-40B1-956F-D54E5C692871}"/>
              </a:ext>
            </a:extLst>
          </p:cNvPr>
          <p:cNvSpPr>
            <a:spLocks noGrp="1"/>
          </p:cNvSpPr>
          <p:nvPr>
            <p:ph type="title"/>
          </p:nvPr>
        </p:nvSpPr>
        <p:spPr/>
        <p:txBody>
          <a:bodyPr/>
          <a:lstStyle/>
          <a:p>
            <a:r>
              <a:rPr lang="zh-CN" altLang="en-US" dirty="0"/>
              <a:t> 资本主义从竞争到垄断</a:t>
            </a:r>
          </a:p>
        </p:txBody>
      </p:sp>
      <p:sp>
        <p:nvSpPr>
          <p:cNvPr id="3" name="内容占位符 2">
            <a:extLst>
              <a:ext uri="{FF2B5EF4-FFF2-40B4-BE49-F238E27FC236}">
                <a16:creationId xmlns:a16="http://schemas.microsoft.com/office/drawing/2014/main" xmlns="" id="{5D74C10B-A13C-4E43-A404-BE73F6941CB5}"/>
              </a:ext>
            </a:extLst>
          </p:cNvPr>
          <p:cNvSpPr>
            <a:spLocks noGrp="1"/>
          </p:cNvSpPr>
          <p:nvPr>
            <p:ph idx="1"/>
          </p:nvPr>
        </p:nvSpPr>
        <p:spPr/>
        <p:txBody>
          <a:bodyPr/>
          <a:lstStyle/>
          <a:p>
            <a:r>
              <a:rPr lang="zh-CN" altLang="en-US" dirty="0"/>
              <a:t>垄断资本主义阶段存在竞争的主要原因：</a:t>
            </a:r>
          </a:p>
          <a:p>
            <a:r>
              <a:rPr lang="zh-CN" altLang="en-US" dirty="0"/>
              <a:t>一是垄断没有消除产生竞争的经济条件。</a:t>
            </a:r>
          </a:p>
          <a:p>
            <a:r>
              <a:rPr lang="zh-CN" altLang="en-US" dirty="0"/>
              <a:t>二是垄断必须通过竞争来维持。</a:t>
            </a:r>
          </a:p>
          <a:p>
            <a:r>
              <a:rPr lang="zh-CN" altLang="en-US" dirty="0"/>
              <a:t>三是不存在由一个垄断组织囊括一切部门、一切社会生产的绝对垄断。</a:t>
            </a:r>
          </a:p>
          <a:p>
            <a:endParaRPr lang="zh-CN" altLang="en-US" dirty="0"/>
          </a:p>
        </p:txBody>
      </p:sp>
      <p:sp>
        <p:nvSpPr>
          <p:cNvPr id="4" name="文本框 5123">
            <a:extLst>
              <a:ext uri="{FF2B5EF4-FFF2-40B4-BE49-F238E27FC236}">
                <a16:creationId xmlns:a16="http://schemas.microsoft.com/office/drawing/2014/main" xmlns="" id="{1D2AFD33-81D3-44A2-8932-7A4AE93ED806}"/>
              </a:ext>
            </a:extLst>
          </p:cNvPr>
          <p:cNvSpPr txBox="1">
            <a:spLocks noChangeArrowheads="1"/>
          </p:cNvSpPr>
          <p:nvPr/>
        </p:nvSpPr>
        <p:spPr bwMode="auto">
          <a:xfrm>
            <a:off x="528912" y="601383"/>
            <a:ext cx="1176338" cy="465138"/>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7</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1</a:t>
            </a:r>
          </a:p>
        </p:txBody>
      </p:sp>
    </p:spTree>
    <p:extLst>
      <p:ext uri="{BB962C8B-B14F-4D97-AF65-F5344CB8AC3E}">
        <p14:creationId xmlns:p14="http://schemas.microsoft.com/office/powerpoint/2010/main" xmlns="" val="26365390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7E1306E6-0F45-4159-A66A-55BE14169277}"/>
              </a:ext>
            </a:extLst>
          </p:cNvPr>
          <p:cNvSpPr>
            <a:spLocks noGrp="1"/>
          </p:cNvSpPr>
          <p:nvPr>
            <p:ph type="title"/>
          </p:nvPr>
        </p:nvSpPr>
        <p:spPr/>
        <p:txBody>
          <a:bodyPr/>
          <a:lstStyle/>
          <a:p>
            <a:r>
              <a:rPr lang="zh-CN" altLang="en-US" dirty="0"/>
              <a:t> 资本主义从竞争到垄断</a:t>
            </a:r>
          </a:p>
        </p:txBody>
      </p:sp>
      <p:sp>
        <p:nvSpPr>
          <p:cNvPr id="3" name="内容占位符 2">
            <a:extLst>
              <a:ext uri="{FF2B5EF4-FFF2-40B4-BE49-F238E27FC236}">
                <a16:creationId xmlns:a16="http://schemas.microsoft.com/office/drawing/2014/main" xmlns="" id="{330A494F-1C04-47D1-8BD5-A2E2519B3D0E}"/>
              </a:ext>
            </a:extLst>
          </p:cNvPr>
          <p:cNvSpPr>
            <a:spLocks noGrp="1"/>
          </p:cNvSpPr>
          <p:nvPr>
            <p:ph idx="1"/>
          </p:nvPr>
        </p:nvSpPr>
        <p:spPr/>
        <p:txBody>
          <a:bodyPr/>
          <a:lstStyle/>
          <a:p>
            <a:r>
              <a:rPr lang="zh-CN" altLang="en-US" dirty="0"/>
              <a:t>垄断条件下的竞争同自由竞争相比，具有一些新特点：</a:t>
            </a:r>
          </a:p>
          <a:p>
            <a:r>
              <a:rPr lang="en-US" altLang="zh-CN" dirty="0"/>
              <a:t>1.</a:t>
            </a:r>
            <a:r>
              <a:rPr lang="zh-CN" altLang="en-US" dirty="0"/>
              <a:t>竞争的主要目的是要获得高额垄断利润，巩固、扩大已有的垄断地位</a:t>
            </a:r>
          </a:p>
          <a:p>
            <a:r>
              <a:rPr lang="en-US" altLang="zh-CN" dirty="0"/>
              <a:t>2.</a:t>
            </a:r>
            <a:r>
              <a:rPr lang="zh-CN" altLang="en-US" dirty="0"/>
              <a:t>不仅采取经济手段还采取非经济手段，使竞争更加复杂</a:t>
            </a:r>
          </a:p>
          <a:p>
            <a:r>
              <a:rPr lang="en-US" altLang="zh-CN" dirty="0"/>
              <a:t>3.</a:t>
            </a:r>
            <a:r>
              <a:rPr lang="zh-CN" altLang="en-US" dirty="0"/>
              <a:t>竞争的规模扩大，范围遍及各个领域和部门，并由国内扩展到国外</a:t>
            </a:r>
          </a:p>
          <a:p>
            <a:endParaRPr lang="zh-CN" altLang="en-US" dirty="0"/>
          </a:p>
        </p:txBody>
      </p:sp>
      <p:sp>
        <p:nvSpPr>
          <p:cNvPr id="4" name="文本框 5123">
            <a:extLst>
              <a:ext uri="{FF2B5EF4-FFF2-40B4-BE49-F238E27FC236}">
                <a16:creationId xmlns:a16="http://schemas.microsoft.com/office/drawing/2014/main" xmlns="" id="{E2F0BF61-2540-4478-9026-06BBDFC57CDA}"/>
              </a:ext>
            </a:extLst>
          </p:cNvPr>
          <p:cNvSpPr txBox="1">
            <a:spLocks noChangeArrowheads="1"/>
          </p:cNvSpPr>
          <p:nvPr/>
        </p:nvSpPr>
        <p:spPr bwMode="auto">
          <a:xfrm>
            <a:off x="528912" y="601383"/>
            <a:ext cx="1176338" cy="465138"/>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7</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1</a:t>
            </a:r>
          </a:p>
        </p:txBody>
      </p:sp>
    </p:spTree>
    <p:extLst>
      <p:ext uri="{BB962C8B-B14F-4D97-AF65-F5344CB8AC3E}">
        <p14:creationId xmlns:p14="http://schemas.microsoft.com/office/powerpoint/2010/main" xmlns="" val="15689441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742FD47E-73FD-4FEA-9594-3B37B7660A47}"/>
              </a:ext>
            </a:extLst>
          </p:cNvPr>
          <p:cNvSpPr>
            <a:spLocks noGrp="1"/>
          </p:cNvSpPr>
          <p:nvPr>
            <p:ph type="title"/>
          </p:nvPr>
        </p:nvSpPr>
        <p:spPr/>
        <p:txBody>
          <a:bodyPr/>
          <a:lstStyle/>
          <a:p>
            <a:r>
              <a:rPr lang="zh-CN" altLang="en-US" dirty="0"/>
              <a:t> 资本主义从竞争到垄断</a:t>
            </a:r>
          </a:p>
        </p:txBody>
      </p:sp>
      <p:sp>
        <p:nvSpPr>
          <p:cNvPr id="3" name="内容占位符 2">
            <a:extLst>
              <a:ext uri="{FF2B5EF4-FFF2-40B4-BE49-F238E27FC236}">
                <a16:creationId xmlns:a16="http://schemas.microsoft.com/office/drawing/2014/main" xmlns="" id="{4DDF7DE9-05A8-40B4-9AD1-3E2099D9AD8D}"/>
              </a:ext>
            </a:extLst>
          </p:cNvPr>
          <p:cNvSpPr>
            <a:spLocks noGrp="1"/>
          </p:cNvSpPr>
          <p:nvPr>
            <p:ph idx="1"/>
          </p:nvPr>
        </p:nvSpPr>
        <p:spPr/>
        <p:txBody>
          <a:bodyPr/>
          <a:lstStyle/>
          <a:p>
            <a:r>
              <a:rPr lang="zh-CN" altLang="en-US" dirty="0"/>
              <a:t>金融资本是由工业垄断资本和银行垄断资本融合在一起而形成的一种垄断资本。金融资本形成的主要途径包括金融联系、资本参与和人事参与。</a:t>
            </a:r>
          </a:p>
          <a:p>
            <a:r>
              <a:rPr lang="zh-CN" altLang="en-US" dirty="0"/>
              <a:t>金融寡头是指操纵国民经济命脉，并在实际上控制国家政权的少数垄断资本家或垄断资本家集团。</a:t>
            </a:r>
          </a:p>
          <a:p>
            <a:r>
              <a:rPr lang="zh-CN" altLang="en-US" dirty="0"/>
              <a:t>经济中上：“参与制”来实现的；政治上：“个人联合”。</a:t>
            </a:r>
          </a:p>
          <a:p>
            <a:r>
              <a:rPr lang="zh-CN" altLang="en-US" dirty="0"/>
              <a:t>金融寡头还通过建立政策咨询机构，掌握新闻科教文化等来左右和影响内政外交与社会生活</a:t>
            </a:r>
          </a:p>
          <a:p>
            <a:endParaRPr lang="zh-CN" altLang="en-US" dirty="0"/>
          </a:p>
        </p:txBody>
      </p:sp>
      <p:sp>
        <p:nvSpPr>
          <p:cNvPr id="4" name="文本框 5123">
            <a:extLst>
              <a:ext uri="{FF2B5EF4-FFF2-40B4-BE49-F238E27FC236}">
                <a16:creationId xmlns:a16="http://schemas.microsoft.com/office/drawing/2014/main" xmlns="" id="{EB95E478-FB76-4E34-B587-84257B0D7D1D}"/>
              </a:ext>
            </a:extLst>
          </p:cNvPr>
          <p:cNvSpPr txBox="1">
            <a:spLocks noChangeArrowheads="1"/>
          </p:cNvSpPr>
          <p:nvPr/>
        </p:nvSpPr>
        <p:spPr bwMode="auto">
          <a:xfrm>
            <a:off x="528912" y="601383"/>
            <a:ext cx="1176338" cy="465138"/>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7</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1</a:t>
            </a:r>
          </a:p>
        </p:txBody>
      </p:sp>
    </p:spTree>
    <p:extLst>
      <p:ext uri="{BB962C8B-B14F-4D97-AF65-F5344CB8AC3E}">
        <p14:creationId xmlns:p14="http://schemas.microsoft.com/office/powerpoint/2010/main" xmlns="" val="30726676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371</TotalTime>
  <Words>2124</Words>
  <Application>Microsoft Office PowerPoint</Application>
  <PresentationFormat>自定义</PresentationFormat>
  <Paragraphs>155</Paragraphs>
  <Slides>29</Slides>
  <Notes>0</Notes>
  <HiddenSlides>0</HiddenSlides>
  <MMClips>0</MMClips>
  <ScaleCrop>false</ScaleCrop>
  <HeadingPairs>
    <vt:vector size="4" baseType="variant">
      <vt:variant>
        <vt:lpstr>主题</vt:lpstr>
      </vt:variant>
      <vt:variant>
        <vt:i4>1</vt:i4>
      </vt:variant>
      <vt:variant>
        <vt:lpstr>幻灯片标题</vt:lpstr>
      </vt:variant>
      <vt:variant>
        <vt:i4>29</vt:i4>
      </vt:variant>
    </vt:vector>
  </HeadingPairs>
  <TitlesOfParts>
    <vt:vector size="30" baseType="lpstr">
      <vt:lpstr>Office 主题​​</vt:lpstr>
      <vt:lpstr>2019考研政治强化课程 马原理</vt:lpstr>
      <vt:lpstr>第十八课 垄断资本主义的发展</vt:lpstr>
      <vt:lpstr> 资本主义从竞争到垄断</vt:lpstr>
      <vt:lpstr> 资本主义从竞争到垄断</vt:lpstr>
      <vt:lpstr> 资本主义从竞争到垄断</vt:lpstr>
      <vt:lpstr> 资本主义从竞争到垄断</vt:lpstr>
      <vt:lpstr> 资本主义从竞争到垄断</vt:lpstr>
      <vt:lpstr> 资本主义从竞争到垄断</vt:lpstr>
      <vt:lpstr> 资本主义从竞争到垄断</vt:lpstr>
      <vt:lpstr>例题（多选）</vt:lpstr>
      <vt:lpstr> 资本主义从竞争到垄断</vt:lpstr>
      <vt:lpstr> 垄断资本主义的发展</vt:lpstr>
      <vt:lpstr> 垄断资本主义的发展</vt:lpstr>
      <vt:lpstr> 垄断资本主义的发展</vt:lpstr>
      <vt:lpstr> 垄断资本主义的发展</vt:lpstr>
      <vt:lpstr> 垄断资本主义的发展</vt:lpstr>
      <vt:lpstr> 垄断资本主义的发展</vt:lpstr>
      <vt:lpstr> 垄断资本主义的发展</vt:lpstr>
      <vt:lpstr> 垄断资本主义的发展</vt:lpstr>
      <vt:lpstr> 垄断资本主义的发展</vt:lpstr>
      <vt:lpstr> 经济全球化及其后果</vt:lpstr>
      <vt:lpstr> 当代资本主义经济政治新变化的表现和特点</vt:lpstr>
      <vt:lpstr> 当代资本主义经济政治新变化的表现和特点</vt:lpstr>
      <vt:lpstr> 当代资本主义经济政治新变化的表现和特点</vt:lpstr>
      <vt:lpstr> 当代资本主义新变化的原因和实质</vt:lpstr>
      <vt:lpstr>例题（单选）</vt:lpstr>
      <vt:lpstr> 当代资本主义新变化的原因和实质</vt:lpstr>
      <vt:lpstr> 资本主义的历史地位和发展趋势</vt:lpstr>
      <vt:lpstr>幻灯片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74</cp:revision>
  <dcterms:created xsi:type="dcterms:W3CDTF">2017-06-09T06:12:12Z</dcterms:created>
  <dcterms:modified xsi:type="dcterms:W3CDTF">2018-05-10T07:32:27Z</dcterms:modified>
</cp:coreProperties>
</file>