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2" r:id="rId4"/>
    <p:sldId id="273" r:id="rId5"/>
    <p:sldId id="274" r:id="rId6"/>
    <p:sldId id="275" r:id="rId7"/>
    <p:sldId id="276" r:id="rId8"/>
    <p:sldId id="277" r:id="rId9"/>
    <p:sldId id="278" r:id="rId10"/>
    <p:sldId id="279" r:id="rId11"/>
    <p:sldId id="280" r:id="rId12"/>
    <p:sldId id="281" r:id="rId13"/>
    <p:sldId id="282" r:id="rId14"/>
    <p:sldId id="284" r:id="rId15"/>
    <p:sldId id="286" r:id="rId16"/>
    <p:sldId id="285" r:id="rId17"/>
    <p:sldId id="287" r:id="rId18"/>
    <p:sldId id="271"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3F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4660"/>
  </p:normalViewPr>
  <p:slideViewPr>
    <p:cSldViewPr snapToGrid="0" showGuides="1">
      <p:cViewPr varScale="1">
        <p:scale>
          <a:sx n="101" d="100"/>
          <a:sy n="101" d="100"/>
        </p:scale>
        <p:origin x="91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B205529-CEE4-4A0C-B431-C9E8E7730869}"/>
              </a:ext>
            </a:extLst>
          </p:cNvPr>
          <p:cNvSpPr>
            <a:spLocks noGrp="1"/>
          </p:cNvSpPr>
          <p:nvPr>
            <p:ph type="ctrTitle" hasCustomPrompt="1"/>
          </p:nvPr>
        </p:nvSpPr>
        <p:spPr>
          <a:xfrm>
            <a:off x="1524000" y="1846730"/>
            <a:ext cx="9144000" cy="1030941"/>
          </a:xfrm>
        </p:spPr>
        <p:txBody>
          <a:bodyPr anchor="b">
            <a:noAutofit/>
          </a:bodyPr>
          <a:lstStyle>
            <a:lvl1pPr algn="ctr" fontAlgn="auto">
              <a:spcBef>
                <a:spcPts val="0"/>
              </a:spcBef>
              <a:spcAft>
                <a:spcPts val="0"/>
              </a:spcAft>
              <a:buFontTx/>
              <a:buNone/>
              <a:defRPr sz="4800" b="1">
                <a:solidFill>
                  <a:schemeClr val="bg1"/>
                </a:solidFill>
                <a:latin typeface="微软雅黑" panose="020B0503020204020204" pitchFamily="34" charset="-122"/>
                <a:ea typeface="微软雅黑" panose="020B0503020204020204" pitchFamily="34" charset="-122"/>
              </a:defRPr>
            </a:lvl1pPr>
          </a:lstStyle>
          <a:p>
            <a:pPr algn="ctr" fontAlgn="auto">
              <a:spcBef>
                <a:spcPts val="0"/>
              </a:spcBef>
              <a:spcAft>
                <a:spcPts val="0"/>
              </a:spcAft>
              <a:buFontTx/>
              <a:buNone/>
              <a:defRPr/>
            </a:pPr>
            <a:r>
              <a:rPr lang="zh-CN" altLang="en-US" sz="4800" b="1" spc="600" dirty="0">
                <a:solidFill>
                  <a:schemeClr val="bg1"/>
                </a:solidFill>
                <a:latin typeface="微软雅黑" pitchFamily="34" charset="-122"/>
                <a:ea typeface="微软雅黑" pitchFamily="34" charset="-122"/>
                <a:cs typeface="+mj-cs"/>
              </a:rPr>
              <a:t>封皮</a:t>
            </a:r>
            <a:r>
              <a:rPr lang="en-US" altLang="zh-CN" sz="4800" b="1" spc="600" dirty="0">
                <a:solidFill>
                  <a:schemeClr val="bg1"/>
                </a:solidFill>
                <a:latin typeface="微软雅黑" pitchFamily="34" charset="-122"/>
                <a:ea typeface="微软雅黑" pitchFamily="34" charset="-122"/>
                <a:cs typeface="+mj-cs"/>
              </a:rPr>
              <a:t>48</a:t>
            </a:r>
            <a:r>
              <a:rPr lang="zh-CN" altLang="en-US" sz="4800" b="1" spc="600" dirty="0">
                <a:solidFill>
                  <a:schemeClr val="bg1"/>
                </a:solidFill>
                <a:latin typeface="微软雅黑" pitchFamily="34" charset="-122"/>
                <a:ea typeface="微软雅黑" pitchFamily="34" charset="-122"/>
                <a:cs typeface="+mj-cs"/>
              </a:rPr>
              <a:t>号微软雅黑加粗</a:t>
            </a:r>
          </a:p>
        </p:txBody>
      </p:sp>
      <p:sp>
        <p:nvSpPr>
          <p:cNvPr id="3" name="副标题 2">
            <a:extLst>
              <a:ext uri="{FF2B5EF4-FFF2-40B4-BE49-F238E27FC236}">
                <a16:creationId xmlns:a16="http://schemas.microsoft.com/office/drawing/2014/main" id="{BA821FD7-6BE1-4262-95D1-DD10902D49CF}"/>
              </a:ext>
            </a:extLst>
          </p:cNvPr>
          <p:cNvSpPr>
            <a:spLocks noGrp="1"/>
          </p:cNvSpPr>
          <p:nvPr>
            <p:ph type="subTitle" idx="1" hasCustomPrompt="1"/>
          </p:nvPr>
        </p:nvSpPr>
        <p:spPr>
          <a:xfrm>
            <a:off x="1524000" y="3772369"/>
            <a:ext cx="9144000" cy="647224"/>
          </a:xfrm>
        </p:spPr>
        <p:txBody>
          <a:bodyPr>
            <a:noAutofit/>
          </a:bodyPr>
          <a:lstStyle>
            <a:lvl1pPr marL="0" indent="0" algn="ctr">
              <a:buNone/>
              <a:defRPr sz="3200" b="1">
                <a:solidFill>
                  <a:schemeClr val="bg1"/>
                </a:solidFill>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主讲人：</a:t>
            </a:r>
            <a:r>
              <a:rPr lang="en-US" altLang="zh-CN" dirty="0"/>
              <a:t>XXX</a:t>
            </a:r>
            <a:endParaRPr lang="zh-CN" altLang="en-US" dirty="0"/>
          </a:p>
        </p:txBody>
      </p:sp>
    </p:spTree>
    <p:extLst>
      <p:ext uri="{BB962C8B-B14F-4D97-AF65-F5344CB8AC3E}">
        <p14:creationId xmlns:p14="http://schemas.microsoft.com/office/powerpoint/2010/main" val="1209393713"/>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25BC60-840B-45BF-85CB-A516D6710474}"/>
              </a:ext>
            </a:extLst>
          </p:cNvPr>
          <p:cNvSpPr>
            <a:spLocks noGrp="1"/>
          </p:cNvSpPr>
          <p:nvPr>
            <p:ph type="title"/>
          </p:nvPr>
        </p:nvSpPr>
        <p:spPr/>
        <p:txBody>
          <a:bodyPr/>
          <a:lstStyle/>
          <a:p>
            <a:r>
              <a:rPr lang="zh-CN" altLang="en-US" dirty="0"/>
              <a:t>单击此处编辑母版标题样式</a:t>
            </a:r>
          </a:p>
        </p:txBody>
      </p:sp>
      <p:sp>
        <p:nvSpPr>
          <p:cNvPr id="3" name="内容占位符 2">
            <a:extLst>
              <a:ext uri="{FF2B5EF4-FFF2-40B4-BE49-F238E27FC236}">
                <a16:creationId xmlns:a16="http://schemas.microsoft.com/office/drawing/2014/main" id="{218B5A5D-F98B-44EC-9F9F-50CA20B659CD}"/>
              </a:ext>
            </a:extLst>
          </p:cNvPr>
          <p:cNvSpPr>
            <a:spLocks noGrp="1"/>
          </p:cNvSpPr>
          <p:nvPr>
            <p:ph idx="1"/>
          </p:nvPr>
        </p:nvSpPr>
        <p:spPr>
          <a:xfrm>
            <a:off x="528912" y="1089025"/>
            <a:ext cx="8453723" cy="5231092"/>
          </a:xfrm>
        </p:spPr>
        <p:txBody>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val="110126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9F1B5515-C645-4529-9B57-3EFE51888F45}"/>
              </a:ext>
            </a:extLst>
          </p:cNvPr>
          <p:cNvSpPr>
            <a:spLocks noGrp="1"/>
          </p:cNvSpPr>
          <p:nvPr>
            <p:ph sz="half" idx="1"/>
          </p:nvPr>
        </p:nvSpPr>
        <p:spPr>
          <a:xfrm>
            <a:off x="528911" y="546848"/>
            <a:ext cx="8453723" cy="5764306"/>
          </a:xfrm>
        </p:spPr>
        <p:txBody>
          <a:bodyPr/>
          <a:lstStyle>
            <a:lvl1pPr>
              <a:lnSpc>
                <a:spcPct val="120000"/>
              </a:lnSpc>
              <a:defRPr/>
            </a:lvl1pPr>
            <a:lvl2pPr>
              <a:lnSpc>
                <a:spcPct val="120000"/>
              </a:lnSpc>
              <a:defRPr/>
            </a:lvl2pPr>
            <a:lvl3pPr>
              <a:lnSpc>
                <a:spcPct val="120000"/>
              </a:lnSpc>
              <a:defRPr/>
            </a:lvl3pPr>
            <a:lvl4pPr>
              <a:lnSpc>
                <a:spcPct val="120000"/>
              </a:lnSpc>
              <a:defRPr/>
            </a:lvl4pPr>
            <a:lvl5pPr>
              <a:lnSpc>
                <a:spcPct val="120000"/>
              </a:lnSpc>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val="251477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40301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13" name="矩形 12">
            <a:extLst>
              <a:ext uri="{FF2B5EF4-FFF2-40B4-BE49-F238E27FC236}">
                <a16:creationId xmlns:a16="http://schemas.microsoft.com/office/drawing/2014/main" id="{E16CDD1C-0656-4CBF-914B-AFD9A13F0EFE}"/>
              </a:ext>
            </a:extLst>
          </p:cNvPr>
          <p:cNvSpPr/>
          <p:nvPr userDrawn="1"/>
        </p:nvSpPr>
        <p:spPr>
          <a:xfrm>
            <a:off x="0" y="-231"/>
            <a:ext cx="12192000" cy="6858000"/>
          </a:xfrm>
          <a:prstGeom prst="rect">
            <a:avLst/>
          </a:prstGeom>
          <a:solidFill>
            <a:srgbClr val="113F3D"/>
          </a:solidFill>
          <a:ln>
            <a:solidFill>
              <a:srgbClr val="113F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占位符 1">
            <a:extLst>
              <a:ext uri="{FF2B5EF4-FFF2-40B4-BE49-F238E27FC236}">
                <a16:creationId xmlns:a16="http://schemas.microsoft.com/office/drawing/2014/main" id="{8C9F982E-D706-4044-B179-15E7E5C03F63}"/>
              </a:ext>
            </a:extLst>
          </p:cNvPr>
          <p:cNvSpPr>
            <a:spLocks noGrp="1"/>
          </p:cNvSpPr>
          <p:nvPr userDrawn="1">
            <p:ph type="title"/>
          </p:nvPr>
        </p:nvSpPr>
        <p:spPr>
          <a:xfrm>
            <a:off x="528912" y="555812"/>
            <a:ext cx="8453723" cy="537881"/>
          </a:xfrm>
          <a:prstGeom prst="rect">
            <a:avLst/>
          </a:prstGeom>
        </p:spPr>
        <p:txBody>
          <a:bodyPr vert="horz" lIns="91440" tIns="45720" rIns="91440" bIns="45720" rtlCol="0" anchor="ctr">
            <a:noAutofit/>
          </a:bodyPr>
          <a:lstStyle/>
          <a:p>
            <a:r>
              <a:rPr lang="zh-CN" altLang="en-US" dirty="0"/>
              <a:t>单击此处编辑母版标题样式</a:t>
            </a:r>
          </a:p>
        </p:txBody>
      </p:sp>
      <p:sp>
        <p:nvSpPr>
          <p:cNvPr id="3" name="文本占位符 2">
            <a:extLst>
              <a:ext uri="{FF2B5EF4-FFF2-40B4-BE49-F238E27FC236}">
                <a16:creationId xmlns:a16="http://schemas.microsoft.com/office/drawing/2014/main" id="{9DDDD1B9-3BB5-481C-8CDC-A7E01457D427}"/>
              </a:ext>
            </a:extLst>
          </p:cNvPr>
          <p:cNvSpPr>
            <a:spLocks noGrp="1"/>
          </p:cNvSpPr>
          <p:nvPr userDrawn="1">
            <p:ph type="body" idx="1"/>
          </p:nvPr>
        </p:nvSpPr>
        <p:spPr>
          <a:xfrm>
            <a:off x="528912" y="1093694"/>
            <a:ext cx="8453723" cy="5226423"/>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pic>
        <p:nvPicPr>
          <p:cNvPr id="15" name="图片 14" descr="图片包含 物体&#10;&#10;已生成极高可信度的说明">
            <a:extLst>
              <a:ext uri="{FF2B5EF4-FFF2-40B4-BE49-F238E27FC236}">
                <a16:creationId xmlns:a16="http://schemas.microsoft.com/office/drawing/2014/main" id="{0214D8A9-8710-4524-A2B3-0B8C577814BE}"/>
              </a:ext>
            </a:extLst>
          </p:cNvPr>
          <p:cNvPicPr>
            <a:picLocks noChangeAspect="1"/>
          </p:cNvPicPr>
          <p:nvPr userDrawn="1"/>
        </p:nvPicPr>
        <p:blipFill>
          <a:blip r:embed="rId7"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9915671" y="5819305"/>
            <a:ext cx="1971704" cy="500812"/>
          </a:xfrm>
          <a:prstGeom prst="rect">
            <a:avLst/>
          </a:prstGeom>
        </p:spPr>
      </p:pic>
    </p:spTree>
    <p:extLst>
      <p:ext uri="{BB962C8B-B14F-4D97-AF65-F5344CB8AC3E}">
        <p14:creationId xmlns:p14="http://schemas.microsoft.com/office/powerpoint/2010/main" val="1835676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l" defTabSz="914400" rtl="0" eaLnBrk="1" latinLnBrk="0" hangingPunct="1">
        <a:lnSpc>
          <a:spcPct val="90000"/>
        </a:lnSpc>
        <a:spcBef>
          <a:spcPct val="0"/>
        </a:spcBef>
        <a:buNone/>
        <a:defRPr sz="2400" b="1" kern="1200">
          <a:solidFill>
            <a:schemeClr val="bg1"/>
          </a:solidFill>
          <a:latin typeface="微软雅黑" panose="020B0503020204020204" pitchFamily="34" charset="-122"/>
          <a:ea typeface="微软雅黑" panose="020B0503020204020204" pitchFamily="34" charset="-122"/>
          <a:cs typeface="+mj-cs"/>
        </a:defRPr>
      </a:lvl1pPr>
    </p:titleStyle>
    <p:bodyStyle>
      <a:lvl1pPr marL="228600" indent="-228600" algn="l" defTabSz="914400" rtl="0" eaLnBrk="1" latinLnBrk="0" hangingPunct="1">
        <a:lnSpc>
          <a:spcPct val="124000"/>
        </a:lnSpc>
        <a:spcBef>
          <a:spcPts val="10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46" userDrawn="1">
          <p15:clr>
            <a:srgbClr val="F26B43"/>
          </p15:clr>
        </p15:guide>
        <p15:guide id="2" pos="325" userDrawn="1">
          <p15:clr>
            <a:srgbClr val="F26B43"/>
          </p15:clr>
        </p15:guide>
        <p15:guide id="3" pos="5654" userDrawn="1">
          <p15:clr>
            <a:srgbClr val="F26B43"/>
          </p15:clr>
        </p15:guide>
        <p15:guide id="4" orient="horz" pos="39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77D75B4-EA35-4C53-AD53-95E3F7CCCE58}"/>
              </a:ext>
            </a:extLst>
          </p:cNvPr>
          <p:cNvSpPr>
            <a:spLocks noGrp="1"/>
          </p:cNvSpPr>
          <p:nvPr>
            <p:ph type="ctrTitle"/>
          </p:nvPr>
        </p:nvSpPr>
        <p:spPr>
          <a:xfrm>
            <a:off x="539263" y="1374657"/>
            <a:ext cx="8436462" cy="2247314"/>
          </a:xfrm>
        </p:spPr>
        <p:txBody>
          <a:bodyPr/>
          <a:lstStyle/>
          <a:p>
            <a:pPr>
              <a:lnSpc>
                <a:spcPct val="150000"/>
              </a:lnSpc>
            </a:pPr>
            <a:r>
              <a:rPr lang="en-US" altLang="zh-CN" dirty="0"/>
              <a:t>2019</a:t>
            </a:r>
            <a:r>
              <a:rPr lang="zh-CN" altLang="en-US" dirty="0"/>
              <a:t>考研政治强化课程</a:t>
            </a:r>
            <a:br>
              <a:rPr lang="en-US" altLang="zh-CN" dirty="0"/>
            </a:br>
            <a:r>
              <a:rPr lang="zh-CN" altLang="en-US" dirty="0"/>
              <a:t>马原理</a:t>
            </a:r>
          </a:p>
        </p:txBody>
      </p:sp>
      <p:sp>
        <p:nvSpPr>
          <p:cNvPr id="3" name="副标题 2">
            <a:extLst>
              <a:ext uri="{FF2B5EF4-FFF2-40B4-BE49-F238E27FC236}">
                <a16:creationId xmlns:a16="http://schemas.microsoft.com/office/drawing/2014/main" id="{71D5E647-2926-4AD8-B6DA-F68822BF186C}"/>
              </a:ext>
            </a:extLst>
          </p:cNvPr>
          <p:cNvSpPr>
            <a:spLocks noGrp="1"/>
          </p:cNvSpPr>
          <p:nvPr>
            <p:ph type="subTitle" idx="1"/>
          </p:nvPr>
        </p:nvSpPr>
        <p:spPr>
          <a:xfrm>
            <a:off x="539263" y="3965340"/>
            <a:ext cx="8436462" cy="647224"/>
          </a:xfrm>
        </p:spPr>
        <p:txBody>
          <a:bodyPr/>
          <a:lstStyle/>
          <a:p>
            <a:r>
              <a:rPr lang="zh-CN" altLang="en-US" sz="2400" dirty="0"/>
              <a:t>新浪微博：考研政治徐涛</a:t>
            </a:r>
          </a:p>
          <a:p>
            <a:r>
              <a:rPr lang="zh-CN" altLang="en-US" sz="2400" dirty="0"/>
              <a:t>配套教材：</a:t>
            </a:r>
            <a:r>
              <a:rPr lang="en-US" altLang="zh-CN" sz="2400" dirty="0"/>
              <a:t>《</a:t>
            </a:r>
            <a:r>
              <a:rPr lang="zh-CN" altLang="en-US" sz="2400" dirty="0"/>
              <a:t>考研政治核心考案</a:t>
            </a:r>
            <a:r>
              <a:rPr lang="en-US" altLang="zh-CN" sz="2400" dirty="0"/>
              <a:t>》</a:t>
            </a:r>
          </a:p>
        </p:txBody>
      </p:sp>
    </p:spTree>
    <p:extLst>
      <p:ext uri="{BB962C8B-B14F-4D97-AF65-F5344CB8AC3E}">
        <p14:creationId xmlns:p14="http://schemas.microsoft.com/office/powerpoint/2010/main" val="4076397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4425C892-E4A5-4FA6-A295-B48B70B4BE89}"/>
              </a:ext>
            </a:extLst>
          </p:cNvPr>
          <p:cNvSpPr>
            <a:spLocks noGrp="1"/>
          </p:cNvSpPr>
          <p:nvPr>
            <p:ph idx="1"/>
          </p:nvPr>
        </p:nvSpPr>
        <p:spPr/>
        <p:txBody>
          <a:bodyPr/>
          <a:lstStyle/>
          <a:p>
            <a:pPr marL="0" indent="0">
              <a:buNone/>
            </a:pPr>
            <a:r>
              <a:rPr lang="zh-CN" altLang="en-US" dirty="0"/>
              <a:t>从时间的方面来看：</a:t>
            </a:r>
          </a:p>
          <a:p>
            <a:pPr marL="0" indent="0">
              <a:buNone/>
            </a:pPr>
            <a:r>
              <a:rPr lang="zh-CN" altLang="en-US" dirty="0"/>
              <a:t>全天工作</a:t>
            </a:r>
            <a:r>
              <a:rPr lang="en-US" altLang="zh-CN" dirty="0"/>
              <a:t>8</a:t>
            </a:r>
            <a:r>
              <a:rPr lang="zh-CN" altLang="en-US" dirty="0"/>
              <a:t>小时。</a:t>
            </a:r>
          </a:p>
          <a:p>
            <a:pPr marL="457200" indent="-457200">
              <a:buFont typeface="+mj-lt"/>
              <a:buAutoNum type="arabicPeriod"/>
            </a:pPr>
            <a:r>
              <a:rPr lang="zh-CN" altLang="en-US" dirty="0"/>
              <a:t>前</a:t>
            </a:r>
            <a:r>
              <a:rPr lang="en-US" altLang="zh-CN" dirty="0"/>
              <a:t>4</a:t>
            </a:r>
            <a:r>
              <a:rPr lang="zh-CN" altLang="en-US" dirty="0"/>
              <a:t>个小时。为自己劳动，创造劳动力价值，称之为必要劳动时间。</a:t>
            </a:r>
            <a:endParaRPr lang="en-US" altLang="zh-CN" dirty="0"/>
          </a:p>
          <a:p>
            <a:pPr marL="457200" indent="-457200">
              <a:buFont typeface="+mj-lt"/>
              <a:buAutoNum type="arabicPeriod"/>
            </a:pPr>
            <a:r>
              <a:rPr lang="zh-CN" altLang="en-US" dirty="0"/>
              <a:t>后</a:t>
            </a:r>
            <a:r>
              <a:rPr lang="en-US" altLang="zh-CN" dirty="0"/>
              <a:t>4</a:t>
            </a:r>
            <a:r>
              <a:rPr lang="zh-CN" altLang="en-US" dirty="0"/>
              <a:t>小时。为资本家劳动，创造剩余价值，称之为剩余劳动时间。</a:t>
            </a:r>
          </a:p>
          <a:p>
            <a:pPr marL="0" indent="0">
              <a:buNone/>
            </a:pPr>
            <a:endParaRPr lang="zh-CN" altLang="en-US" dirty="0"/>
          </a:p>
          <a:p>
            <a:pPr marL="0" indent="0">
              <a:buNone/>
            </a:pPr>
            <a:endParaRPr lang="zh-CN" altLang="en-US" dirty="0"/>
          </a:p>
        </p:txBody>
      </p:sp>
      <p:sp>
        <p:nvSpPr>
          <p:cNvPr id="4" name="标题 1">
            <a:extLst>
              <a:ext uri="{FF2B5EF4-FFF2-40B4-BE49-F238E27FC236}">
                <a16:creationId xmlns:a16="http://schemas.microsoft.com/office/drawing/2014/main" id="{937F4C68-7F2F-47EF-ABFF-FF14DE0B6D61}"/>
              </a:ext>
            </a:extLst>
          </p:cNvPr>
          <p:cNvSpPr>
            <a:spLocks noGrp="1"/>
          </p:cNvSpPr>
          <p:nvPr>
            <p:ph type="title"/>
          </p:nvPr>
        </p:nvSpPr>
        <p:spPr>
          <a:xfrm>
            <a:off x="528912" y="555812"/>
            <a:ext cx="8453723" cy="537881"/>
          </a:xfrm>
        </p:spPr>
        <p:txBody>
          <a:bodyPr/>
          <a:lstStyle/>
          <a:p>
            <a:pPr algn="ctr"/>
            <a:r>
              <a:rPr lang="zh-CN" altLang="en-US" dirty="0"/>
              <a:t>剩余价值的生产</a:t>
            </a:r>
          </a:p>
        </p:txBody>
      </p:sp>
      <p:sp>
        <p:nvSpPr>
          <p:cNvPr id="5" name="文本框 5123">
            <a:extLst>
              <a:ext uri="{FF2B5EF4-FFF2-40B4-BE49-F238E27FC236}">
                <a16:creationId xmlns:a16="http://schemas.microsoft.com/office/drawing/2014/main" id="{EA3D0594-E440-411A-A4B8-D0A959FE2BE2}"/>
              </a:ext>
            </a:extLst>
          </p:cNvPr>
          <p:cNvSpPr txBox="1">
            <a:spLocks noChangeArrowheads="1"/>
          </p:cNvSpPr>
          <p:nvPr/>
        </p:nvSpPr>
        <p:spPr bwMode="auto">
          <a:xfrm>
            <a:off x="528912" y="555812"/>
            <a:ext cx="1175963" cy="46423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63</a:t>
            </a:r>
            <a:endPar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1459354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91DB666D-DB93-4495-8C45-7D8F04058D73}"/>
              </a:ext>
            </a:extLst>
          </p:cNvPr>
          <p:cNvSpPr>
            <a:spLocks noGrp="1"/>
          </p:cNvSpPr>
          <p:nvPr>
            <p:ph idx="1"/>
          </p:nvPr>
        </p:nvSpPr>
        <p:spPr/>
        <p:txBody>
          <a:bodyPr/>
          <a:lstStyle/>
          <a:p>
            <a:pPr marL="0" indent="0">
              <a:buNone/>
            </a:pPr>
            <a:r>
              <a:rPr lang="zh-CN" altLang="en-US" dirty="0"/>
              <a:t>绝对剩余价值是指在必要劳动时间不变的条件下，由于延长工作日的长度而生产的剩余价值</a:t>
            </a:r>
          </a:p>
          <a:p>
            <a:pPr marL="0" indent="0">
              <a:buNone/>
            </a:pPr>
            <a:r>
              <a:rPr lang="zh-CN" altLang="en-US" dirty="0"/>
              <a:t>相对剩余价值是指在工作日长度不变的条件下，通过缩短必要劳动时间而相对延长剩余劳动时间生产的剩余价值</a:t>
            </a:r>
          </a:p>
          <a:p>
            <a:pPr marL="0" indent="0">
              <a:buNone/>
            </a:pPr>
            <a:r>
              <a:rPr lang="zh-CN" altLang="en-US" dirty="0"/>
              <a:t>超额剩余价值是指企业由于提高劳动生产率而使商品的个别价值低于社会价值的差额</a:t>
            </a:r>
          </a:p>
          <a:p>
            <a:pPr marL="0" indent="0">
              <a:buNone/>
            </a:pPr>
            <a:endParaRPr lang="zh-CN" altLang="en-US" dirty="0"/>
          </a:p>
        </p:txBody>
      </p:sp>
      <p:sp>
        <p:nvSpPr>
          <p:cNvPr id="4" name="标题 1">
            <a:extLst>
              <a:ext uri="{FF2B5EF4-FFF2-40B4-BE49-F238E27FC236}">
                <a16:creationId xmlns:a16="http://schemas.microsoft.com/office/drawing/2014/main" id="{BD021B73-A03B-43CA-8AD1-A1A5B0ED0E63}"/>
              </a:ext>
            </a:extLst>
          </p:cNvPr>
          <p:cNvSpPr>
            <a:spLocks noGrp="1"/>
          </p:cNvSpPr>
          <p:nvPr>
            <p:ph type="title"/>
          </p:nvPr>
        </p:nvSpPr>
        <p:spPr>
          <a:xfrm>
            <a:off x="528912" y="555812"/>
            <a:ext cx="8453723" cy="537881"/>
          </a:xfrm>
        </p:spPr>
        <p:txBody>
          <a:bodyPr/>
          <a:lstStyle/>
          <a:p>
            <a:pPr algn="ctr"/>
            <a:r>
              <a:rPr lang="zh-CN" altLang="en-US" dirty="0"/>
              <a:t>剩余价值的生产</a:t>
            </a:r>
          </a:p>
        </p:txBody>
      </p:sp>
      <p:sp>
        <p:nvSpPr>
          <p:cNvPr id="5" name="文本框 5123">
            <a:extLst>
              <a:ext uri="{FF2B5EF4-FFF2-40B4-BE49-F238E27FC236}">
                <a16:creationId xmlns:a16="http://schemas.microsoft.com/office/drawing/2014/main" id="{DA40F53A-C6BE-4C3C-A741-FAAE953070A2}"/>
              </a:ext>
            </a:extLst>
          </p:cNvPr>
          <p:cNvSpPr txBox="1">
            <a:spLocks noChangeArrowheads="1"/>
          </p:cNvSpPr>
          <p:nvPr/>
        </p:nvSpPr>
        <p:spPr bwMode="auto">
          <a:xfrm>
            <a:off x="528912" y="555812"/>
            <a:ext cx="1175963" cy="46423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63</a:t>
            </a:r>
            <a:endPar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813541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84B2C2-51BC-4F8F-A228-EE379B233BE4}"/>
              </a:ext>
            </a:extLst>
          </p:cNvPr>
          <p:cNvSpPr>
            <a:spLocks noGrp="1"/>
          </p:cNvSpPr>
          <p:nvPr>
            <p:ph type="title"/>
          </p:nvPr>
        </p:nvSpPr>
        <p:spPr/>
        <p:txBody>
          <a:bodyPr/>
          <a:lstStyle/>
          <a:p>
            <a:r>
              <a:rPr lang="zh-CN" altLang="en-US" dirty="0"/>
              <a:t>例题（单选）</a:t>
            </a:r>
          </a:p>
        </p:txBody>
      </p:sp>
      <p:sp>
        <p:nvSpPr>
          <p:cNvPr id="3" name="内容占位符 2">
            <a:extLst>
              <a:ext uri="{FF2B5EF4-FFF2-40B4-BE49-F238E27FC236}">
                <a16:creationId xmlns:a16="http://schemas.microsoft.com/office/drawing/2014/main" id="{73E6327B-74DB-4934-B04C-2D7E2A599248}"/>
              </a:ext>
            </a:extLst>
          </p:cNvPr>
          <p:cNvSpPr>
            <a:spLocks noGrp="1"/>
          </p:cNvSpPr>
          <p:nvPr>
            <p:ph idx="1"/>
          </p:nvPr>
        </p:nvSpPr>
        <p:spPr/>
        <p:txBody>
          <a:bodyPr/>
          <a:lstStyle/>
          <a:p>
            <a:pPr marL="0" indent="0">
              <a:buNone/>
            </a:pPr>
            <a:r>
              <a:rPr lang="zh-CN" altLang="en-US" dirty="0"/>
              <a:t>某资本家投资 </a:t>
            </a:r>
            <a:r>
              <a:rPr lang="en-US" altLang="zh-CN" dirty="0"/>
              <a:t>100 </a:t>
            </a:r>
            <a:r>
              <a:rPr lang="zh-CN" altLang="en-US" dirty="0"/>
              <a:t>万元创办企业从事生产</a:t>
            </a:r>
            <a:r>
              <a:rPr lang="en-US" altLang="zh-CN" dirty="0"/>
              <a:t>,60 </a:t>
            </a:r>
            <a:r>
              <a:rPr lang="zh-CN" altLang="en-US" dirty="0"/>
              <a:t>万元用于固定资本、以购买机器设备等</a:t>
            </a:r>
            <a:r>
              <a:rPr lang="en-US" altLang="zh-CN" dirty="0"/>
              <a:t>,40 </a:t>
            </a:r>
            <a:r>
              <a:rPr lang="zh-CN" altLang="en-US" dirty="0"/>
              <a:t>万元用于流动资本、以购买原 材料和劳动力等</a:t>
            </a:r>
            <a:r>
              <a:rPr lang="en-US" altLang="zh-CN" dirty="0"/>
              <a:t>(</a:t>
            </a:r>
            <a:r>
              <a:rPr lang="zh-CN" altLang="en-US" dirty="0"/>
              <a:t>其中购买劳动力支付了 </a:t>
            </a:r>
            <a:r>
              <a:rPr lang="en-US" altLang="zh-CN" dirty="0"/>
              <a:t>10 </a:t>
            </a:r>
            <a:r>
              <a:rPr lang="zh-CN" altLang="en-US" dirty="0"/>
              <a:t>万元</a:t>
            </a:r>
            <a:r>
              <a:rPr lang="en-US" altLang="zh-CN" dirty="0"/>
              <a:t>)</a:t>
            </a:r>
            <a:r>
              <a:rPr lang="zh-CN" altLang="en-US" dirty="0"/>
              <a:t>。一轮生产结束后</a:t>
            </a:r>
            <a:r>
              <a:rPr lang="en-US" altLang="zh-CN" dirty="0"/>
              <a:t>,</a:t>
            </a:r>
            <a:r>
              <a:rPr lang="zh-CN" altLang="en-US" dirty="0"/>
              <a:t>该企业的总资本达到了 </a:t>
            </a:r>
            <a:r>
              <a:rPr lang="en-US" altLang="zh-CN" dirty="0"/>
              <a:t>120 </a:t>
            </a:r>
            <a:r>
              <a:rPr lang="zh-CN" altLang="en-US" dirty="0"/>
              <a:t>万元。那么该企业的剩 余价值率为</a:t>
            </a:r>
            <a:endParaRPr lang="en-US" altLang="zh-CN" dirty="0"/>
          </a:p>
          <a:p>
            <a:pPr marL="457200" indent="-457200">
              <a:buFont typeface="+mj-lt"/>
              <a:buAutoNum type="alphaUcPeriod"/>
            </a:pPr>
            <a:r>
              <a:rPr lang="en-US" altLang="zh-CN" dirty="0"/>
              <a:t>20% </a:t>
            </a:r>
          </a:p>
          <a:p>
            <a:pPr marL="457200" indent="-457200">
              <a:buFont typeface="+mj-lt"/>
              <a:buAutoNum type="alphaUcPeriod"/>
            </a:pPr>
            <a:r>
              <a:rPr lang="en-US" altLang="zh-CN" dirty="0"/>
              <a:t>50% </a:t>
            </a:r>
          </a:p>
          <a:p>
            <a:pPr marL="457200" indent="-457200">
              <a:buFont typeface="+mj-lt"/>
              <a:buAutoNum type="alphaUcPeriod"/>
            </a:pPr>
            <a:r>
              <a:rPr lang="en-US" altLang="zh-CN" dirty="0"/>
              <a:t>200% </a:t>
            </a:r>
          </a:p>
          <a:p>
            <a:pPr marL="457200" indent="-457200">
              <a:buFont typeface="+mj-lt"/>
              <a:buAutoNum type="alphaUcPeriod"/>
            </a:pPr>
            <a:r>
              <a:rPr lang="en-US" altLang="zh-CN" dirty="0"/>
              <a:t>100% </a:t>
            </a:r>
          </a:p>
          <a:p>
            <a:pPr marL="0" indent="0">
              <a:buNone/>
            </a:pPr>
            <a:endParaRPr lang="en-US" altLang="zh-CN" dirty="0"/>
          </a:p>
          <a:p>
            <a:pPr marL="0" indent="0">
              <a:buNone/>
            </a:pPr>
            <a:endParaRPr lang="zh-CN" altLang="en-US" dirty="0"/>
          </a:p>
        </p:txBody>
      </p:sp>
    </p:spTree>
    <p:extLst>
      <p:ext uri="{BB962C8B-B14F-4D97-AF65-F5344CB8AC3E}">
        <p14:creationId xmlns:p14="http://schemas.microsoft.com/office/powerpoint/2010/main" val="4037213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A1A6AC94-F3E3-4448-8A84-AA919A91F823}"/>
              </a:ext>
            </a:extLst>
          </p:cNvPr>
          <p:cNvSpPr>
            <a:spLocks noGrp="1"/>
          </p:cNvSpPr>
          <p:nvPr>
            <p:ph idx="1"/>
          </p:nvPr>
        </p:nvSpPr>
        <p:spPr/>
        <p:txBody>
          <a:bodyPr/>
          <a:lstStyle/>
          <a:p>
            <a:pPr marL="0" indent="0">
              <a:buNone/>
            </a:pPr>
            <a:r>
              <a:rPr lang="zh-CN" altLang="en-US" dirty="0"/>
              <a:t>资本主义条件下的生产自动化是资本家获取超额剩余价值的手段，而雇佣工人的剩余劳动仍然是这种剩余价值的唯一源泉</a:t>
            </a:r>
          </a:p>
          <a:p>
            <a:pPr marL="0" indent="0">
              <a:buNone/>
            </a:pPr>
            <a:endParaRPr lang="zh-CN" altLang="en-US" dirty="0"/>
          </a:p>
        </p:txBody>
      </p:sp>
      <p:sp>
        <p:nvSpPr>
          <p:cNvPr id="6" name="标题 1">
            <a:extLst>
              <a:ext uri="{FF2B5EF4-FFF2-40B4-BE49-F238E27FC236}">
                <a16:creationId xmlns:a16="http://schemas.microsoft.com/office/drawing/2014/main" id="{A4DB6AB8-80D0-4861-8BAA-F04C01F7695E}"/>
              </a:ext>
            </a:extLst>
          </p:cNvPr>
          <p:cNvSpPr>
            <a:spLocks noGrp="1"/>
          </p:cNvSpPr>
          <p:nvPr>
            <p:ph type="title"/>
          </p:nvPr>
        </p:nvSpPr>
        <p:spPr>
          <a:xfrm>
            <a:off x="528912" y="555812"/>
            <a:ext cx="8453723" cy="537881"/>
          </a:xfrm>
        </p:spPr>
        <p:txBody>
          <a:bodyPr/>
          <a:lstStyle/>
          <a:p>
            <a:pPr algn="ctr"/>
            <a:r>
              <a:rPr lang="zh-CN" altLang="en-US" dirty="0"/>
              <a:t>剩余价值的生产</a:t>
            </a:r>
          </a:p>
        </p:txBody>
      </p:sp>
      <p:sp>
        <p:nvSpPr>
          <p:cNvPr id="7" name="文本框 5123">
            <a:extLst>
              <a:ext uri="{FF2B5EF4-FFF2-40B4-BE49-F238E27FC236}">
                <a16:creationId xmlns:a16="http://schemas.microsoft.com/office/drawing/2014/main" id="{7AF2B110-8448-40F3-9274-A4BAE5424AB4}"/>
              </a:ext>
            </a:extLst>
          </p:cNvPr>
          <p:cNvSpPr txBox="1">
            <a:spLocks noChangeArrowheads="1"/>
          </p:cNvSpPr>
          <p:nvPr/>
        </p:nvSpPr>
        <p:spPr bwMode="auto">
          <a:xfrm>
            <a:off x="528912" y="555812"/>
            <a:ext cx="1175963" cy="46423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63</a:t>
            </a:r>
            <a:endPar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2281291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AF88F03C-F140-458A-A210-332FBE27844E}"/>
              </a:ext>
            </a:extLst>
          </p:cNvPr>
          <p:cNvSpPr>
            <a:spLocks noGrp="1"/>
          </p:cNvSpPr>
          <p:nvPr>
            <p:ph idx="1"/>
          </p:nvPr>
        </p:nvSpPr>
        <p:spPr/>
        <p:txBody>
          <a:bodyPr/>
          <a:lstStyle/>
          <a:p>
            <a:pPr marL="0" indent="0">
              <a:buNone/>
            </a:pPr>
            <a:r>
              <a:rPr lang="zh-CN" altLang="en-US" dirty="0"/>
              <a:t>把剩余价值转化为资本，或者说剩余价值的资本化，就是资本积累。</a:t>
            </a:r>
          </a:p>
          <a:p>
            <a:pPr marL="0" indent="0">
              <a:buNone/>
            </a:pPr>
            <a:r>
              <a:rPr lang="zh-CN" altLang="en-US" dirty="0"/>
              <a:t>资本家获得剩余价值后，如果将其全部用于消费，则生产就在原有规模的基础上重复进行，这叫资本主义简单再生产。资本主义再生产的特点是扩大再生产。资本积累是资本主义扩大再生产的源泉。</a:t>
            </a:r>
          </a:p>
          <a:p>
            <a:pPr marL="0" indent="0">
              <a:buNone/>
            </a:pPr>
            <a:endParaRPr lang="zh-CN" altLang="en-US" dirty="0"/>
          </a:p>
        </p:txBody>
      </p:sp>
      <p:sp>
        <p:nvSpPr>
          <p:cNvPr id="4" name="标题 1">
            <a:extLst>
              <a:ext uri="{FF2B5EF4-FFF2-40B4-BE49-F238E27FC236}">
                <a16:creationId xmlns:a16="http://schemas.microsoft.com/office/drawing/2014/main" id="{FCF56FF7-AAC9-4CB5-AA4F-576EE6A96344}"/>
              </a:ext>
            </a:extLst>
          </p:cNvPr>
          <p:cNvSpPr>
            <a:spLocks noGrp="1"/>
          </p:cNvSpPr>
          <p:nvPr>
            <p:ph type="title"/>
          </p:nvPr>
        </p:nvSpPr>
        <p:spPr>
          <a:xfrm>
            <a:off x="528912" y="555812"/>
            <a:ext cx="8453723" cy="537881"/>
          </a:xfrm>
        </p:spPr>
        <p:txBody>
          <a:bodyPr/>
          <a:lstStyle/>
          <a:p>
            <a:pPr algn="ctr"/>
            <a:r>
              <a:rPr lang="zh-CN" altLang="en-US" dirty="0"/>
              <a:t>资本的积累</a:t>
            </a:r>
          </a:p>
        </p:txBody>
      </p:sp>
      <p:sp>
        <p:nvSpPr>
          <p:cNvPr id="5" name="文本框 5123">
            <a:extLst>
              <a:ext uri="{FF2B5EF4-FFF2-40B4-BE49-F238E27FC236}">
                <a16:creationId xmlns:a16="http://schemas.microsoft.com/office/drawing/2014/main" id="{1AF6C0EB-A6D0-4996-B26D-A4C4D3EDCFC7}"/>
              </a:ext>
            </a:extLst>
          </p:cNvPr>
          <p:cNvSpPr txBox="1">
            <a:spLocks noChangeArrowheads="1"/>
          </p:cNvSpPr>
          <p:nvPr/>
        </p:nvSpPr>
        <p:spPr bwMode="auto">
          <a:xfrm>
            <a:off x="528912" y="555812"/>
            <a:ext cx="1175963" cy="46423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64</a:t>
            </a:r>
            <a:endPar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346253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97C092D-1CE2-480B-874E-804C78A70432}"/>
              </a:ext>
            </a:extLst>
          </p:cNvPr>
          <p:cNvSpPr>
            <a:spLocks noGrp="1"/>
          </p:cNvSpPr>
          <p:nvPr>
            <p:ph idx="1"/>
          </p:nvPr>
        </p:nvSpPr>
        <p:spPr/>
        <p:txBody>
          <a:bodyPr/>
          <a:lstStyle/>
          <a:p>
            <a:pPr marL="0" indent="0">
              <a:buNone/>
            </a:pPr>
            <a:r>
              <a:rPr lang="zh-CN" altLang="en-US" dirty="0"/>
              <a:t>资本积累的本质，就是资本家不断利用无偿占有的工人创造的剩余价值，来扩大自己的资本规模，进一步扩大和加强对工人的剥削和统治。资本积累的源泉是剩余价值</a:t>
            </a:r>
          </a:p>
          <a:p>
            <a:pPr marL="0" indent="0">
              <a:buNone/>
            </a:pPr>
            <a:r>
              <a:rPr lang="zh-CN" altLang="en-US" dirty="0"/>
              <a:t>资本积累规模的大小取决于对工人的剥削程度、劳动生产率的高低、所用资本和所费资本之间的差额以及资本家垫付资本的大小</a:t>
            </a:r>
          </a:p>
          <a:p>
            <a:pPr marL="0" indent="0">
              <a:buNone/>
            </a:pPr>
            <a:endParaRPr lang="zh-CN" altLang="en-US" dirty="0"/>
          </a:p>
        </p:txBody>
      </p:sp>
      <p:sp>
        <p:nvSpPr>
          <p:cNvPr id="4" name="标题 1">
            <a:extLst>
              <a:ext uri="{FF2B5EF4-FFF2-40B4-BE49-F238E27FC236}">
                <a16:creationId xmlns:a16="http://schemas.microsoft.com/office/drawing/2014/main" id="{42AB5AFD-DDBF-47BF-81D5-81F6F5780760}"/>
              </a:ext>
            </a:extLst>
          </p:cNvPr>
          <p:cNvSpPr>
            <a:spLocks noGrp="1"/>
          </p:cNvSpPr>
          <p:nvPr>
            <p:ph type="title"/>
          </p:nvPr>
        </p:nvSpPr>
        <p:spPr>
          <a:xfrm>
            <a:off x="528912" y="555812"/>
            <a:ext cx="8453723" cy="537881"/>
          </a:xfrm>
        </p:spPr>
        <p:txBody>
          <a:bodyPr/>
          <a:lstStyle/>
          <a:p>
            <a:pPr algn="ctr"/>
            <a:r>
              <a:rPr lang="zh-CN" altLang="en-US" dirty="0"/>
              <a:t>资本的积累</a:t>
            </a:r>
          </a:p>
        </p:txBody>
      </p:sp>
      <p:sp>
        <p:nvSpPr>
          <p:cNvPr id="5" name="文本框 5123">
            <a:extLst>
              <a:ext uri="{FF2B5EF4-FFF2-40B4-BE49-F238E27FC236}">
                <a16:creationId xmlns:a16="http://schemas.microsoft.com/office/drawing/2014/main" id="{9E80BEE0-BB36-4607-ACF6-6A1278232C83}"/>
              </a:ext>
            </a:extLst>
          </p:cNvPr>
          <p:cNvSpPr txBox="1">
            <a:spLocks noChangeArrowheads="1"/>
          </p:cNvSpPr>
          <p:nvPr/>
        </p:nvSpPr>
        <p:spPr bwMode="auto">
          <a:xfrm>
            <a:off x="528912" y="555812"/>
            <a:ext cx="1175963" cy="46423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64</a:t>
            </a:r>
            <a:endPar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1977373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D2570A65-A459-488C-917E-7D76FCD9C38A}"/>
              </a:ext>
            </a:extLst>
          </p:cNvPr>
          <p:cNvSpPr>
            <a:spLocks noGrp="1"/>
          </p:cNvSpPr>
          <p:nvPr>
            <p:ph idx="1"/>
          </p:nvPr>
        </p:nvSpPr>
        <p:spPr/>
        <p:txBody>
          <a:bodyPr/>
          <a:lstStyle/>
          <a:p>
            <a:pPr marL="0" indent="0">
              <a:buNone/>
            </a:pPr>
            <a:r>
              <a:rPr lang="zh-CN" altLang="en-US" dirty="0"/>
              <a:t>由生产的技术水平所决定的生产资料和劳动力之间的比例，叫做</a:t>
            </a:r>
            <a:r>
              <a:rPr lang="zh-CN" altLang="en-US" b="1" dirty="0"/>
              <a:t>资本的技术构成</a:t>
            </a:r>
          </a:p>
          <a:p>
            <a:pPr marL="0" indent="0">
              <a:buNone/>
            </a:pPr>
            <a:r>
              <a:rPr lang="zh-CN" altLang="en-US" dirty="0"/>
              <a:t>资本可分为不变资本和可变资本，这两部分资本价值之间的比例，叫做</a:t>
            </a:r>
            <a:r>
              <a:rPr lang="zh-CN" altLang="en-US" b="1" dirty="0"/>
              <a:t>资本的价值构成（</a:t>
            </a:r>
            <a:r>
              <a:rPr lang="en-US" altLang="zh-CN" b="1" dirty="0"/>
              <a:t>C:V</a:t>
            </a:r>
            <a:r>
              <a:rPr lang="zh-CN" altLang="en-US" b="1" dirty="0"/>
              <a:t>）</a:t>
            </a:r>
          </a:p>
          <a:p>
            <a:pPr marL="0" indent="0">
              <a:buNone/>
            </a:pPr>
            <a:r>
              <a:rPr lang="zh-CN" altLang="en-US" dirty="0"/>
              <a:t>这种由资本技术构成决定并反映技术构成变化的资本价值构成，叫做</a:t>
            </a:r>
            <a:r>
              <a:rPr lang="zh-CN" altLang="en-US" b="1" dirty="0"/>
              <a:t>资本的有机构成，</a:t>
            </a:r>
            <a:r>
              <a:rPr lang="zh-CN" altLang="en-US" dirty="0"/>
              <a:t>通常用</a:t>
            </a:r>
            <a:r>
              <a:rPr lang="en-US" altLang="zh-CN" dirty="0"/>
              <a:t>c</a:t>
            </a:r>
            <a:r>
              <a:rPr lang="zh-CN" altLang="en-US" dirty="0"/>
              <a:t>：</a:t>
            </a:r>
            <a:r>
              <a:rPr lang="en-US" altLang="zh-CN" dirty="0"/>
              <a:t>v</a:t>
            </a:r>
            <a:r>
              <a:rPr lang="zh-CN" altLang="en-US" dirty="0"/>
              <a:t>来表示</a:t>
            </a:r>
          </a:p>
          <a:p>
            <a:pPr marL="0" indent="0">
              <a:buNone/>
            </a:pPr>
            <a:endParaRPr lang="zh-CN" altLang="en-US" dirty="0"/>
          </a:p>
        </p:txBody>
      </p:sp>
      <p:sp>
        <p:nvSpPr>
          <p:cNvPr id="4" name="标题 1">
            <a:extLst>
              <a:ext uri="{FF2B5EF4-FFF2-40B4-BE49-F238E27FC236}">
                <a16:creationId xmlns:a16="http://schemas.microsoft.com/office/drawing/2014/main" id="{EAF80358-7FAE-4E84-9BBA-01A77E3184F9}"/>
              </a:ext>
            </a:extLst>
          </p:cNvPr>
          <p:cNvSpPr>
            <a:spLocks noGrp="1"/>
          </p:cNvSpPr>
          <p:nvPr>
            <p:ph type="title"/>
          </p:nvPr>
        </p:nvSpPr>
        <p:spPr>
          <a:xfrm>
            <a:off x="528912" y="555812"/>
            <a:ext cx="8453723" cy="537881"/>
          </a:xfrm>
        </p:spPr>
        <p:txBody>
          <a:bodyPr/>
          <a:lstStyle/>
          <a:p>
            <a:pPr algn="ctr"/>
            <a:r>
              <a:rPr lang="zh-CN" altLang="en-US" dirty="0"/>
              <a:t>资本的积累</a:t>
            </a:r>
          </a:p>
        </p:txBody>
      </p:sp>
      <p:sp>
        <p:nvSpPr>
          <p:cNvPr id="5" name="文本框 5123">
            <a:extLst>
              <a:ext uri="{FF2B5EF4-FFF2-40B4-BE49-F238E27FC236}">
                <a16:creationId xmlns:a16="http://schemas.microsoft.com/office/drawing/2014/main" id="{620DF564-D342-4405-94B1-8DB0227294A7}"/>
              </a:ext>
            </a:extLst>
          </p:cNvPr>
          <p:cNvSpPr txBox="1">
            <a:spLocks noChangeArrowheads="1"/>
          </p:cNvSpPr>
          <p:nvPr/>
        </p:nvSpPr>
        <p:spPr bwMode="auto">
          <a:xfrm>
            <a:off x="528912" y="555812"/>
            <a:ext cx="1175963" cy="46423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64</a:t>
            </a:r>
            <a:endPar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4116084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B0FCC5A5-390B-42DE-96B8-4EF6367A29D9}"/>
              </a:ext>
            </a:extLst>
          </p:cNvPr>
          <p:cNvSpPr>
            <a:spLocks noGrp="1"/>
          </p:cNvSpPr>
          <p:nvPr>
            <p:ph idx="1"/>
          </p:nvPr>
        </p:nvSpPr>
        <p:spPr/>
        <p:txBody>
          <a:bodyPr/>
          <a:lstStyle/>
          <a:p>
            <a:pPr marL="0" indent="0">
              <a:buNone/>
            </a:pPr>
            <a:r>
              <a:rPr lang="zh-CN" altLang="en-US" dirty="0"/>
              <a:t>在资本主义生产过程中，资本有机构成呈现不断提高趋势。</a:t>
            </a:r>
          </a:p>
          <a:p>
            <a:pPr marL="0" indent="0">
              <a:buNone/>
            </a:pPr>
            <a:r>
              <a:rPr lang="zh-CN" altLang="en-US" dirty="0"/>
              <a:t>资本有机构成提高，可变资本相对量减少，资本对劳动力的需求日益相对地减少，结果就不可避免地造成大批工人失业，形成相对过剩人口</a:t>
            </a:r>
          </a:p>
          <a:p>
            <a:pPr marL="0" indent="0">
              <a:buNone/>
            </a:pPr>
            <a:r>
              <a:rPr lang="zh-CN" altLang="en-US" dirty="0"/>
              <a:t>资本积累的历史趋势是资本主义制度的必然灭亡和社会主义制度的必然胜利</a:t>
            </a:r>
          </a:p>
          <a:p>
            <a:pPr marL="0" indent="0">
              <a:buNone/>
            </a:pPr>
            <a:r>
              <a:rPr lang="zh-CN" altLang="en-US" dirty="0"/>
              <a:t>资本积累→资本有机构成提高→相对剩余人口过剩（失业）→贫富差距拉大（两极分化）→资本主义灭亡</a:t>
            </a:r>
          </a:p>
          <a:p>
            <a:pPr marL="0" indent="0">
              <a:buNone/>
            </a:pPr>
            <a:endParaRPr lang="zh-CN" altLang="en-US" dirty="0"/>
          </a:p>
        </p:txBody>
      </p:sp>
      <p:sp>
        <p:nvSpPr>
          <p:cNvPr id="6" name="标题 1">
            <a:extLst>
              <a:ext uri="{FF2B5EF4-FFF2-40B4-BE49-F238E27FC236}">
                <a16:creationId xmlns:a16="http://schemas.microsoft.com/office/drawing/2014/main" id="{0C73BC3C-BC55-466B-8350-D30F1A964015}"/>
              </a:ext>
            </a:extLst>
          </p:cNvPr>
          <p:cNvSpPr txBox="1">
            <a:spLocks/>
          </p:cNvSpPr>
          <p:nvPr/>
        </p:nvSpPr>
        <p:spPr>
          <a:xfrm>
            <a:off x="528912" y="555812"/>
            <a:ext cx="8453723" cy="5378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400" b="1" kern="1200">
                <a:solidFill>
                  <a:schemeClr val="bg1"/>
                </a:solidFill>
                <a:latin typeface="微软雅黑" panose="020B0503020204020204" pitchFamily="34" charset="-122"/>
                <a:ea typeface="微软雅黑" panose="020B0503020204020204" pitchFamily="34" charset="-122"/>
                <a:cs typeface="+mj-cs"/>
              </a:defRPr>
            </a:lvl1pPr>
          </a:lstStyle>
          <a:p>
            <a:pPr algn="ctr"/>
            <a:r>
              <a:rPr lang="zh-CN" altLang="en-US" dirty="0"/>
              <a:t>资本的积累</a:t>
            </a:r>
          </a:p>
        </p:txBody>
      </p:sp>
      <p:sp>
        <p:nvSpPr>
          <p:cNvPr id="7" name="文本框 5123">
            <a:extLst>
              <a:ext uri="{FF2B5EF4-FFF2-40B4-BE49-F238E27FC236}">
                <a16:creationId xmlns:a16="http://schemas.microsoft.com/office/drawing/2014/main" id="{9A935AD9-31C3-423E-B9B8-FD0FA71B0748}"/>
              </a:ext>
            </a:extLst>
          </p:cNvPr>
          <p:cNvSpPr txBox="1">
            <a:spLocks noChangeArrowheads="1"/>
          </p:cNvSpPr>
          <p:nvPr/>
        </p:nvSpPr>
        <p:spPr bwMode="auto">
          <a:xfrm>
            <a:off x="528912" y="555812"/>
            <a:ext cx="1175963" cy="46423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64</a:t>
            </a:r>
            <a:endPar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2847490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6">
            <a:extLst>
              <a:ext uri="{FF2B5EF4-FFF2-40B4-BE49-F238E27FC236}">
                <a16:creationId xmlns:a16="http://schemas.microsoft.com/office/drawing/2014/main" id="{31BBA746-E9E7-4AA5-96CB-837C91EF1F54}"/>
              </a:ext>
            </a:extLst>
          </p:cNvPr>
          <p:cNvSpPr>
            <a:spLocks noChangeArrowheads="1"/>
          </p:cNvSpPr>
          <p:nvPr/>
        </p:nvSpPr>
        <p:spPr bwMode="auto">
          <a:xfrm>
            <a:off x="515938" y="2602621"/>
            <a:ext cx="8459787"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8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下节课再见</a:t>
            </a:r>
          </a:p>
        </p:txBody>
      </p:sp>
    </p:spTree>
    <p:extLst>
      <p:ext uri="{BB962C8B-B14F-4D97-AF65-F5344CB8AC3E}">
        <p14:creationId xmlns:p14="http://schemas.microsoft.com/office/powerpoint/2010/main" val="3366693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AD29BD-3A0E-45B2-8F0A-A694DFAAD46C}"/>
              </a:ext>
            </a:extLst>
          </p:cNvPr>
          <p:cNvSpPr>
            <a:spLocks noGrp="1"/>
          </p:cNvSpPr>
          <p:nvPr>
            <p:ph type="ctrTitle"/>
          </p:nvPr>
        </p:nvSpPr>
        <p:spPr>
          <a:xfrm>
            <a:off x="515938" y="2311492"/>
            <a:ext cx="8459787" cy="2242279"/>
          </a:xfrm>
        </p:spPr>
        <p:txBody>
          <a:bodyPr/>
          <a:lstStyle/>
          <a:p>
            <a:pPr>
              <a:lnSpc>
                <a:spcPct val="150000"/>
              </a:lnSpc>
            </a:pPr>
            <a:r>
              <a:rPr lang="zh-CN" altLang="en-US" dirty="0"/>
              <a:t>第十六课</a:t>
            </a:r>
            <a:br>
              <a:rPr lang="en-US" altLang="zh-CN" dirty="0"/>
            </a:br>
            <a:r>
              <a:rPr lang="zh-CN" altLang="en-US" dirty="0"/>
              <a:t>剩余价值的生产与积累</a:t>
            </a:r>
          </a:p>
        </p:txBody>
      </p:sp>
    </p:spTree>
    <p:extLst>
      <p:ext uri="{BB962C8B-B14F-4D97-AF65-F5344CB8AC3E}">
        <p14:creationId xmlns:p14="http://schemas.microsoft.com/office/powerpoint/2010/main" val="188679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09C2D7-3677-4241-B3B6-483737D577EE}"/>
              </a:ext>
            </a:extLst>
          </p:cNvPr>
          <p:cNvSpPr>
            <a:spLocks noGrp="1"/>
          </p:cNvSpPr>
          <p:nvPr>
            <p:ph type="title"/>
          </p:nvPr>
        </p:nvSpPr>
        <p:spPr/>
        <p:txBody>
          <a:bodyPr/>
          <a:lstStyle/>
          <a:p>
            <a:pPr algn="ctr"/>
            <a:r>
              <a:rPr lang="zh-CN" altLang="en-US" dirty="0"/>
              <a:t>劳动力成为商品与货币转化为资本</a:t>
            </a:r>
          </a:p>
        </p:txBody>
      </p:sp>
      <p:sp>
        <p:nvSpPr>
          <p:cNvPr id="3" name="内容占位符 2">
            <a:extLst>
              <a:ext uri="{FF2B5EF4-FFF2-40B4-BE49-F238E27FC236}">
                <a16:creationId xmlns:a16="http://schemas.microsoft.com/office/drawing/2014/main" id="{B51E2735-A040-4D3A-A293-25FF361A5187}"/>
              </a:ext>
            </a:extLst>
          </p:cNvPr>
          <p:cNvSpPr>
            <a:spLocks noGrp="1"/>
          </p:cNvSpPr>
          <p:nvPr>
            <p:ph idx="1"/>
          </p:nvPr>
        </p:nvSpPr>
        <p:spPr/>
        <p:txBody>
          <a:bodyPr/>
          <a:lstStyle/>
          <a:p>
            <a:pPr marL="0" indent="0">
              <a:buNone/>
            </a:pPr>
            <a:r>
              <a:rPr lang="zh-CN" altLang="en-US" dirty="0"/>
              <a:t>劳动力是指人的劳动能力，是人的体力和脑力的总和。</a:t>
            </a:r>
          </a:p>
          <a:p>
            <a:pPr marL="0" indent="0">
              <a:buNone/>
            </a:pPr>
            <a:r>
              <a:rPr lang="zh-CN" altLang="en-US" dirty="0"/>
              <a:t>劳动力的使用即劳动。</a:t>
            </a:r>
          </a:p>
          <a:p>
            <a:pPr marL="0" indent="0">
              <a:buNone/>
            </a:pPr>
            <a:r>
              <a:rPr lang="zh-CN" altLang="en-US" dirty="0"/>
              <a:t>劳动力成为商品，要具备两个基本条件：第一，劳动者是自由人，能够把自己的劳动力当做自己的商品来支配；第二，劳动者没有别的商品可以出卖，“自由”得一无所有</a:t>
            </a:r>
          </a:p>
          <a:p>
            <a:pPr marL="0" indent="0">
              <a:buNone/>
            </a:pPr>
            <a:endParaRPr lang="zh-CN" altLang="en-US" dirty="0"/>
          </a:p>
        </p:txBody>
      </p:sp>
      <p:sp>
        <p:nvSpPr>
          <p:cNvPr id="4" name="文本框 5123">
            <a:extLst>
              <a:ext uri="{FF2B5EF4-FFF2-40B4-BE49-F238E27FC236}">
                <a16:creationId xmlns:a16="http://schemas.microsoft.com/office/drawing/2014/main" id="{438EAA08-20C0-4E7D-9FC9-8B9CB75B9751}"/>
              </a:ext>
            </a:extLst>
          </p:cNvPr>
          <p:cNvSpPr txBox="1">
            <a:spLocks noChangeArrowheads="1"/>
          </p:cNvSpPr>
          <p:nvPr/>
        </p:nvSpPr>
        <p:spPr bwMode="auto">
          <a:xfrm>
            <a:off x="528912" y="555812"/>
            <a:ext cx="1175963" cy="46423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61</a:t>
            </a:r>
            <a:endPar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2747712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F2258209-759F-4F25-B463-354B9F6CA982}"/>
              </a:ext>
            </a:extLst>
          </p:cNvPr>
          <p:cNvSpPr>
            <a:spLocks noGrp="1"/>
          </p:cNvSpPr>
          <p:nvPr>
            <p:ph idx="1"/>
          </p:nvPr>
        </p:nvSpPr>
        <p:spPr/>
        <p:txBody>
          <a:bodyPr/>
          <a:lstStyle/>
          <a:p>
            <a:pPr marL="0" indent="0">
              <a:buNone/>
            </a:pPr>
            <a:r>
              <a:rPr lang="zh-CN" altLang="en-US" dirty="0"/>
              <a:t>劳动力商品的价值，是由生产、发展、维持和延续劳动力所必需的生活必需品的价值决定的，它包括三个部分：</a:t>
            </a:r>
          </a:p>
          <a:p>
            <a:pPr marL="0" indent="0">
              <a:buNone/>
            </a:pPr>
            <a:r>
              <a:rPr lang="zh-CN" altLang="en-US" dirty="0"/>
              <a:t>①维持劳动者本人生存所必需的生活资料的价值；</a:t>
            </a:r>
          </a:p>
          <a:p>
            <a:pPr marL="0" indent="0">
              <a:buNone/>
            </a:pPr>
            <a:r>
              <a:rPr lang="zh-CN" altLang="en-US" dirty="0"/>
              <a:t>②维持劳动者家属的生存所必需的生活资料的价值；</a:t>
            </a:r>
          </a:p>
          <a:p>
            <a:pPr marL="0" indent="0">
              <a:buNone/>
            </a:pPr>
            <a:r>
              <a:rPr lang="zh-CN" altLang="en-US" dirty="0"/>
              <a:t>③劳动者接受教育和训练所支出的费用。</a:t>
            </a:r>
          </a:p>
          <a:p>
            <a:pPr marL="0" indent="0">
              <a:buNone/>
            </a:pPr>
            <a:r>
              <a:rPr lang="zh-CN" altLang="en-US" dirty="0"/>
              <a:t>劳动力价值的构成包含一个历史的和道德的因素</a:t>
            </a:r>
          </a:p>
          <a:p>
            <a:pPr marL="0" indent="0">
              <a:buNone/>
            </a:pPr>
            <a:endParaRPr lang="zh-CN" altLang="en-US" dirty="0"/>
          </a:p>
          <a:p>
            <a:pPr marL="0" indent="0">
              <a:buNone/>
            </a:pPr>
            <a:endParaRPr lang="zh-CN" altLang="en-US" dirty="0"/>
          </a:p>
        </p:txBody>
      </p:sp>
      <p:sp>
        <p:nvSpPr>
          <p:cNvPr id="4" name="标题 1">
            <a:extLst>
              <a:ext uri="{FF2B5EF4-FFF2-40B4-BE49-F238E27FC236}">
                <a16:creationId xmlns:a16="http://schemas.microsoft.com/office/drawing/2014/main" id="{C613DC83-BBA2-45A6-8C5C-EBE0CDC4D453}"/>
              </a:ext>
            </a:extLst>
          </p:cNvPr>
          <p:cNvSpPr>
            <a:spLocks noGrp="1"/>
          </p:cNvSpPr>
          <p:nvPr>
            <p:ph type="title"/>
          </p:nvPr>
        </p:nvSpPr>
        <p:spPr>
          <a:xfrm>
            <a:off x="528912" y="555812"/>
            <a:ext cx="8453723" cy="537881"/>
          </a:xfrm>
        </p:spPr>
        <p:txBody>
          <a:bodyPr/>
          <a:lstStyle/>
          <a:p>
            <a:pPr algn="ctr"/>
            <a:r>
              <a:rPr lang="zh-CN" altLang="en-US" dirty="0"/>
              <a:t>劳动力成为商品与货币转化为资本</a:t>
            </a:r>
          </a:p>
        </p:txBody>
      </p:sp>
      <p:sp>
        <p:nvSpPr>
          <p:cNvPr id="5" name="文本框 5123">
            <a:extLst>
              <a:ext uri="{FF2B5EF4-FFF2-40B4-BE49-F238E27FC236}">
                <a16:creationId xmlns:a16="http://schemas.microsoft.com/office/drawing/2014/main" id="{3DEA3315-41AD-4697-97F9-A7088FD86AAA}"/>
              </a:ext>
            </a:extLst>
          </p:cNvPr>
          <p:cNvSpPr txBox="1">
            <a:spLocks noChangeArrowheads="1"/>
          </p:cNvSpPr>
          <p:nvPr/>
        </p:nvSpPr>
        <p:spPr bwMode="auto">
          <a:xfrm>
            <a:off x="528912" y="555812"/>
            <a:ext cx="1175963" cy="46423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61</a:t>
            </a:r>
            <a:endPar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2556254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BB18FDE1-730A-46DD-A5FF-FC8AB584E65F}"/>
              </a:ext>
            </a:extLst>
          </p:cNvPr>
          <p:cNvSpPr>
            <a:spLocks noGrp="1"/>
          </p:cNvSpPr>
          <p:nvPr>
            <p:ph idx="1"/>
          </p:nvPr>
        </p:nvSpPr>
        <p:spPr/>
        <p:txBody>
          <a:bodyPr/>
          <a:lstStyle/>
          <a:p>
            <a:pPr marL="0" indent="0">
              <a:buNone/>
            </a:pPr>
            <a:r>
              <a:rPr lang="zh-CN" altLang="en-US" dirty="0"/>
              <a:t>劳动力商品在使用价值上有一个很大的特点，就是它的使用价值就是劳动，而劳动又是普通商品价值的源泉</a:t>
            </a:r>
          </a:p>
          <a:p>
            <a:pPr marL="0" indent="0">
              <a:buNone/>
            </a:pPr>
            <a:r>
              <a:rPr lang="zh-CN" altLang="en-US" dirty="0"/>
              <a:t>货币所有者购买到这种特殊商品，能够增殖，货币也就转化为资本</a:t>
            </a:r>
          </a:p>
          <a:p>
            <a:pPr marL="0" indent="0">
              <a:buNone/>
            </a:pPr>
            <a:endParaRPr lang="zh-CN" altLang="en-US" dirty="0"/>
          </a:p>
        </p:txBody>
      </p:sp>
      <p:sp>
        <p:nvSpPr>
          <p:cNvPr id="4" name="标题 1">
            <a:extLst>
              <a:ext uri="{FF2B5EF4-FFF2-40B4-BE49-F238E27FC236}">
                <a16:creationId xmlns:a16="http://schemas.microsoft.com/office/drawing/2014/main" id="{533E799D-166A-4D32-A20C-C48199A0E3E3}"/>
              </a:ext>
            </a:extLst>
          </p:cNvPr>
          <p:cNvSpPr>
            <a:spLocks noGrp="1"/>
          </p:cNvSpPr>
          <p:nvPr>
            <p:ph type="title"/>
          </p:nvPr>
        </p:nvSpPr>
        <p:spPr>
          <a:xfrm>
            <a:off x="528912" y="555812"/>
            <a:ext cx="8453723" cy="537881"/>
          </a:xfrm>
        </p:spPr>
        <p:txBody>
          <a:bodyPr/>
          <a:lstStyle/>
          <a:p>
            <a:pPr algn="ctr"/>
            <a:r>
              <a:rPr lang="zh-CN" altLang="en-US" dirty="0"/>
              <a:t>劳动力成为商品与货币转化为资本</a:t>
            </a:r>
          </a:p>
        </p:txBody>
      </p:sp>
      <p:sp>
        <p:nvSpPr>
          <p:cNvPr id="5" name="文本框 5123">
            <a:extLst>
              <a:ext uri="{FF2B5EF4-FFF2-40B4-BE49-F238E27FC236}">
                <a16:creationId xmlns:a16="http://schemas.microsoft.com/office/drawing/2014/main" id="{D470503D-6A86-4074-87E3-DFF566452D39}"/>
              </a:ext>
            </a:extLst>
          </p:cNvPr>
          <p:cNvSpPr txBox="1">
            <a:spLocks noChangeArrowheads="1"/>
          </p:cNvSpPr>
          <p:nvPr/>
        </p:nvSpPr>
        <p:spPr bwMode="auto">
          <a:xfrm>
            <a:off x="528912" y="555812"/>
            <a:ext cx="1175963" cy="46423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61</a:t>
            </a:r>
            <a:endPar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1567755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2523CEE-CD4F-4989-9996-4A8677E0744E}"/>
              </a:ext>
            </a:extLst>
          </p:cNvPr>
          <p:cNvSpPr>
            <a:spLocks noGrp="1"/>
          </p:cNvSpPr>
          <p:nvPr>
            <p:ph type="title"/>
          </p:nvPr>
        </p:nvSpPr>
        <p:spPr/>
        <p:txBody>
          <a:bodyPr/>
          <a:lstStyle/>
          <a:p>
            <a:pPr algn="ctr"/>
            <a:r>
              <a:rPr lang="zh-CN" altLang="en-US" dirty="0"/>
              <a:t> 资本主义所有制</a:t>
            </a:r>
          </a:p>
        </p:txBody>
      </p:sp>
      <p:sp>
        <p:nvSpPr>
          <p:cNvPr id="3" name="内容占位符 2">
            <a:extLst>
              <a:ext uri="{FF2B5EF4-FFF2-40B4-BE49-F238E27FC236}">
                <a16:creationId xmlns:a16="http://schemas.microsoft.com/office/drawing/2014/main" id="{3AA112D2-E4F8-4C3E-B097-866E68360A99}"/>
              </a:ext>
            </a:extLst>
          </p:cNvPr>
          <p:cNvSpPr>
            <a:spLocks noGrp="1"/>
          </p:cNvSpPr>
          <p:nvPr>
            <p:ph idx="1"/>
          </p:nvPr>
        </p:nvSpPr>
        <p:spPr/>
        <p:txBody>
          <a:bodyPr/>
          <a:lstStyle/>
          <a:p>
            <a:pPr marL="0" indent="0">
              <a:buNone/>
            </a:pPr>
            <a:r>
              <a:rPr lang="zh-CN" altLang="en-US" dirty="0"/>
              <a:t>资本家凭借对生产资料的占有，在等价交换原则的掩盖下，雇佣工人从事劳动，占有雇佣工人的剩余价值，这就是资本主义所有制的实质</a:t>
            </a:r>
          </a:p>
          <a:p>
            <a:pPr marL="0" indent="0">
              <a:buNone/>
            </a:pPr>
            <a:endParaRPr lang="zh-CN" altLang="en-US" dirty="0"/>
          </a:p>
        </p:txBody>
      </p:sp>
      <p:sp>
        <p:nvSpPr>
          <p:cNvPr id="4" name="文本框 5123">
            <a:extLst>
              <a:ext uri="{FF2B5EF4-FFF2-40B4-BE49-F238E27FC236}">
                <a16:creationId xmlns:a16="http://schemas.microsoft.com/office/drawing/2014/main" id="{F303012E-77D3-43A3-95C4-AD576485F8D7}"/>
              </a:ext>
            </a:extLst>
          </p:cNvPr>
          <p:cNvSpPr txBox="1">
            <a:spLocks noChangeArrowheads="1"/>
          </p:cNvSpPr>
          <p:nvPr/>
        </p:nvSpPr>
        <p:spPr bwMode="auto">
          <a:xfrm>
            <a:off x="528912" y="555812"/>
            <a:ext cx="1175963" cy="46423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62</a:t>
            </a:r>
            <a:endPar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2847071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A5DABBC-C186-4324-AED2-C820CC9DDCA4}"/>
              </a:ext>
            </a:extLst>
          </p:cNvPr>
          <p:cNvSpPr>
            <a:spLocks noGrp="1"/>
          </p:cNvSpPr>
          <p:nvPr>
            <p:ph type="title"/>
          </p:nvPr>
        </p:nvSpPr>
        <p:spPr/>
        <p:txBody>
          <a:bodyPr/>
          <a:lstStyle/>
          <a:p>
            <a:pPr algn="ctr"/>
            <a:r>
              <a:rPr lang="zh-CN" altLang="en-US" dirty="0"/>
              <a:t>剩余价值的生产</a:t>
            </a:r>
          </a:p>
        </p:txBody>
      </p:sp>
      <p:sp>
        <p:nvSpPr>
          <p:cNvPr id="3" name="内容占位符 2">
            <a:extLst>
              <a:ext uri="{FF2B5EF4-FFF2-40B4-BE49-F238E27FC236}">
                <a16:creationId xmlns:a16="http://schemas.microsoft.com/office/drawing/2014/main" id="{8197A9DE-453D-4BA5-982D-8B339D7E442E}"/>
              </a:ext>
            </a:extLst>
          </p:cNvPr>
          <p:cNvSpPr>
            <a:spLocks noGrp="1"/>
          </p:cNvSpPr>
          <p:nvPr>
            <p:ph idx="1"/>
          </p:nvPr>
        </p:nvSpPr>
        <p:spPr/>
        <p:txBody>
          <a:bodyPr/>
          <a:lstStyle/>
          <a:p>
            <a:pPr marL="0" indent="0">
              <a:buNone/>
            </a:pPr>
            <a:r>
              <a:rPr lang="zh-CN" altLang="en-US" dirty="0"/>
              <a:t>资本主义生产过程是劳动过程和价值增殖过程的统一。</a:t>
            </a:r>
          </a:p>
          <a:p>
            <a:pPr marL="0" indent="0">
              <a:buNone/>
            </a:pPr>
            <a:endParaRPr lang="zh-CN" altLang="en-US" dirty="0"/>
          </a:p>
        </p:txBody>
      </p:sp>
      <p:sp>
        <p:nvSpPr>
          <p:cNvPr id="4" name="文本框 5123">
            <a:extLst>
              <a:ext uri="{FF2B5EF4-FFF2-40B4-BE49-F238E27FC236}">
                <a16:creationId xmlns:a16="http://schemas.microsoft.com/office/drawing/2014/main" id="{D84661E5-E0E8-46EF-9B30-EBF23FD41ABB}"/>
              </a:ext>
            </a:extLst>
          </p:cNvPr>
          <p:cNvSpPr txBox="1">
            <a:spLocks noChangeArrowheads="1"/>
          </p:cNvSpPr>
          <p:nvPr/>
        </p:nvSpPr>
        <p:spPr bwMode="auto">
          <a:xfrm>
            <a:off x="528912" y="555812"/>
            <a:ext cx="1175963" cy="46423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63</a:t>
            </a:r>
            <a:endPar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3832590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96D05FD4-0A30-432D-880A-A191B5B042A3}"/>
              </a:ext>
            </a:extLst>
          </p:cNvPr>
          <p:cNvSpPr>
            <a:spLocks noGrp="1"/>
          </p:cNvSpPr>
          <p:nvPr>
            <p:ph idx="1"/>
          </p:nvPr>
        </p:nvSpPr>
        <p:spPr/>
        <p:txBody>
          <a:bodyPr/>
          <a:lstStyle/>
          <a:p>
            <a:pPr marL="457200" indent="-457200">
              <a:buFont typeface="+mj-lt"/>
              <a:buAutoNum type="arabicPeriod"/>
            </a:pPr>
            <a:r>
              <a:rPr lang="zh-CN" altLang="en-US" dirty="0"/>
              <a:t>从劳动的方面来看：</a:t>
            </a:r>
            <a:endParaRPr lang="en-US" altLang="zh-CN" dirty="0"/>
          </a:p>
          <a:p>
            <a:pPr marL="442913" indent="0">
              <a:buNone/>
            </a:pPr>
            <a:r>
              <a:rPr lang="zh-CN" altLang="en-US" dirty="0"/>
              <a:t>具体劳动的任务：</a:t>
            </a:r>
            <a:r>
              <a:rPr lang="en-US" altLang="zh-CN" dirty="0"/>
              <a:t>1.</a:t>
            </a:r>
            <a:r>
              <a:rPr lang="zh-CN" altLang="en-US" dirty="0"/>
              <a:t>转移“面粉”的价值；</a:t>
            </a:r>
            <a:endParaRPr lang="en-US" altLang="zh-CN" dirty="0"/>
          </a:p>
          <a:p>
            <a:pPr marL="457200" indent="-457200">
              <a:buFont typeface="+mj-lt"/>
              <a:buAutoNum type="arabicPeriod" startAt="2"/>
            </a:pPr>
            <a:r>
              <a:rPr lang="zh-CN" altLang="en-US" dirty="0"/>
              <a:t>生产“包子”的使用价值</a:t>
            </a:r>
            <a:endParaRPr lang="en-US" altLang="zh-CN" dirty="0"/>
          </a:p>
          <a:p>
            <a:pPr marL="0" indent="442913">
              <a:buNone/>
            </a:pPr>
            <a:r>
              <a:rPr lang="zh-CN" altLang="en-US" dirty="0"/>
              <a:t>抽象劳动的任务：生产新价值。</a:t>
            </a:r>
          </a:p>
        </p:txBody>
      </p:sp>
      <p:sp>
        <p:nvSpPr>
          <p:cNvPr id="4" name="标题 1">
            <a:extLst>
              <a:ext uri="{FF2B5EF4-FFF2-40B4-BE49-F238E27FC236}">
                <a16:creationId xmlns:a16="http://schemas.microsoft.com/office/drawing/2014/main" id="{EE13CA17-9D53-4FF3-83F0-AEDFCF0BF1D2}"/>
              </a:ext>
            </a:extLst>
          </p:cNvPr>
          <p:cNvSpPr>
            <a:spLocks noGrp="1"/>
          </p:cNvSpPr>
          <p:nvPr>
            <p:ph type="title"/>
          </p:nvPr>
        </p:nvSpPr>
        <p:spPr>
          <a:xfrm>
            <a:off x="528912" y="555812"/>
            <a:ext cx="8453723" cy="537881"/>
          </a:xfrm>
        </p:spPr>
        <p:txBody>
          <a:bodyPr/>
          <a:lstStyle/>
          <a:p>
            <a:pPr algn="ctr"/>
            <a:r>
              <a:rPr lang="zh-CN" altLang="en-US" dirty="0"/>
              <a:t>剩余价值的生产</a:t>
            </a:r>
          </a:p>
        </p:txBody>
      </p:sp>
      <p:sp>
        <p:nvSpPr>
          <p:cNvPr id="5" name="文本框 5123">
            <a:extLst>
              <a:ext uri="{FF2B5EF4-FFF2-40B4-BE49-F238E27FC236}">
                <a16:creationId xmlns:a16="http://schemas.microsoft.com/office/drawing/2014/main" id="{8AC1E2F9-7122-46BD-B532-F80D5864671D}"/>
              </a:ext>
            </a:extLst>
          </p:cNvPr>
          <p:cNvSpPr txBox="1">
            <a:spLocks noChangeArrowheads="1"/>
          </p:cNvSpPr>
          <p:nvPr/>
        </p:nvSpPr>
        <p:spPr bwMode="auto">
          <a:xfrm>
            <a:off x="528912" y="555812"/>
            <a:ext cx="1175963" cy="46423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63</a:t>
            </a:r>
            <a:endPar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3443924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2F08ADAF-2364-4623-B4DC-66182DDF807F}"/>
              </a:ext>
            </a:extLst>
          </p:cNvPr>
          <p:cNvSpPr>
            <a:spLocks noGrp="1"/>
          </p:cNvSpPr>
          <p:nvPr>
            <p:ph idx="1"/>
          </p:nvPr>
        </p:nvSpPr>
        <p:spPr/>
        <p:txBody>
          <a:bodyPr/>
          <a:lstStyle/>
          <a:p>
            <a:pPr marL="0" indent="0">
              <a:buNone/>
            </a:pPr>
            <a:r>
              <a:rPr lang="zh-CN" altLang="en-US" dirty="0"/>
              <a:t>从资本的方面来看：</a:t>
            </a:r>
          </a:p>
          <a:p>
            <a:pPr marL="0" indent="0">
              <a:buNone/>
            </a:pPr>
            <a:r>
              <a:rPr lang="zh-CN" altLang="en-US" dirty="0"/>
              <a:t>全部预付资本</a:t>
            </a:r>
            <a:r>
              <a:rPr lang="en-US" altLang="zh-CN" dirty="0"/>
              <a:t>100</a:t>
            </a:r>
            <a:r>
              <a:rPr lang="zh-CN" altLang="en-US" dirty="0"/>
              <a:t>元。</a:t>
            </a:r>
          </a:p>
          <a:p>
            <a:pPr marL="457200" indent="-457200">
              <a:buFont typeface="+mj-lt"/>
              <a:buAutoNum type="arabicPeriod"/>
            </a:pPr>
            <a:r>
              <a:rPr lang="zh-CN" altLang="en-US" dirty="0"/>
              <a:t>购买面粉的</a:t>
            </a:r>
            <a:r>
              <a:rPr lang="en-US" altLang="zh-CN" dirty="0"/>
              <a:t>80</a:t>
            </a:r>
            <a:r>
              <a:rPr lang="zh-CN" altLang="en-US" dirty="0"/>
              <a:t>元。借助具体劳动转移到最终产品中去，不会增殖。称之为不变资本（</a:t>
            </a:r>
            <a:r>
              <a:rPr lang="en-US" altLang="zh-CN" dirty="0"/>
              <a:t>C</a:t>
            </a:r>
            <a:r>
              <a:rPr lang="zh-CN" altLang="en-US" dirty="0"/>
              <a:t>）。</a:t>
            </a:r>
            <a:endParaRPr lang="en-US" altLang="zh-CN" dirty="0"/>
          </a:p>
          <a:p>
            <a:pPr marL="457200" indent="-457200">
              <a:buFont typeface="+mj-lt"/>
              <a:buAutoNum type="arabicPeriod"/>
            </a:pPr>
            <a:r>
              <a:rPr lang="zh-CN" altLang="en-US" dirty="0"/>
              <a:t>购买工人的</a:t>
            </a:r>
            <a:r>
              <a:rPr lang="en-US" altLang="zh-CN" dirty="0"/>
              <a:t>20</a:t>
            </a:r>
            <a:r>
              <a:rPr lang="zh-CN" altLang="en-US" dirty="0"/>
              <a:t>元。由工人的劳动再创造出来，并能够增殖。称之为可变成本（</a:t>
            </a:r>
            <a:r>
              <a:rPr lang="en-US" altLang="zh-CN" dirty="0"/>
              <a:t>V</a:t>
            </a:r>
            <a:r>
              <a:rPr lang="zh-CN" altLang="en-US" dirty="0"/>
              <a:t>）。并能够带来剩余价值（</a:t>
            </a:r>
            <a:r>
              <a:rPr lang="en-US" altLang="zh-CN" dirty="0"/>
              <a:t>M</a:t>
            </a:r>
            <a:r>
              <a:rPr lang="zh-CN" altLang="en-US" dirty="0"/>
              <a:t>）</a:t>
            </a:r>
            <a:endParaRPr lang="en-US" altLang="zh-CN" dirty="0"/>
          </a:p>
          <a:p>
            <a:pPr marL="457200" indent="-457200">
              <a:buFont typeface="+mj-lt"/>
              <a:buAutoNum type="arabicPeriod"/>
            </a:pPr>
            <a:r>
              <a:rPr lang="zh-CN" altLang="en-US" dirty="0"/>
              <a:t>剩余价值率</a:t>
            </a:r>
            <a:r>
              <a:rPr lang="en-US" altLang="zh-CN" dirty="0"/>
              <a:t>M'=M/V</a:t>
            </a:r>
            <a:r>
              <a:rPr lang="zh-CN" altLang="en-US" dirty="0"/>
              <a:t>。衡量剥削程度</a:t>
            </a:r>
          </a:p>
          <a:p>
            <a:pPr marL="0" indent="0">
              <a:buNone/>
            </a:pPr>
            <a:endParaRPr lang="zh-CN" altLang="en-US" dirty="0"/>
          </a:p>
        </p:txBody>
      </p:sp>
      <p:sp>
        <p:nvSpPr>
          <p:cNvPr id="4" name="标题 1">
            <a:extLst>
              <a:ext uri="{FF2B5EF4-FFF2-40B4-BE49-F238E27FC236}">
                <a16:creationId xmlns:a16="http://schemas.microsoft.com/office/drawing/2014/main" id="{8C5AF424-103B-4C98-8FD5-1549E609E519}"/>
              </a:ext>
            </a:extLst>
          </p:cNvPr>
          <p:cNvSpPr>
            <a:spLocks noGrp="1"/>
          </p:cNvSpPr>
          <p:nvPr>
            <p:ph type="title"/>
          </p:nvPr>
        </p:nvSpPr>
        <p:spPr>
          <a:xfrm>
            <a:off x="528912" y="555812"/>
            <a:ext cx="8453723" cy="537881"/>
          </a:xfrm>
        </p:spPr>
        <p:txBody>
          <a:bodyPr/>
          <a:lstStyle/>
          <a:p>
            <a:pPr algn="ctr"/>
            <a:r>
              <a:rPr lang="zh-CN" altLang="en-US" dirty="0"/>
              <a:t>剩余价值的生产</a:t>
            </a:r>
          </a:p>
        </p:txBody>
      </p:sp>
      <p:sp>
        <p:nvSpPr>
          <p:cNvPr id="5" name="文本框 5123">
            <a:extLst>
              <a:ext uri="{FF2B5EF4-FFF2-40B4-BE49-F238E27FC236}">
                <a16:creationId xmlns:a16="http://schemas.microsoft.com/office/drawing/2014/main" id="{249F8B55-1013-41B0-B358-FA3367F7A368}"/>
              </a:ext>
            </a:extLst>
          </p:cNvPr>
          <p:cNvSpPr txBox="1">
            <a:spLocks noChangeArrowheads="1"/>
          </p:cNvSpPr>
          <p:nvPr/>
        </p:nvSpPr>
        <p:spPr bwMode="auto">
          <a:xfrm>
            <a:off x="528912" y="555812"/>
            <a:ext cx="1175963" cy="46423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63</a:t>
            </a:r>
            <a:endPar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239318147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310</TotalTime>
  <Words>961</Words>
  <Application>Microsoft Office PowerPoint</Application>
  <PresentationFormat>宽屏</PresentationFormat>
  <Paragraphs>79</Paragraphs>
  <Slides>18</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18</vt:i4>
      </vt:variant>
    </vt:vector>
  </HeadingPairs>
  <TitlesOfParts>
    <vt:vector size="22" baseType="lpstr">
      <vt:lpstr>等线</vt:lpstr>
      <vt:lpstr>微软雅黑</vt:lpstr>
      <vt:lpstr>Arial</vt:lpstr>
      <vt:lpstr>Office 主题​​</vt:lpstr>
      <vt:lpstr>2019考研政治强化课程 马原理</vt:lpstr>
      <vt:lpstr>第十六课 剩余价值的生产与积累</vt:lpstr>
      <vt:lpstr>劳动力成为商品与货币转化为资本</vt:lpstr>
      <vt:lpstr>劳动力成为商品与货币转化为资本</vt:lpstr>
      <vt:lpstr>劳动力成为商品与货币转化为资本</vt:lpstr>
      <vt:lpstr> 资本主义所有制</vt:lpstr>
      <vt:lpstr>剩余价值的生产</vt:lpstr>
      <vt:lpstr>剩余价值的生产</vt:lpstr>
      <vt:lpstr>剩余价值的生产</vt:lpstr>
      <vt:lpstr>剩余价值的生产</vt:lpstr>
      <vt:lpstr>剩余价值的生产</vt:lpstr>
      <vt:lpstr>例题（单选）</vt:lpstr>
      <vt:lpstr>剩余价值的生产</vt:lpstr>
      <vt:lpstr>资本的积累</vt:lpstr>
      <vt:lpstr>资本的积累</vt:lpstr>
      <vt:lpstr>资本的积累</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wuleijin</cp:lastModifiedBy>
  <cp:revision>65</cp:revision>
  <dcterms:created xsi:type="dcterms:W3CDTF">2017-06-09T06:12:12Z</dcterms:created>
  <dcterms:modified xsi:type="dcterms:W3CDTF">2018-04-28T02:37:41Z</dcterms:modified>
</cp:coreProperties>
</file>