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71"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3F3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890" autoAdjust="0"/>
    <p:restoredTop sz="94660"/>
  </p:normalViewPr>
  <p:slideViewPr>
    <p:cSldViewPr snapToGrid="0" showGuides="1">
      <p:cViewPr varScale="1">
        <p:scale>
          <a:sx n="104" d="100"/>
          <a:sy n="104" d="100"/>
        </p:scale>
        <p:origin x="-76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B205529-CEE4-4A0C-B431-C9E8E7730869}"/>
              </a:ext>
            </a:extLst>
          </p:cNvPr>
          <p:cNvSpPr>
            <a:spLocks noGrp="1"/>
          </p:cNvSpPr>
          <p:nvPr>
            <p:ph type="ctrTitle" hasCustomPrompt="1"/>
          </p:nvPr>
        </p:nvSpPr>
        <p:spPr>
          <a:xfrm>
            <a:off x="1524000" y="1846730"/>
            <a:ext cx="9144000" cy="1030941"/>
          </a:xfrm>
        </p:spPr>
        <p:txBody>
          <a:bodyPr anchor="b">
            <a:noAutofit/>
          </a:bodyPr>
          <a:lstStyle>
            <a:lvl1pPr algn="ctr" fontAlgn="auto">
              <a:spcBef>
                <a:spcPts val="0"/>
              </a:spcBef>
              <a:spcAft>
                <a:spcPts val="0"/>
              </a:spcAft>
              <a:buFontTx/>
              <a:buNone/>
              <a:defRPr sz="4800" b="1">
                <a:solidFill>
                  <a:schemeClr val="bg1"/>
                </a:solidFill>
                <a:latin typeface="微软雅黑" panose="020B0503020204020204" pitchFamily="34" charset="-122"/>
                <a:ea typeface="微软雅黑" panose="020B0503020204020204" pitchFamily="34" charset="-122"/>
              </a:defRPr>
            </a:lvl1pPr>
          </a:lstStyle>
          <a:p>
            <a:pPr algn="ctr" fontAlgn="auto">
              <a:spcBef>
                <a:spcPts val="0"/>
              </a:spcBef>
              <a:spcAft>
                <a:spcPts val="0"/>
              </a:spcAft>
              <a:buFontTx/>
              <a:buNone/>
              <a:defRPr/>
            </a:pPr>
            <a:r>
              <a:rPr lang="zh-CN" altLang="en-US" sz="4800" b="1" spc="600" dirty="0">
                <a:solidFill>
                  <a:schemeClr val="bg1"/>
                </a:solidFill>
                <a:latin typeface="微软雅黑" pitchFamily="34" charset="-122"/>
                <a:ea typeface="微软雅黑" pitchFamily="34" charset="-122"/>
                <a:cs typeface="+mj-cs"/>
              </a:rPr>
              <a:t>封皮</a:t>
            </a:r>
            <a:r>
              <a:rPr lang="en-US" altLang="zh-CN" sz="4800" b="1" spc="600" dirty="0">
                <a:solidFill>
                  <a:schemeClr val="bg1"/>
                </a:solidFill>
                <a:latin typeface="微软雅黑" pitchFamily="34" charset="-122"/>
                <a:ea typeface="微软雅黑" pitchFamily="34" charset="-122"/>
                <a:cs typeface="+mj-cs"/>
              </a:rPr>
              <a:t>48</a:t>
            </a:r>
            <a:r>
              <a:rPr lang="zh-CN" altLang="en-US" sz="4800" b="1" spc="600" dirty="0">
                <a:solidFill>
                  <a:schemeClr val="bg1"/>
                </a:solidFill>
                <a:latin typeface="微软雅黑" pitchFamily="34" charset="-122"/>
                <a:ea typeface="微软雅黑" pitchFamily="34" charset="-122"/>
                <a:cs typeface="+mj-cs"/>
              </a:rPr>
              <a:t>号微软雅黑加粗</a:t>
            </a:r>
          </a:p>
        </p:txBody>
      </p:sp>
      <p:sp>
        <p:nvSpPr>
          <p:cNvPr id="3" name="副标题 2">
            <a:extLst>
              <a:ext uri="{FF2B5EF4-FFF2-40B4-BE49-F238E27FC236}">
                <a16:creationId xmlns:a16="http://schemas.microsoft.com/office/drawing/2014/main" xmlns="" id="{BA821FD7-6BE1-4262-95D1-DD10902D49CF}"/>
              </a:ext>
            </a:extLst>
          </p:cNvPr>
          <p:cNvSpPr>
            <a:spLocks noGrp="1"/>
          </p:cNvSpPr>
          <p:nvPr>
            <p:ph type="subTitle" idx="1" hasCustomPrompt="1"/>
          </p:nvPr>
        </p:nvSpPr>
        <p:spPr>
          <a:xfrm>
            <a:off x="1524000" y="3772369"/>
            <a:ext cx="9144000" cy="647224"/>
          </a:xfrm>
        </p:spPr>
        <p:txBody>
          <a:bodyPr>
            <a:noAutofit/>
          </a:bodyPr>
          <a:lstStyle>
            <a:lvl1pPr marL="0" indent="0" algn="ctr">
              <a:buNone/>
              <a:defRPr sz="3200" b="1">
                <a:solidFill>
                  <a:schemeClr val="bg1"/>
                </a:solidFill>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主讲人：</a:t>
            </a:r>
            <a:r>
              <a:rPr lang="en-US" altLang="zh-CN" dirty="0"/>
              <a:t>XXX</a:t>
            </a:r>
            <a:endParaRPr lang="zh-CN" altLang="en-US" dirty="0"/>
          </a:p>
        </p:txBody>
      </p:sp>
    </p:spTree>
    <p:extLst>
      <p:ext uri="{BB962C8B-B14F-4D97-AF65-F5344CB8AC3E}">
        <p14:creationId xmlns:p14="http://schemas.microsoft.com/office/powerpoint/2010/main" xmlns="" val="1209393713"/>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B25BC60-840B-45BF-85CB-A516D6710474}"/>
              </a:ext>
            </a:extLst>
          </p:cNvPr>
          <p:cNvSpPr>
            <a:spLocks noGrp="1"/>
          </p:cNvSpPr>
          <p:nvPr>
            <p:ph type="title"/>
          </p:nvPr>
        </p:nvSpPr>
        <p:spPr/>
        <p:txBody>
          <a:bodyPr/>
          <a:lstStyle/>
          <a:p>
            <a:r>
              <a:rPr lang="zh-CN" altLang="en-US" dirty="0"/>
              <a:t>单击此处编辑母版标题样式</a:t>
            </a:r>
          </a:p>
        </p:txBody>
      </p:sp>
      <p:sp>
        <p:nvSpPr>
          <p:cNvPr id="3" name="内容占位符 2">
            <a:extLst>
              <a:ext uri="{FF2B5EF4-FFF2-40B4-BE49-F238E27FC236}">
                <a16:creationId xmlns:a16="http://schemas.microsoft.com/office/drawing/2014/main" xmlns="" id="{218B5A5D-F98B-44EC-9F9F-50CA20B659CD}"/>
              </a:ext>
            </a:extLst>
          </p:cNvPr>
          <p:cNvSpPr>
            <a:spLocks noGrp="1"/>
          </p:cNvSpPr>
          <p:nvPr>
            <p:ph idx="1"/>
          </p:nvPr>
        </p:nvSpPr>
        <p:spPr>
          <a:xfrm>
            <a:off x="528912" y="1089025"/>
            <a:ext cx="8453723" cy="5231092"/>
          </a:xfrm>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xmlns="" val="110126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9F1B5515-C645-4529-9B57-3EFE51888F45}"/>
              </a:ext>
            </a:extLst>
          </p:cNvPr>
          <p:cNvSpPr>
            <a:spLocks noGrp="1"/>
          </p:cNvSpPr>
          <p:nvPr>
            <p:ph sz="half" idx="1"/>
          </p:nvPr>
        </p:nvSpPr>
        <p:spPr>
          <a:xfrm>
            <a:off x="528911" y="546848"/>
            <a:ext cx="8453723" cy="5764306"/>
          </a:xfrm>
        </p:spPr>
        <p:txBody>
          <a:bodyPr/>
          <a:lstStyle>
            <a:lvl1pPr>
              <a:lnSpc>
                <a:spcPct val="120000"/>
              </a:lnSpc>
              <a:defRPr/>
            </a:lvl1pPr>
            <a:lvl2pPr>
              <a:lnSpc>
                <a:spcPct val="120000"/>
              </a:lnSpc>
              <a:defRPr/>
            </a:lvl2pPr>
            <a:lvl3pPr>
              <a:lnSpc>
                <a:spcPct val="120000"/>
              </a:lnSpc>
              <a:defRPr/>
            </a:lvl3pPr>
            <a:lvl4pPr>
              <a:lnSpc>
                <a:spcPct val="120000"/>
              </a:lnSpc>
              <a:defRPr/>
            </a:lvl4pPr>
            <a:lvl5pPr>
              <a:lnSpc>
                <a:spcPct val="120000"/>
              </a:lnSpc>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xmlns="" val="251477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340301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13" name="矩形 12">
            <a:extLst>
              <a:ext uri="{FF2B5EF4-FFF2-40B4-BE49-F238E27FC236}">
                <a16:creationId xmlns:a16="http://schemas.microsoft.com/office/drawing/2014/main" xmlns="" id="{E16CDD1C-0656-4CBF-914B-AFD9A13F0EFE}"/>
              </a:ext>
            </a:extLst>
          </p:cNvPr>
          <p:cNvSpPr/>
          <p:nvPr userDrawn="1"/>
        </p:nvSpPr>
        <p:spPr>
          <a:xfrm>
            <a:off x="0" y="-231"/>
            <a:ext cx="12192000" cy="6858000"/>
          </a:xfrm>
          <a:prstGeom prst="rect">
            <a:avLst/>
          </a:prstGeom>
          <a:solidFill>
            <a:srgbClr val="113F3D"/>
          </a:solidFill>
          <a:ln>
            <a:solidFill>
              <a:srgbClr val="113F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占位符 1">
            <a:extLst>
              <a:ext uri="{FF2B5EF4-FFF2-40B4-BE49-F238E27FC236}">
                <a16:creationId xmlns:a16="http://schemas.microsoft.com/office/drawing/2014/main" xmlns="" id="{8C9F982E-D706-4044-B179-15E7E5C03F63}"/>
              </a:ext>
            </a:extLst>
          </p:cNvPr>
          <p:cNvSpPr>
            <a:spLocks noGrp="1"/>
          </p:cNvSpPr>
          <p:nvPr userDrawn="1">
            <p:ph type="title"/>
          </p:nvPr>
        </p:nvSpPr>
        <p:spPr>
          <a:xfrm>
            <a:off x="528912" y="555812"/>
            <a:ext cx="8453723" cy="537881"/>
          </a:xfrm>
          <a:prstGeom prst="rect">
            <a:avLst/>
          </a:prstGeom>
        </p:spPr>
        <p:txBody>
          <a:bodyPr vert="horz" lIns="91440" tIns="45720" rIns="91440" bIns="45720" rtlCol="0" anchor="ctr">
            <a:noAutofit/>
          </a:bodyPr>
          <a:lstStyle/>
          <a:p>
            <a:r>
              <a:rPr lang="zh-CN" altLang="en-US" dirty="0"/>
              <a:t>单击此处编辑母版标题样式</a:t>
            </a:r>
          </a:p>
        </p:txBody>
      </p:sp>
      <p:sp>
        <p:nvSpPr>
          <p:cNvPr id="3" name="文本占位符 2">
            <a:extLst>
              <a:ext uri="{FF2B5EF4-FFF2-40B4-BE49-F238E27FC236}">
                <a16:creationId xmlns:a16="http://schemas.microsoft.com/office/drawing/2014/main" xmlns="" id="{9DDDD1B9-3BB5-481C-8CDC-A7E01457D427}"/>
              </a:ext>
            </a:extLst>
          </p:cNvPr>
          <p:cNvSpPr>
            <a:spLocks noGrp="1"/>
          </p:cNvSpPr>
          <p:nvPr userDrawn="1">
            <p:ph type="body" idx="1"/>
          </p:nvPr>
        </p:nvSpPr>
        <p:spPr>
          <a:xfrm>
            <a:off x="528912" y="1093694"/>
            <a:ext cx="8453723" cy="5226423"/>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pic>
        <p:nvPicPr>
          <p:cNvPr id="15" name="图片 14" descr="图片包含 物体&#10;&#10;已生成极高可信度的说明">
            <a:extLst>
              <a:ext uri="{FF2B5EF4-FFF2-40B4-BE49-F238E27FC236}">
                <a16:creationId xmlns:a16="http://schemas.microsoft.com/office/drawing/2014/main" xmlns="" id="{0214D8A9-8710-4524-A2B3-0B8C577814BE}"/>
              </a:ext>
            </a:extLst>
          </p:cNvPr>
          <p:cNvPicPr>
            <a:picLocks noChangeAspect="1"/>
          </p:cNvPicPr>
          <p:nvPr userDrawn="1"/>
        </p:nvPicPr>
        <p:blipFill>
          <a:blip r:embed="rId7"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9915671" y="5819305"/>
            <a:ext cx="1971704" cy="500812"/>
          </a:xfrm>
          <a:prstGeom prst="rect">
            <a:avLst/>
          </a:prstGeom>
        </p:spPr>
      </p:pic>
    </p:spTree>
    <p:extLst>
      <p:ext uri="{BB962C8B-B14F-4D97-AF65-F5344CB8AC3E}">
        <p14:creationId xmlns:p14="http://schemas.microsoft.com/office/powerpoint/2010/main" xmlns="" val="1835676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ctr" defTabSz="914400" rtl="0" eaLnBrk="1" latinLnBrk="0" hangingPunct="1">
        <a:lnSpc>
          <a:spcPct val="90000"/>
        </a:lnSpc>
        <a:spcBef>
          <a:spcPct val="0"/>
        </a:spcBef>
        <a:buNone/>
        <a:defRPr sz="2400" b="1" kern="1200">
          <a:solidFill>
            <a:schemeClr val="bg1"/>
          </a:solidFill>
          <a:latin typeface="微软雅黑" panose="020B0503020204020204" pitchFamily="34" charset="-122"/>
          <a:ea typeface="微软雅黑" panose="020B0503020204020204" pitchFamily="34" charset="-122"/>
          <a:cs typeface="+mj-cs"/>
        </a:defRPr>
      </a:lvl1pPr>
    </p:titleStyle>
    <p:bodyStyle>
      <a:lvl1pPr marL="0" indent="0" algn="l" defTabSz="914400" rtl="0" eaLnBrk="1" latinLnBrk="0" hangingPunct="1">
        <a:lnSpc>
          <a:spcPct val="124000"/>
        </a:lnSpc>
        <a:spcBef>
          <a:spcPts val="1000"/>
        </a:spcBef>
        <a:buFont typeface="Arial" panose="020B0604020202020204" pitchFamily="34" charset="0"/>
        <a:buNone/>
        <a:defRPr sz="2400" kern="1200">
          <a:solidFill>
            <a:schemeClr val="bg1"/>
          </a:solidFill>
          <a:latin typeface="微软雅黑" panose="020B0503020204020204" pitchFamily="34" charset="-122"/>
          <a:ea typeface="微软雅黑" panose="020B0503020204020204" pitchFamily="34" charset="-122"/>
          <a:cs typeface="+mn-cs"/>
        </a:defRPr>
      </a:lvl1pPr>
      <a:lvl2pPr marL="457200" indent="0" algn="l" defTabSz="914400" rtl="0" eaLnBrk="1" latinLnBrk="0" hangingPunct="1">
        <a:lnSpc>
          <a:spcPct val="124000"/>
        </a:lnSpc>
        <a:spcBef>
          <a:spcPts val="500"/>
        </a:spcBef>
        <a:buFont typeface="Arial" panose="020B0604020202020204" pitchFamily="34" charset="0"/>
        <a:buNone/>
        <a:defRPr sz="2400" kern="1200">
          <a:solidFill>
            <a:schemeClr val="bg1"/>
          </a:solidFill>
          <a:latin typeface="微软雅黑" panose="020B0503020204020204" pitchFamily="34" charset="-122"/>
          <a:ea typeface="微软雅黑" panose="020B0503020204020204" pitchFamily="34" charset="-122"/>
          <a:cs typeface="+mn-cs"/>
        </a:defRPr>
      </a:lvl2pPr>
      <a:lvl3pPr marL="914400" indent="0" algn="l" defTabSz="914400" rtl="0" eaLnBrk="1" latinLnBrk="0" hangingPunct="1">
        <a:lnSpc>
          <a:spcPct val="124000"/>
        </a:lnSpc>
        <a:spcBef>
          <a:spcPts val="500"/>
        </a:spcBef>
        <a:buFont typeface="Arial" panose="020B0604020202020204" pitchFamily="34" charset="0"/>
        <a:buNone/>
        <a:defRPr sz="2400" kern="1200">
          <a:solidFill>
            <a:schemeClr val="bg1"/>
          </a:solidFill>
          <a:latin typeface="微软雅黑" panose="020B0503020204020204" pitchFamily="34" charset="-122"/>
          <a:ea typeface="微软雅黑" panose="020B0503020204020204" pitchFamily="34" charset="-122"/>
          <a:cs typeface="+mn-cs"/>
        </a:defRPr>
      </a:lvl3pPr>
      <a:lvl4pPr marL="1371600" indent="0" algn="l" defTabSz="914400" rtl="0" eaLnBrk="1" latinLnBrk="0" hangingPunct="1">
        <a:lnSpc>
          <a:spcPct val="124000"/>
        </a:lnSpc>
        <a:spcBef>
          <a:spcPts val="500"/>
        </a:spcBef>
        <a:buFont typeface="Arial" panose="020B0604020202020204" pitchFamily="34" charset="0"/>
        <a:buNone/>
        <a:defRPr sz="2400" kern="1200">
          <a:solidFill>
            <a:schemeClr val="bg1"/>
          </a:solidFill>
          <a:latin typeface="微软雅黑" panose="020B0503020204020204" pitchFamily="34" charset="-122"/>
          <a:ea typeface="微软雅黑" panose="020B0503020204020204" pitchFamily="34" charset="-122"/>
          <a:cs typeface="+mn-cs"/>
        </a:defRPr>
      </a:lvl4pPr>
      <a:lvl5pPr marL="1828800" indent="0" algn="l" defTabSz="914400" rtl="0" eaLnBrk="1" latinLnBrk="0" hangingPunct="1">
        <a:lnSpc>
          <a:spcPct val="124000"/>
        </a:lnSpc>
        <a:spcBef>
          <a:spcPts val="500"/>
        </a:spcBef>
        <a:buFont typeface="Arial" panose="020B0604020202020204" pitchFamily="34" charset="0"/>
        <a:buNone/>
        <a:defRPr sz="2400" kern="1200">
          <a:solidFill>
            <a:schemeClr val="bg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46" userDrawn="1">
          <p15:clr>
            <a:srgbClr val="F26B43"/>
          </p15:clr>
        </p15:guide>
        <p15:guide id="2" pos="325" userDrawn="1">
          <p15:clr>
            <a:srgbClr val="F26B43"/>
          </p15:clr>
        </p15:guide>
        <p15:guide id="3" pos="5654" userDrawn="1">
          <p15:clr>
            <a:srgbClr val="F26B43"/>
          </p15:clr>
        </p15:guide>
        <p15:guide id="4" orient="horz" pos="39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77D75B4-EA35-4C53-AD53-95E3F7CCCE58}"/>
              </a:ext>
            </a:extLst>
          </p:cNvPr>
          <p:cNvSpPr>
            <a:spLocks noGrp="1"/>
          </p:cNvSpPr>
          <p:nvPr>
            <p:ph type="ctrTitle"/>
          </p:nvPr>
        </p:nvSpPr>
        <p:spPr>
          <a:xfrm>
            <a:off x="539263" y="1374657"/>
            <a:ext cx="8436462" cy="2247314"/>
          </a:xfrm>
        </p:spPr>
        <p:txBody>
          <a:bodyPr/>
          <a:lstStyle/>
          <a:p>
            <a:pPr>
              <a:lnSpc>
                <a:spcPct val="150000"/>
              </a:lnSpc>
            </a:pPr>
            <a:r>
              <a:rPr lang="en-US" altLang="zh-CN" dirty="0"/>
              <a:t>2019</a:t>
            </a:r>
            <a:r>
              <a:rPr lang="zh-CN" altLang="en-US" dirty="0"/>
              <a:t>考研政治强化课程</a:t>
            </a:r>
            <a:r>
              <a:rPr lang="en-US" altLang="zh-CN" dirty="0"/>
              <a:t/>
            </a:r>
            <a:br>
              <a:rPr lang="en-US" altLang="zh-CN" dirty="0"/>
            </a:br>
            <a:r>
              <a:rPr lang="zh-CN" altLang="en-US" dirty="0"/>
              <a:t>马原理</a:t>
            </a:r>
          </a:p>
        </p:txBody>
      </p:sp>
      <p:sp>
        <p:nvSpPr>
          <p:cNvPr id="3" name="副标题 2">
            <a:extLst>
              <a:ext uri="{FF2B5EF4-FFF2-40B4-BE49-F238E27FC236}">
                <a16:creationId xmlns:a16="http://schemas.microsoft.com/office/drawing/2014/main" xmlns="" id="{71D5E647-2926-4AD8-B6DA-F68822BF186C}"/>
              </a:ext>
            </a:extLst>
          </p:cNvPr>
          <p:cNvSpPr>
            <a:spLocks noGrp="1"/>
          </p:cNvSpPr>
          <p:nvPr>
            <p:ph type="subTitle" idx="1"/>
          </p:nvPr>
        </p:nvSpPr>
        <p:spPr>
          <a:xfrm>
            <a:off x="539263" y="3965340"/>
            <a:ext cx="8436462" cy="647224"/>
          </a:xfrm>
        </p:spPr>
        <p:txBody>
          <a:bodyPr/>
          <a:lstStyle/>
          <a:p>
            <a:r>
              <a:rPr lang="zh-CN" altLang="en-US" sz="2400" dirty="0"/>
              <a:t>新浪微博：考研政治徐涛</a:t>
            </a:r>
          </a:p>
          <a:p>
            <a:r>
              <a:rPr lang="zh-CN" altLang="en-US" sz="2400" dirty="0"/>
              <a:t>配套教材：</a:t>
            </a:r>
            <a:r>
              <a:rPr lang="en-US" altLang="zh-CN" sz="2400" dirty="0"/>
              <a:t>《</a:t>
            </a:r>
            <a:r>
              <a:rPr lang="zh-CN" altLang="en-US" sz="2400" dirty="0"/>
              <a:t>考研政治核心考案</a:t>
            </a:r>
            <a:r>
              <a:rPr lang="en-US" altLang="zh-CN" sz="2400" dirty="0"/>
              <a:t>》</a:t>
            </a:r>
          </a:p>
        </p:txBody>
      </p:sp>
    </p:spTree>
    <p:extLst>
      <p:ext uri="{BB962C8B-B14F-4D97-AF65-F5344CB8AC3E}">
        <p14:creationId xmlns:p14="http://schemas.microsoft.com/office/powerpoint/2010/main" xmlns="" val="4076397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9A63EDF-4497-4551-8E7A-84D3C918C481}"/>
              </a:ext>
            </a:extLst>
          </p:cNvPr>
          <p:cNvSpPr>
            <a:spLocks noGrp="1"/>
          </p:cNvSpPr>
          <p:nvPr>
            <p:ph type="title"/>
          </p:nvPr>
        </p:nvSpPr>
        <p:spPr/>
        <p:txBody>
          <a:bodyPr/>
          <a:lstStyle/>
          <a:p>
            <a:r>
              <a:rPr lang="zh-CN" altLang="en-US" dirty="0"/>
              <a:t> 无产阶级革命与俄国的探索</a:t>
            </a:r>
          </a:p>
        </p:txBody>
      </p:sp>
      <p:sp>
        <p:nvSpPr>
          <p:cNvPr id="3" name="内容占位符 2">
            <a:extLst>
              <a:ext uri="{FF2B5EF4-FFF2-40B4-BE49-F238E27FC236}">
                <a16:creationId xmlns:a16="http://schemas.microsoft.com/office/drawing/2014/main" xmlns="" id="{842B81CB-AE72-4EFB-9C69-D2F4B82DDCD5}"/>
              </a:ext>
            </a:extLst>
          </p:cNvPr>
          <p:cNvSpPr>
            <a:spLocks noGrp="1"/>
          </p:cNvSpPr>
          <p:nvPr>
            <p:ph idx="1"/>
          </p:nvPr>
        </p:nvSpPr>
        <p:spPr/>
        <p:txBody>
          <a:bodyPr/>
          <a:lstStyle/>
          <a:p>
            <a:r>
              <a:rPr lang="zh-CN" altLang="en-US" dirty="0"/>
              <a:t>苏联模式的基本特征</a:t>
            </a:r>
            <a:r>
              <a:rPr lang="en-US" altLang="zh-CN" dirty="0"/>
              <a:t>:</a:t>
            </a:r>
          </a:p>
          <a:p>
            <a:r>
              <a:rPr lang="en-US" altLang="zh-CN" dirty="0"/>
              <a:t>2</a:t>
            </a:r>
            <a:r>
              <a:rPr lang="zh-CN" altLang="en-US" dirty="0"/>
              <a:t>从政治方面来看，主要表现为过度集权的党和国家领导体制，自上而下的干部任命制，软弱而低效的监督机制等。 </a:t>
            </a:r>
          </a:p>
          <a:p>
            <a:endParaRPr lang="zh-CN" altLang="en-US" dirty="0"/>
          </a:p>
          <a:p>
            <a:endParaRPr lang="zh-CN" altLang="en-US" dirty="0"/>
          </a:p>
          <a:p>
            <a:endParaRPr lang="zh-CN" altLang="en-US" dirty="0"/>
          </a:p>
        </p:txBody>
      </p:sp>
      <p:sp>
        <p:nvSpPr>
          <p:cNvPr id="4" name="文本框 9219">
            <a:extLst>
              <a:ext uri="{FF2B5EF4-FFF2-40B4-BE49-F238E27FC236}">
                <a16:creationId xmlns:a16="http://schemas.microsoft.com/office/drawing/2014/main" xmlns="" id="{BC7F4460-CAB5-4599-8D50-417FE2209381}"/>
              </a:ext>
            </a:extLst>
          </p:cNvPr>
          <p:cNvSpPr txBox="1">
            <a:spLocks noChangeArrowheads="1"/>
          </p:cNvSpPr>
          <p:nvPr/>
        </p:nvSpPr>
        <p:spPr bwMode="auto">
          <a:xfrm>
            <a:off x="528912" y="604499"/>
            <a:ext cx="1643400" cy="440506"/>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67628" tIns="35243" rIns="67628" bIns="35243">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82</a:t>
            </a: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83</a:t>
            </a:r>
          </a:p>
        </p:txBody>
      </p:sp>
    </p:spTree>
    <p:extLst>
      <p:ext uri="{BB962C8B-B14F-4D97-AF65-F5344CB8AC3E}">
        <p14:creationId xmlns:p14="http://schemas.microsoft.com/office/powerpoint/2010/main" xmlns="" val="2892383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13D1B50-C3D0-4086-A563-F633E08B833B}"/>
              </a:ext>
            </a:extLst>
          </p:cNvPr>
          <p:cNvSpPr>
            <a:spLocks noGrp="1"/>
          </p:cNvSpPr>
          <p:nvPr>
            <p:ph type="title"/>
          </p:nvPr>
        </p:nvSpPr>
        <p:spPr/>
        <p:txBody>
          <a:bodyPr/>
          <a:lstStyle/>
          <a:p>
            <a:r>
              <a:rPr lang="zh-CN" altLang="en-US" dirty="0"/>
              <a:t> 社会主义的发展与贡献</a:t>
            </a:r>
          </a:p>
        </p:txBody>
      </p:sp>
      <p:sp>
        <p:nvSpPr>
          <p:cNvPr id="3" name="内容占位符 2">
            <a:extLst>
              <a:ext uri="{FF2B5EF4-FFF2-40B4-BE49-F238E27FC236}">
                <a16:creationId xmlns:a16="http://schemas.microsoft.com/office/drawing/2014/main" xmlns="" id="{8EE9D0C1-79EB-4AA2-A0EC-91457B99A9F8}"/>
              </a:ext>
            </a:extLst>
          </p:cNvPr>
          <p:cNvSpPr>
            <a:spLocks noGrp="1"/>
          </p:cNvSpPr>
          <p:nvPr>
            <p:ph idx="1"/>
          </p:nvPr>
        </p:nvSpPr>
        <p:spPr/>
        <p:txBody>
          <a:bodyPr/>
          <a:lstStyle/>
          <a:p>
            <a:r>
              <a:rPr lang="en-US" altLang="zh-CN" dirty="0"/>
              <a:t>20</a:t>
            </a:r>
            <a:r>
              <a:rPr lang="zh-CN" altLang="en-US" dirty="0"/>
              <a:t>世纪的社会主义制度对人类社会历史的发展作出了巨大的历史贡献。第一，社会主义开始作为一种新的社会制度发挥出历史作用</a:t>
            </a:r>
          </a:p>
          <a:p>
            <a:r>
              <a:rPr lang="zh-CN" altLang="en-US" dirty="0"/>
              <a:t>第二，社会主义国家的存在及其在经济、政治、外交、军事上的影响，改变了世界的政治格局，遏制了资本主义和霸权主义在全世界的扩张。</a:t>
            </a:r>
          </a:p>
          <a:p>
            <a:r>
              <a:rPr lang="zh-CN" altLang="en-US" dirty="0"/>
              <a:t>第三，社会主义力量坚定地支持被压迫民族和被压迫人民，推动着世界和平与发展的时代潮流</a:t>
            </a:r>
          </a:p>
          <a:p>
            <a:r>
              <a:rPr lang="zh-CN" altLang="en-US" dirty="0"/>
              <a:t>第四，社会主义在当代引导着世界人民的前进方向</a:t>
            </a:r>
          </a:p>
          <a:p>
            <a:endParaRPr lang="zh-CN" altLang="en-US" dirty="0"/>
          </a:p>
          <a:p>
            <a:endParaRPr lang="zh-CN" altLang="en-US" dirty="0"/>
          </a:p>
        </p:txBody>
      </p:sp>
      <p:sp>
        <p:nvSpPr>
          <p:cNvPr id="4" name="文本框 12291">
            <a:extLst>
              <a:ext uri="{FF2B5EF4-FFF2-40B4-BE49-F238E27FC236}">
                <a16:creationId xmlns:a16="http://schemas.microsoft.com/office/drawing/2014/main" xmlns="" id="{D0BDA593-FFA8-4DAB-89AD-42EF79D0501E}"/>
              </a:ext>
            </a:extLst>
          </p:cNvPr>
          <p:cNvSpPr txBox="1">
            <a:spLocks noChangeArrowheads="1"/>
          </p:cNvSpPr>
          <p:nvPr/>
        </p:nvSpPr>
        <p:spPr bwMode="auto">
          <a:xfrm>
            <a:off x="528912" y="586353"/>
            <a:ext cx="1643400" cy="476798"/>
          </a:xfrm>
          <a:prstGeom prst="rect">
            <a:avLst/>
          </a:prstGeom>
          <a:noFill/>
          <a:ln>
            <a:noFill/>
          </a:ln>
        </p:spPr>
        <p:txBody>
          <a:bodyPr wrap="none" lIns="67628" tIns="35243" rIns="67628" bIns="35243">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buFont typeface="Arial" panose="020B0604020202020204" pitchFamily="34" charset="0"/>
              <a:buNone/>
            </a:pP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84</a:t>
            </a: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85</a:t>
            </a:r>
          </a:p>
        </p:txBody>
      </p:sp>
    </p:spTree>
    <p:extLst>
      <p:ext uri="{BB962C8B-B14F-4D97-AF65-F5344CB8AC3E}">
        <p14:creationId xmlns:p14="http://schemas.microsoft.com/office/powerpoint/2010/main" xmlns="" val="3528235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60B1F36-A0CB-4FF4-AA9B-53BBADCF8182}"/>
              </a:ext>
            </a:extLst>
          </p:cNvPr>
          <p:cNvSpPr>
            <a:spLocks noGrp="1"/>
          </p:cNvSpPr>
          <p:nvPr>
            <p:ph type="title"/>
          </p:nvPr>
        </p:nvSpPr>
        <p:spPr/>
        <p:txBody>
          <a:bodyPr/>
          <a:lstStyle/>
          <a:p>
            <a:r>
              <a:rPr lang="zh-CN" altLang="en-US" dirty="0"/>
              <a:t> 正确把握科学社会主义基本原则的主要内容 </a:t>
            </a:r>
          </a:p>
        </p:txBody>
      </p:sp>
      <p:sp>
        <p:nvSpPr>
          <p:cNvPr id="3" name="内容占位符 2">
            <a:extLst>
              <a:ext uri="{FF2B5EF4-FFF2-40B4-BE49-F238E27FC236}">
                <a16:creationId xmlns:a16="http://schemas.microsoft.com/office/drawing/2014/main" xmlns="" id="{BB525A86-7F0C-4F78-851B-285BFE0A65A0}"/>
              </a:ext>
            </a:extLst>
          </p:cNvPr>
          <p:cNvSpPr>
            <a:spLocks noGrp="1"/>
          </p:cNvSpPr>
          <p:nvPr>
            <p:ph idx="1"/>
          </p:nvPr>
        </p:nvSpPr>
        <p:spPr/>
        <p:txBody>
          <a:bodyPr/>
          <a:lstStyle/>
          <a:p>
            <a:r>
              <a:rPr lang="zh-CN" altLang="en-US" dirty="0"/>
              <a:t>第一</a:t>
            </a:r>
            <a:r>
              <a:rPr lang="en-US" altLang="zh-CN" dirty="0"/>
              <a:t>,</a:t>
            </a:r>
            <a:r>
              <a:rPr lang="zh-CN" altLang="en-US" dirty="0"/>
              <a:t>在生产资料公有制基础上组织 生产</a:t>
            </a:r>
            <a:r>
              <a:rPr lang="en-US" altLang="zh-CN" dirty="0"/>
              <a:t>,</a:t>
            </a:r>
            <a:r>
              <a:rPr lang="zh-CN" altLang="en-US" dirty="0"/>
              <a:t>满足全体社会成员的需要是社会主义生产的根本目的</a:t>
            </a:r>
            <a:r>
              <a:rPr lang="en-US" altLang="zh-CN" dirty="0"/>
              <a:t>;</a:t>
            </a:r>
          </a:p>
          <a:p>
            <a:r>
              <a:rPr lang="zh-CN" altLang="en-US" dirty="0"/>
              <a:t>第二</a:t>
            </a:r>
            <a:r>
              <a:rPr lang="en-US" altLang="zh-CN" dirty="0"/>
              <a:t>,</a:t>
            </a:r>
            <a:r>
              <a:rPr lang="zh-CN" altLang="en-US" dirty="0"/>
              <a:t>对社会生产进行有计划的 指导和调节</a:t>
            </a:r>
            <a:r>
              <a:rPr lang="en-US" altLang="zh-CN" dirty="0"/>
              <a:t>,</a:t>
            </a:r>
            <a:r>
              <a:rPr lang="zh-CN" altLang="en-US" dirty="0"/>
              <a:t>实行等量劳动领取等量产品的按劳分配原则</a:t>
            </a:r>
            <a:r>
              <a:rPr lang="en-US" altLang="zh-CN" dirty="0"/>
              <a:t>;</a:t>
            </a:r>
          </a:p>
          <a:p>
            <a:r>
              <a:rPr lang="zh-CN" altLang="en-US" dirty="0"/>
              <a:t>第三</a:t>
            </a:r>
            <a:r>
              <a:rPr lang="en-US" altLang="zh-CN" dirty="0"/>
              <a:t>,</a:t>
            </a:r>
            <a:r>
              <a:rPr lang="zh-CN" altLang="en-US" dirty="0"/>
              <a:t>合乎自然规律地改造和利用 自然</a:t>
            </a:r>
            <a:r>
              <a:rPr lang="en-US" altLang="zh-CN" dirty="0"/>
              <a:t>;</a:t>
            </a:r>
          </a:p>
          <a:p>
            <a:r>
              <a:rPr lang="zh-CN" altLang="en-US" dirty="0"/>
              <a:t>第四</a:t>
            </a:r>
            <a:r>
              <a:rPr lang="en-US" altLang="zh-CN" dirty="0"/>
              <a:t>,</a:t>
            </a:r>
            <a:r>
              <a:rPr lang="zh-CN" altLang="en-US" dirty="0"/>
              <a:t>无产阶级革命是无产阶级进行斗争的最高形式</a:t>
            </a:r>
            <a:r>
              <a:rPr lang="en-US" altLang="zh-CN" dirty="0"/>
              <a:t>,</a:t>
            </a:r>
            <a:r>
              <a:rPr lang="zh-CN" altLang="en-US" dirty="0"/>
              <a:t>必须以建立无产阶级专政的国家 为目的</a:t>
            </a:r>
            <a:r>
              <a:rPr lang="en-US" altLang="zh-CN" dirty="0"/>
              <a:t>;</a:t>
            </a:r>
          </a:p>
          <a:p>
            <a:r>
              <a:rPr lang="zh-CN" altLang="en-US" dirty="0"/>
              <a:t>第五</a:t>
            </a:r>
            <a:r>
              <a:rPr lang="en-US" altLang="zh-CN" dirty="0"/>
              <a:t>,</a:t>
            </a:r>
            <a:r>
              <a:rPr lang="zh-CN" altLang="en-US" dirty="0"/>
              <a:t>社会主义事业必须坚持无产阶级政党的领导。 </a:t>
            </a:r>
          </a:p>
          <a:p>
            <a:endParaRPr lang="zh-CN" altLang="en-US" dirty="0"/>
          </a:p>
          <a:p>
            <a:endParaRPr lang="zh-CN" altLang="en-US" dirty="0"/>
          </a:p>
        </p:txBody>
      </p:sp>
      <p:sp>
        <p:nvSpPr>
          <p:cNvPr id="4" name="文本框 13315">
            <a:extLst>
              <a:ext uri="{FF2B5EF4-FFF2-40B4-BE49-F238E27FC236}">
                <a16:creationId xmlns:a16="http://schemas.microsoft.com/office/drawing/2014/main" xmlns="" id="{29EB3682-149D-4E5D-B6F3-97D8373ADF5A}"/>
              </a:ext>
            </a:extLst>
          </p:cNvPr>
          <p:cNvSpPr txBox="1">
            <a:spLocks noChangeArrowheads="1"/>
          </p:cNvSpPr>
          <p:nvPr/>
        </p:nvSpPr>
        <p:spPr bwMode="auto">
          <a:xfrm>
            <a:off x="528912" y="589991"/>
            <a:ext cx="1130439" cy="4767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67628" tIns="35243" rIns="67628" bIns="35243">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86</a:t>
            </a:r>
          </a:p>
        </p:txBody>
      </p:sp>
    </p:spTree>
    <p:extLst>
      <p:ext uri="{BB962C8B-B14F-4D97-AF65-F5344CB8AC3E}">
        <p14:creationId xmlns:p14="http://schemas.microsoft.com/office/powerpoint/2010/main" xmlns="" val="3719598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16DD6BE-4679-46B5-9D98-B551D328C47F}"/>
              </a:ext>
            </a:extLst>
          </p:cNvPr>
          <p:cNvSpPr>
            <a:spLocks noGrp="1"/>
          </p:cNvSpPr>
          <p:nvPr>
            <p:ph type="title"/>
          </p:nvPr>
        </p:nvSpPr>
        <p:spPr>
          <a:xfrm>
            <a:off x="528912" y="555812"/>
            <a:ext cx="8453723" cy="772926"/>
          </a:xfrm>
        </p:spPr>
        <p:txBody>
          <a:bodyPr/>
          <a:lstStyle/>
          <a:p>
            <a:r>
              <a:rPr lang="zh-CN" altLang="en-US" dirty="0"/>
              <a:t> 社会主义首先在经济文化相对落后的</a:t>
            </a:r>
            <a:br>
              <a:rPr lang="zh-CN" altLang="en-US" dirty="0"/>
            </a:br>
            <a:r>
              <a:rPr lang="zh-CN" altLang="en-US" dirty="0"/>
              <a:t>国家取得胜利的主要原因 </a:t>
            </a:r>
          </a:p>
        </p:txBody>
      </p:sp>
      <p:sp>
        <p:nvSpPr>
          <p:cNvPr id="3" name="内容占位符 2">
            <a:extLst>
              <a:ext uri="{FF2B5EF4-FFF2-40B4-BE49-F238E27FC236}">
                <a16:creationId xmlns:a16="http://schemas.microsoft.com/office/drawing/2014/main" xmlns="" id="{A93E2833-03FE-4A5D-B538-18D1F3667CAB}"/>
              </a:ext>
            </a:extLst>
          </p:cNvPr>
          <p:cNvSpPr>
            <a:spLocks noGrp="1"/>
          </p:cNvSpPr>
          <p:nvPr>
            <p:ph idx="1"/>
          </p:nvPr>
        </p:nvSpPr>
        <p:spPr>
          <a:xfrm>
            <a:off x="528912" y="1375091"/>
            <a:ext cx="8453723" cy="4945025"/>
          </a:xfrm>
        </p:spPr>
        <p:txBody>
          <a:bodyPr/>
          <a:lstStyle/>
          <a:p>
            <a:r>
              <a:rPr lang="zh-CN" altLang="en-US" dirty="0"/>
              <a:t>第一</a:t>
            </a:r>
            <a:r>
              <a:rPr lang="en-US" altLang="zh-CN" dirty="0"/>
              <a:t>,</a:t>
            </a:r>
            <a:r>
              <a:rPr lang="zh-CN" altLang="en-US" dirty="0"/>
              <a:t>经济文化相对落后的国家可以先于发达资本主义国家进入社会主义</a:t>
            </a:r>
            <a:r>
              <a:rPr lang="en-US" altLang="zh-CN" dirty="0"/>
              <a:t>,</a:t>
            </a:r>
            <a:r>
              <a:rPr lang="zh-CN" altLang="en-US" dirty="0"/>
              <a:t>是由革命的客 观形势和条件所决定的</a:t>
            </a:r>
            <a:r>
              <a:rPr lang="en-US" altLang="zh-CN" dirty="0"/>
              <a:t>;</a:t>
            </a:r>
          </a:p>
          <a:p>
            <a:r>
              <a:rPr lang="zh-CN" altLang="en-US" dirty="0"/>
              <a:t>第二</a:t>
            </a:r>
            <a:r>
              <a:rPr lang="en-US" altLang="zh-CN" dirty="0"/>
              <a:t>,</a:t>
            </a:r>
            <a:r>
              <a:rPr lang="zh-CN" altLang="en-US" dirty="0"/>
              <a:t>经济文化相对落后的国家可以先于发达资本主义国家进入社会 主义</a:t>
            </a:r>
            <a:r>
              <a:rPr lang="en-US" altLang="zh-CN" dirty="0"/>
              <a:t>,</a:t>
            </a:r>
            <a:r>
              <a:rPr lang="zh-CN" altLang="en-US" dirty="0"/>
              <a:t>并不违背生产关系一定要适合生产力状况的规律。 </a:t>
            </a:r>
          </a:p>
          <a:p>
            <a:endParaRPr lang="zh-CN" altLang="en-US" dirty="0"/>
          </a:p>
        </p:txBody>
      </p:sp>
      <p:sp>
        <p:nvSpPr>
          <p:cNvPr id="4" name="文本框 14339">
            <a:extLst>
              <a:ext uri="{FF2B5EF4-FFF2-40B4-BE49-F238E27FC236}">
                <a16:creationId xmlns:a16="http://schemas.microsoft.com/office/drawing/2014/main" xmlns="" id="{29FF7779-AC32-44C3-AC4E-CA08F9A58E49}"/>
              </a:ext>
            </a:extLst>
          </p:cNvPr>
          <p:cNvSpPr txBox="1">
            <a:spLocks noChangeArrowheads="1"/>
          </p:cNvSpPr>
          <p:nvPr/>
        </p:nvSpPr>
        <p:spPr bwMode="auto">
          <a:xfrm>
            <a:off x="515938" y="602166"/>
            <a:ext cx="1130439" cy="440506"/>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67628" tIns="35243" rIns="67628" bIns="35243">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87</a:t>
            </a:r>
          </a:p>
        </p:txBody>
      </p:sp>
    </p:spTree>
    <p:extLst>
      <p:ext uri="{BB962C8B-B14F-4D97-AF65-F5344CB8AC3E}">
        <p14:creationId xmlns:p14="http://schemas.microsoft.com/office/powerpoint/2010/main" xmlns="" val="10578305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1D7A313-9476-4A32-8961-4A5910D0FF60}"/>
              </a:ext>
            </a:extLst>
          </p:cNvPr>
          <p:cNvSpPr>
            <a:spLocks noGrp="1"/>
          </p:cNvSpPr>
          <p:nvPr>
            <p:ph type="title"/>
          </p:nvPr>
        </p:nvSpPr>
        <p:spPr/>
        <p:txBody>
          <a:bodyPr/>
          <a:lstStyle/>
          <a:p>
            <a:r>
              <a:rPr lang="zh-CN" altLang="en-US" dirty="0"/>
              <a:t> 社会主义建设的曲折发展与不断完善 </a:t>
            </a:r>
          </a:p>
        </p:txBody>
      </p:sp>
      <p:sp>
        <p:nvSpPr>
          <p:cNvPr id="3" name="内容占位符 2">
            <a:extLst>
              <a:ext uri="{FF2B5EF4-FFF2-40B4-BE49-F238E27FC236}">
                <a16:creationId xmlns:a16="http://schemas.microsoft.com/office/drawing/2014/main" xmlns="" id="{0E8773FE-7913-4D72-9009-637BCDDF1E4A}"/>
              </a:ext>
            </a:extLst>
          </p:cNvPr>
          <p:cNvSpPr>
            <a:spLocks noGrp="1"/>
          </p:cNvSpPr>
          <p:nvPr>
            <p:ph idx="1"/>
          </p:nvPr>
        </p:nvSpPr>
        <p:spPr/>
        <p:txBody>
          <a:bodyPr/>
          <a:lstStyle/>
          <a:p>
            <a:r>
              <a:rPr lang="zh-CN" altLang="en-US" dirty="0"/>
              <a:t>建设社会主义必然具有艰巨性和长期性。其主要原因有</a:t>
            </a:r>
            <a:r>
              <a:rPr lang="en-US" altLang="zh-CN" dirty="0"/>
              <a:t>:</a:t>
            </a:r>
            <a:r>
              <a:rPr lang="zh-CN" altLang="en-US" dirty="0"/>
              <a:t>第一</a:t>
            </a:r>
            <a:r>
              <a:rPr lang="en-US" altLang="zh-CN" dirty="0"/>
              <a:t>,</a:t>
            </a:r>
            <a:r>
              <a:rPr lang="zh-CN" altLang="en-US" dirty="0"/>
              <a:t>生产力发展状况的制约</a:t>
            </a:r>
            <a:r>
              <a:rPr lang="en-US" altLang="zh-CN" dirty="0"/>
              <a:t>;</a:t>
            </a:r>
            <a:r>
              <a:rPr lang="zh-CN" altLang="en-US" dirty="0"/>
              <a:t>第 二</a:t>
            </a:r>
            <a:r>
              <a:rPr lang="en-US" altLang="zh-CN" dirty="0"/>
              <a:t>,</a:t>
            </a:r>
            <a:r>
              <a:rPr lang="zh-CN" altLang="en-US" dirty="0"/>
              <a:t>经济基础和上层建筑发展状况的制约</a:t>
            </a:r>
            <a:r>
              <a:rPr lang="en-US" altLang="zh-CN" dirty="0"/>
              <a:t>;</a:t>
            </a:r>
            <a:r>
              <a:rPr lang="zh-CN" altLang="en-US" dirty="0"/>
              <a:t>第三</a:t>
            </a:r>
            <a:r>
              <a:rPr lang="en-US" altLang="zh-CN" dirty="0"/>
              <a:t>,</a:t>
            </a:r>
            <a:r>
              <a:rPr lang="zh-CN" altLang="en-US" dirty="0"/>
              <a:t>国际环境的严峻挑战</a:t>
            </a:r>
            <a:r>
              <a:rPr lang="en-US" altLang="zh-CN" dirty="0"/>
              <a:t>;</a:t>
            </a:r>
            <a:r>
              <a:rPr lang="zh-CN" altLang="en-US" dirty="0"/>
              <a:t>第四</a:t>
            </a:r>
            <a:r>
              <a:rPr lang="en-US" altLang="zh-CN" dirty="0"/>
              <a:t>,</a:t>
            </a:r>
            <a:r>
              <a:rPr lang="zh-CN" altLang="en-US" dirty="0"/>
              <a:t>马克思主义执政 党对社会主义发展道路的探索和对社会主义建设规律的认识</a:t>
            </a:r>
            <a:r>
              <a:rPr lang="en-US" altLang="zh-CN" dirty="0"/>
              <a:t>,</a:t>
            </a:r>
            <a:r>
              <a:rPr lang="zh-CN" altLang="en-US" dirty="0"/>
              <a:t>需要一个长期的艰苦的过程。 </a:t>
            </a:r>
          </a:p>
          <a:p>
            <a:endParaRPr lang="zh-CN" altLang="en-US" dirty="0"/>
          </a:p>
          <a:p>
            <a:endParaRPr lang="zh-CN" altLang="en-US" dirty="0"/>
          </a:p>
        </p:txBody>
      </p:sp>
      <p:sp>
        <p:nvSpPr>
          <p:cNvPr id="4" name="文本框 15363">
            <a:extLst>
              <a:ext uri="{FF2B5EF4-FFF2-40B4-BE49-F238E27FC236}">
                <a16:creationId xmlns:a16="http://schemas.microsoft.com/office/drawing/2014/main" xmlns="" id="{591A334E-374A-419D-B3D8-16CA7B717053}"/>
              </a:ext>
            </a:extLst>
          </p:cNvPr>
          <p:cNvSpPr txBox="1">
            <a:spLocks noChangeArrowheads="1"/>
          </p:cNvSpPr>
          <p:nvPr/>
        </p:nvSpPr>
        <p:spPr bwMode="auto">
          <a:xfrm>
            <a:off x="528912" y="635839"/>
            <a:ext cx="966787" cy="377825"/>
          </a:xfrm>
          <a:prstGeom prst="rect">
            <a:avLst/>
          </a:prstGeom>
          <a:noFill/>
          <a:ln>
            <a:noFill/>
          </a:ln>
        </p:spPr>
        <p:txBody>
          <a:bodyPr wrap="none" lIns="67628" tIns="35243" rIns="67628" bIns="35243">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88</a:t>
            </a:r>
          </a:p>
        </p:txBody>
      </p:sp>
    </p:spTree>
    <p:extLst>
      <p:ext uri="{BB962C8B-B14F-4D97-AF65-F5344CB8AC3E}">
        <p14:creationId xmlns:p14="http://schemas.microsoft.com/office/powerpoint/2010/main" xmlns="" val="42201621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6C0EE63-B5D9-4CF0-A191-563EDD4B8B93}"/>
              </a:ext>
            </a:extLst>
          </p:cNvPr>
          <p:cNvSpPr>
            <a:spLocks noGrp="1"/>
          </p:cNvSpPr>
          <p:nvPr>
            <p:ph type="title"/>
          </p:nvPr>
        </p:nvSpPr>
        <p:spPr/>
        <p:txBody>
          <a:bodyPr/>
          <a:lstStyle/>
          <a:p>
            <a:r>
              <a:rPr lang="zh-CN" altLang="en-US" dirty="0"/>
              <a:t> 社会主义建设的曲折发展与不断完善 </a:t>
            </a:r>
          </a:p>
        </p:txBody>
      </p:sp>
      <p:sp>
        <p:nvSpPr>
          <p:cNvPr id="3" name="内容占位符 2">
            <a:extLst>
              <a:ext uri="{FF2B5EF4-FFF2-40B4-BE49-F238E27FC236}">
                <a16:creationId xmlns:a16="http://schemas.microsoft.com/office/drawing/2014/main" xmlns="" id="{CABF7747-D5EA-489D-A967-2B71CF16A544}"/>
              </a:ext>
            </a:extLst>
          </p:cNvPr>
          <p:cNvSpPr>
            <a:spLocks noGrp="1"/>
          </p:cNvSpPr>
          <p:nvPr>
            <p:ph idx="1"/>
          </p:nvPr>
        </p:nvSpPr>
        <p:spPr/>
        <p:txBody>
          <a:bodyPr/>
          <a:lstStyle/>
          <a:p>
            <a:r>
              <a:rPr lang="zh-CN" altLang="en-US" dirty="0"/>
              <a:t>社会主义发展道路的多样性 </a:t>
            </a:r>
          </a:p>
          <a:p>
            <a:r>
              <a:rPr lang="zh-CN" altLang="en-US" dirty="0"/>
              <a:t>第一</a:t>
            </a:r>
            <a:r>
              <a:rPr lang="en-US" altLang="zh-CN" dirty="0"/>
              <a:t>,</a:t>
            </a:r>
            <a:r>
              <a:rPr lang="zh-CN" altLang="en-US" dirty="0"/>
              <a:t>各个国家的生产力发展状况和社会发展阶段决定了社会主义发展道路具有不同的特 点</a:t>
            </a:r>
            <a:r>
              <a:rPr lang="en-US" altLang="zh-CN" dirty="0"/>
              <a:t>;</a:t>
            </a:r>
            <a:r>
              <a:rPr lang="zh-CN" altLang="en-US" dirty="0"/>
              <a:t>第二</a:t>
            </a:r>
            <a:r>
              <a:rPr lang="en-US" altLang="zh-CN" dirty="0"/>
              <a:t>,</a:t>
            </a:r>
            <a:r>
              <a:rPr lang="zh-CN" altLang="en-US" dirty="0"/>
              <a:t>历史文化传统的差异性是造成社会主义发展道路多样性的重要条件</a:t>
            </a:r>
            <a:r>
              <a:rPr lang="en-US" altLang="zh-CN" dirty="0"/>
              <a:t>;</a:t>
            </a:r>
            <a:r>
              <a:rPr lang="zh-CN" altLang="en-US" dirty="0"/>
              <a:t>第三</a:t>
            </a:r>
            <a:r>
              <a:rPr lang="en-US" altLang="zh-CN" dirty="0"/>
              <a:t>,</a:t>
            </a:r>
            <a:r>
              <a:rPr lang="zh-CN" altLang="en-US" dirty="0"/>
              <a:t>时代和实 践的不断发展</a:t>
            </a:r>
            <a:r>
              <a:rPr lang="en-US" altLang="zh-CN" dirty="0"/>
              <a:t>,</a:t>
            </a:r>
            <a:r>
              <a:rPr lang="zh-CN" altLang="en-US" dirty="0"/>
              <a:t>是造成社会主义发展道路多样性的现实原因。 </a:t>
            </a:r>
          </a:p>
          <a:p>
            <a:endParaRPr lang="zh-CN" altLang="en-US" dirty="0"/>
          </a:p>
          <a:p>
            <a:endParaRPr lang="zh-CN" altLang="en-US" dirty="0"/>
          </a:p>
        </p:txBody>
      </p:sp>
      <p:sp>
        <p:nvSpPr>
          <p:cNvPr id="4" name="文本框 15363">
            <a:extLst>
              <a:ext uri="{FF2B5EF4-FFF2-40B4-BE49-F238E27FC236}">
                <a16:creationId xmlns:a16="http://schemas.microsoft.com/office/drawing/2014/main" xmlns="" id="{DF68E943-B1B4-4891-9DE3-8F200A3384F9}"/>
              </a:ext>
            </a:extLst>
          </p:cNvPr>
          <p:cNvSpPr txBox="1">
            <a:spLocks noChangeArrowheads="1"/>
          </p:cNvSpPr>
          <p:nvPr/>
        </p:nvSpPr>
        <p:spPr bwMode="auto">
          <a:xfrm>
            <a:off x="528912" y="604499"/>
            <a:ext cx="1130439" cy="440506"/>
          </a:xfrm>
          <a:prstGeom prst="rect">
            <a:avLst/>
          </a:prstGeom>
          <a:noFill/>
          <a:ln>
            <a:noFill/>
          </a:ln>
        </p:spPr>
        <p:txBody>
          <a:bodyPr wrap="none" lIns="67628" tIns="35243" rIns="67628" bIns="35243">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88</a:t>
            </a:r>
          </a:p>
        </p:txBody>
      </p:sp>
    </p:spTree>
    <p:extLst>
      <p:ext uri="{BB962C8B-B14F-4D97-AF65-F5344CB8AC3E}">
        <p14:creationId xmlns:p14="http://schemas.microsoft.com/office/powerpoint/2010/main" xmlns="" val="3797930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95E004C-B486-48E5-81B9-814390C973C6}"/>
              </a:ext>
            </a:extLst>
          </p:cNvPr>
          <p:cNvSpPr>
            <a:spLocks noGrp="1"/>
          </p:cNvSpPr>
          <p:nvPr>
            <p:ph type="title"/>
          </p:nvPr>
        </p:nvSpPr>
        <p:spPr/>
        <p:txBody>
          <a:bodyPr/>
          <a:lstStyle/>
          <a:p>
            <a:r>
              <a:rPr lang="zh-CN" altLang="en-US" dirty="0"/>
              <a:t> 社会主义建设的曲折发展与不断完善 </a:t>
            </a:r>
          </a:p>
        </p:txBody>
      </p:sp>
      <p:sp>
        <p:nvSpPr>
          <p:cNvPr id="3" name="内容占位符 2">
            <a:extLst>
              <a:ext uri="{FF2B5EF4-FFF2-40B4-BE49-F238E27FC236}">
                <a16:creationId xmlns:a16="http://schemas.microsoft.com/office/drawing/2014/main" xmlns="" id="{98E23C22-81D5-414D-8D10-C25E969D7A71}"/>
              </a:ext>
            </a:extLst>
          </p:cNvPr>
          <p:cNvSpPr>
            <a:spLocks noGrp="1"/>
          </p:cNvSpPr>
          <p:nvPr>
            <p:ph idx="1"/>
          </p:nvPr>
        </p:nvSpPr>
        <p:spPr/>
        <p:txBody>
          <a:bodyPr/>
          <a:lstStyle/>
          <a:p>
            <a:r>
              <a:rPr lang="zh-CN" altLang="en-US" dirty="0"/>
              <a:t>社会主义发展的前进性和曲折性</a:t>
            </a:r>
          </a:p>
          <a:p>
            <a:r>
              <a:rPr lang="zh-CN" altLang="en-US" dirty="0"/>
              <a:t>社会主义在曲折中发展是由以下因素决定的</a:t>
            </a:r>
            <a:r>
              <a:rPr lang="en-US" altLang="zh-CN" dirty="0"/>
              <a:t>:</a:t>
            </a:r>
            <a:r>
              <a:rPr lang="zh-CN" altLang="en-US" dirty="0"/>
              <a:t>第一</a:t>
            </a:r>
            <a:r>
              <a:rPr lang="en-US" altLang="zh-CN" dirty="0"/>
              <a:t>,</a:t>
            </a:r>
            <a:r>
              <a:rPr lang="zh-CN" altLang="en-US" dirty="0"/>
              <a:t>社会主义作为新生事物</a:t>
            </a:r>
            <a:r>
              <a:rPr lang="en-US" altLang="zh-CN" dirty="0"/>
              <a:t>,</a:t>
            </a:r>
            <a:r>
              <a:rPr lang="zh-CN" altLang="en-US" dirty="0"/>
              <a:t>其成长不会 一帆风顺</a:t>
            </a:r>
            <a:r>
              <a:rPr lang="en-US" altLang="zh-CN" dirty="0"/>
              <a:t>;</a:t>
            </a:r>
            <a:r>
              <a:rPr lang="zh-CN" altLang="en-US" dirty="0"/>
              <a:t>第二</a:t>
            </a:r>
            <a:r>
              <a:rPr lang="en-US" altLang="zh-CN" dirty="0"/>
              <a:t>,</a:t>
            </a:r>
            <a:r>
              <a:rPr lang="zh-CN" altLang="en-US" dirty="0"/>
              <a:t>社会主义社会的基本矛盾推动社会发展</a:t>
            </a:r>
            <a:r>
              <a:rPr lang="en-US" altLang="zh-CN" dirty="0"/>
              <a:t>,</a:t>
            </a:r>
            <a:r>
              <a:rPr lang="zh-CN" altLang="en-US" dirty="0"/>
              <a:t>是作为一个过程而展开的</a:t>
            </a:r>
            <a:r>
              <a:rPr lang="en-US" altLang="zh-CN" dirty="0"/>
              <a:t>,</a:t>
            </a:r>
            <a:r>
              <a:rPr lang="zh-CN" altLang="en-US" dirty="0"/>
              <a:t>人们对 它的认识也有一个逐渐发展的过程</a:t>
            </a:r>
            <a:r>
              <a:rPr lang="en-US" altLang="zh-CN" dirty="0"/>
              <a:t>;</a:t>
            </a:r>
            <a:r>
              <a:rPr lang="zh-CN" altLang="en-US" dirty="0"/>
              <a:t>第三</a:t>
            </a:r>
            <a:r>
              <a:rPr lang="en-US" altLang="zh-CN" dirty="0"/>
              <a:t>,</a:t>
            </a:r>
            <a:r>
              <a:rPr lang="zh-CN" altLang="en-US" dirty="0"/>
              <a:t>经济全球化对于社会主义的发展既有机遇又有挑战。 </a:t>
            </a:r>
          </a:p>
          <a:p>
            <a:r>
              <a:rPr lang="zh-CN" altLang="en-US" dirty="0"/>
              <a:t> </a:t>
            </a:r>
          </a:p>
          <a:p>
            <a:endParaRPr lang="zh-CN" altLang="en-US" dirty="0"/>
          </a:p>
          <a:p>
            <a:endParaRPr lang="zh-CN" altLang="en-US" dirty="0"/>
          </a:p>
        </p:txBody>
      </p:sp>
      <p:sp>
        <p:nvSpPr>
          <p:cNvPr id="5" name="文本框 15363">
            <a:extLst>
              <a:ext uri="{FF2B5EF4-FFF2-40B4-BE49-F238E27FC236}">
                <a16:creationId xmlns:a16="http://schemas.microsoft.com/office/drawing/2014/main" xmlns="" id="{D4D4C6DB-0939-4574-B3EF-1B483B967182}"/>
              </a:ext>
            </a:extLst>
          </p:cNvPr>
          <p:cNvSpPr txBox="1">
            <a:spLocks noChangeArrowheads="1"/>
          </p:cNvSpPr>
          <p:nvPr/>
        </p:nvSpPr>
        <p:spPr bwMode="auto">
          <a:xfrm>
            <a:off x="528912" y="604499"/>
            <a:ext cx="1130439" cy="440506"/>
          </a:xfrm>
          <a:prstGeom prst="rect">
            <a:avLst/>
          </a:prstGeom>
          <a:noFill/>
          <a:ln>
            <a:noFill/>
          </a:ln>
        </p:spPr>
        <p:txBody>
          <a:bodyPr wrap="none" lIns="67628" tIns="35243" rIns="67628" bIns="35243">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88</a:t>
            </a:r>
          </a:p>
        </p:txBody>
      </p:sp>
    </p:spTree>
    <p:extLst>
      <p:ext uri="{BB962C8B-B14F-4D97-AF65-F5344CB8AC3E}">
        <p14:creationId xmlns:p14="http://schemas.microsoft.com/office/powerpoint/2010/main" xmlns="" val="1593192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0A967D5-7DB2-4072-AFAE-4D949B97E4E6}"/>
              </a:ext>
            </a:extLst>
          </p:cNvPr>
          <p:cNvSpPr>
            <a:spLocks noGrp="1"/>
          </p:cNvSpPr>
          <p:nvPr>
            <p:ph type="title"/>
          </p:nvPr>
        </p:nvSpPr>
        <p:spPr>
          <a:xfrm>
            <a:off x="528912" y="555812"/>
            <a:ext cx="8453723" cy="801501"/>
          </a:xfrm>
        </p:spPr>
        <p:txBody>
          <a:bodyPr/>
          <a:lstStyle/>
          <a:p>
            <a:r>
              <a:rPr lang="zh-CN" altLang="en-US" dirty="0"/>
              <a:t> 马克思主义经典作家预见</a:t>
            </a:r>
            <a:br>
              <a:rPr lang="zh-CN" altLang="en-US" dirty="0"/>
            </a:br>
            <a:r>
              <a:rPr lang="zh-CN" altLang="en-US" dirty="0"/>
              <a:t>    未来社会的科学立场和方法</a:t>
            </a:r>
          </a:p>
        </p:txBody>
      </p:sp>
      <p:sp>
        <p:nvSpPr>
          <p:cNvPr id="3" name="内容占位符 2">
            <a:extLst>
              <a:ext uri="{FF2B5EF4-FFF2-40B4-BE49-F238E27FC236}">
                <a16:creationId xmlns:a16="http://schemas.microsoft.com/office/drawing/2014/main" xmlns="" id="{524D906E-5AEB-45D7-82C3-76DF200AF642}"/>
              </a:ext>
            </a:extLst>
          </p:cNvPr>
          <p:cNvSpPr>
            <a:spLocks noGrp="1"/>
          </p:cNvSpPr>
          <p:nvPr>
            <p:ph idx="1"/>
          </p:nvPr>
        </p:nvSpPr>
        <p:spPr>
          <a:xfrm>
            <a:off x="528912" y="1406383"/>
            <a:ext cx="8453723" cy="4913733"/>
          </a:xfrm>
        </p:spPr>
        <p:txBody>
          <a:bodyPr/>
          <a:lstStyle/>
          <a:p>
            <a:r>
              <a:rPr lang="en-US" altLang="zh-CN" dirty="0"/>
              <a:t>1.</a:t>
            </a:r>
            <a:r>
              <a:rPr lang="zh-CN" altLang="en-US" dirty="0"/>
              <a:t>在揭示人类社会发展一般规律的基础上指明社会发展的方向。</a:t>
            </a:r>
          </a:p>
          <a:p>
            <a:r>
              <a:rPr lang="en-US" altLang="zh-CN" dirty="0"/>
              <a:t>2.</a:t>
            </a:r>
            <a:r>
              <a:rPr lang="zh-CN" altLang="en-US" dirty="0"/>
              <a:t>在剖析资本主义社会旧世界中阐发未来新世界的特点</a:t>
            </a:r>
          </a:p>
          <a:p>
            <a:r>
              <a:rPr lang="en-US" altLang="zh-CN" dirty="0"/>
              <a:t>3.</a:t>
            </a:r>
            <a:r>
              <a:rPr lang="zh-CN" altLang="en-US" dirty="0"/>
              <a:t>立足于揭示未来社会的一般特征，而不作详尽的细节描绘</a:t>
            </a:r>
          </a:p>
          <a:p>
            <a:endParaRPr lang="zh-CN" altLang="en-US" dirty="0"/>
          </a:p>
        </p:txBody>
      </p:sp>
      <p:sp>
        <p:nvSpPr>
          <p:cNvPr id="4" name="文本框 19459">
            <a:extLst>
              <a:ext uri="{FF2B5EF4-FFF2-40B4-BE49-F238E27FC236}">
                <a16:creationId xmlns:a16="http://schemas.microsoft.com/office/drawing/2014/main" xmlns="" id="{F41C549A-74D8-4F5A-A057-C37B7C4DFA52}"/>
              </a:ext>
            </a:extLst>
          </p:cNvPr>
          <p:cNvSpPr txBox="1">
            <a:spLocks noChangeArrowheads="1"/>
          </p:cNvSpPr>
          <p:nvPr/>
        </p:nvSpPr>
        <p:spPr bwMode="auto">
          <a:xfrm>
            <a:off x="528912" y="604883"/>
            <a:ext cx="1130300" cy="4397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67628" tIns="35243" rIns="67628" bIns="35243">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89</a:t>
            </a:r>
          </a:p>
        </p:txBody>
      </p:sp>
    </p:spTree>
    <p:extLst>
      <p:ext uri="{BB962C8B-B14F-4D97-AF65-F5344CB8AC3E}">
        <p14:creationId xmlns:p14="http://schemas.microsoft.com/office/powerpoint/2010/main" xmlns="" val="19913883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9B5D74F-D791-40BE-9ED1-F65654A1F861}"/>
              </a:ext>
            </a:extLst>
          </p:cNvPr>
          <p:cNvSpPr>
            <a:spLocks noGrp="1"/>
          </p:cNvSpPr>
          <p:nvPr>
            <p:ph type="title"/>
          </p:nvPr>
        </p:nvSpPr>
        <p:spPr/>
        <p:txBody>
          <a:bodyPr/>
          <a:lstStyle/>
          <a:p>
            <a:r>
              <a:rPr lang="zh-CN" altLang="en-US" dirty="0"/>
              <a:t> 共产主义社会的基本特征</a:t>
            </a:r>
          </a:p>
        </p:txBody>
      </p:sp>
      <p:sp>
        <p:nvSpPr>
          <p:cNvPr id="3" name="内容占位符 2">
            <a:extLst>
              <a:ext uri="{FF2B5EF4-FFF2-40B4-BE49-F238E27FC236}">
                <a16:creationId xmlns:a16="http://schemas.microsoft.com/office/drawing/2014/main" xmlns="" id="{8E9C1BF3-02AC-44F9-B447-BFC4493418B9}"/>
              </a:ext>
            </a:extLst>
          </p:cNvPr>
          <p:cNvSpPr>
            <a:spLocks noGrp="1"/>
          </p:cNvSpPr>
          <p:nvPr>
            <p:ph idx="1"/>
          </p:nvPr>
        </p:nvSpPr>
        <p:spPr/>
        <p:txBody>
          <a:bodyPr/>
          <a:lstStyle/>
          <a:p>
            <a:r>
              <a:rPr lang="en-US" altLang="zh-CN" dirty="0"/>
              <a:t>1.</a:t>
            </a:r>
            <a:r>
              <a:rPr lang="zh-CN" altLang="en-US" dirty="0"/>
              <a:t>物质财富极大丰富，消费资料按需分配</a:t>
            </a:r>
          </a:p>
          <a:p>
            <a:r>
              <a:rPr lang="en-US" altLang="zh-CN" dirty="0"/>
              <a:t>2.</a:t>
            </a:r>
            <a:r>
              <a:rPr lang="zh-CN" altLang="en-US" dirty="0"/>
              <a:t>社会关系高度和谐，人们精神境界极大提高</a:t>
            </a:r>
          </a:p>
          <a:p>
            <a:r>
              <a:rPr lang="en-US" altLang="zh-CN" dirty="0"/>
              <a:t>3.</a:t>
            </a:r>
            <a:r>
              <a:rPr lang="zh-CN" altLang="en-US" dirty="0"/>
              <a:t>每个人自由而全面的发展，人类从必然王国向自由王国的飞跃</a:t>
            </a:r>
          </a:p>
          <a:p>
            <a:endParaRPr lang="zh-CN" altLang="en-US" dirty="0"/>
          </a:p>
        </p:txBody>
      </p:sp>
      <p:sp>
        <p:nvSpPr>
          <p:cNvPr id="4" name="文本框 21507">
            <a:extLst>
              <a:ext uri="{FF2B5EF4-FFF2-40B4-BE49-F238E27FC236}">
                <a16:creationId xmlns:a16="http://schemas.microsoft.com/office/drawing/2014/main" xmlns="" id="{79C88B82-96EF-42EC-960B-03BC452282F1}"/>
              </a:ext>
            </a:extLst>
          </p:cNvPr>
          <p:cNvSpPr txBox="1">
            <a:spLocks noChangeArrowheads="1"/>
          </p:cNvSpPr>
          <p:nvPr/>
        </p:nvSpPr>
        <p:spPr bwMode="auto">
          <a:xfrm>
            <a:off x="528912" y="604089"/>
            <a:ext cx="1130300" cy="441325"/>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67628" tIns="35243" rIns="67628" bIns="35243">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90</a:t>
            </a:r>
          </a:p>
        </p:txBody>
      </p:sp>
    </p:spTree>
    <p:extLst>
      <p:ext uri="{BB962C8B-B14F-4D97-AF65-F5344CB8AC3E}">
        <p14:creationId xmlns:p14="http://schemas.microsoft.com/office/powerpoint/2010/main" xmlns="" val="1636234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459C6E9-4264-401A-8243-D2EE7BF11FF3}"/>
              </a:ext>
            </a:extLst>
          </p:cNvPr>
          <p:cNvSpPr>
            <a:spLocks noGrp="1"/>
          </p:cNvSpPr>
          <p:nvPr>
            <p:ph type="title"/>
          </p:nvPr>
        </p:nvSpPr>
        <p:spPr/>
        <p:txBody>
          <a:bodyPr/>
          <a:lstStyle/>
          <a:p>
            <a:r>
              <a:rPr lang="zh-CN" altLang="en-US" dirty="0"/>
              <a:t> 共产主义事业</a:t>
            </a:r>
          </a:p>
        </p:txBody>
      </p:sp>
      <p:sp>
        <p:nvSpPr>
          <p:cNvPr id="3" name="内容占位符 2">
            <a:extLst>
              <a:ext uri="{FF2B5EF4-FFF2-40B4-BE49-F238E27FC236}">
                <a16:creationId xmlns:a16="http://schemas.microsoft.com/office/drawing/2014/main" xmlns="" id="{49B856DC-5A36-4004-82C1-5422AA78B637}"/>
              </a:ext>
            </a:extLst>
          </p:cNvPr>
          <p:cNvSpPr>
            <a:spLocks noGrp="1"/>
          </p:cNvSpPr>
          <p:nvPr>
            <p:ph idx="1"/>
          </p:nvPr>
        </p:nvSpPr>
        <p:spPr/>
        <p:txBody>
          <a:bodyPr/>
          <a:lstStyle/>
          <a:p>
            <a:r>
              <a:rPr lang="zh-CN" altLang="en-US" dirty="0"/>
              <a:t>共产主义实现的历史必然性</a:t>
            </a:r>
          </a:p>
          <a:p>
            <a:endParaRPr lang="zh-CN" altLang="en-US" dirty="0"/>
          </a:p>
        </p:txBody>
      </p:sp>
      <p:sp>
        <p:nvSpPr>
          <p:cNvPr id="4" name="文本框 22531">
            <a:extLst>
              <a:ext uri="{FF2B5EF4-FFF2-40B4-BE49-F238E27FC236}">
                <a16:creationId xmlns:a16="http://schemas.microsoft.com/office/drawing/2014/main" xmlns="" id="{B30EBD19-E832-4B1B-8DEC-86C06DCFD776}"/>
              </a:ext>
            </a:extLst>
          </p:cNvPr>
          <p:cNvSpPr txBox="1">
            <a:spLocks noChangeArrowheads="1"/>
          </p:cNvSpPr>
          <p:nvPr/>
        </p:nvSpPr>
        <p:spPr bwMode="auto">
          <a:xfrm>
            <a:off x="528912" y="602550"/>
            <a:ext cx="1130300" cy="439737"/>
          </a:xfrm>
          <a:prstGeom prst="rect">
            <a:avLst/>
          </a:prstGeom>
          <a:noFill/>
          <a:ln w="9525">
            <a:noFill/>
            <a:miter lim="800000"/>
            <a:headEnd/>
            <a:tailEnd/>
          </a:ln>
        </p:spPr>
        <p:txBody>
          <a:bodyPr wrap="none" lIns="67628" tIns="35243" rIns="67628" bIns="35243">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91</a:t>
            </a:r>
          </a:p>
        </p:txBody>
      </p:sp>
    </p:spTree>
    <p:extLst>
      <p:ext uri="{BB962C8B-B14F-4D97-AF65-F5344CB8AC3E}">
        <p14:creationId xmlns:p14="http://schemas.microsoft.com/office/powerpoint/2010/main" xmlns="" val="36968356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8AD29BD-3A0E-45B2-8F0A-A694DFAAD46C}"/>
              </a:ext>
            </a:extLst>
          </p:cNvPr>
          <p:cNvSpPr>
            <a:spLocks noGrp="1"/>
          </p:cNvSpPr>
          <p:nvPr>
            <p:ph type="ctrTitle"/>
          </p:nvPr>
        </p:nvSpPr>
        <p:spPr>
          <a:xfrm>
            <a:off x="515938" y="2311492"/>
            <a:ext cx="8459787" cy="2242279"/>
          </a:xfrm>
        </p:spPr>
        <p:txBody>
          <a:bodyPr/>
          <a:lstStyle/>
          <a:p>
            <a:pPr>
              <a:lnSpc>
                <a:spcPct val="150000"/>
              </a:lnSpc>
            </a:pPr>
            <a:r>
              <a:rPr lang="zh-CN" altLang="en-US" dirty="0"/>
              <a:t>第十九课</a:t>
            </a:r>
            <a:r>
              <a:rPr lang="en-US" altLang="zh-CN" dirty="0"/>
              <a:t/>
            </a:r>
            <a:br>
              <a:rPr lang="en-US" altLang="zh-CN" dirty="0"/>
            </a:br>
            <a:r>
              <a:rPr lang="zh-CN" altLang="en-US" dirty="0"/>
              <a:t>社会主义社会与共产主义社会</a:t>
            </a:r>
          </a:p>
        </p:txBody>
      </p:sp>
    </p:spTree>
    <p:extLst>
      <p:ext uri="{BB962C8B-B14F-4D97-AF65-F5344CB8AC3E}">
        <p14:creationId xmlns:p14="http://schemas.microsoft.com/office/powerpoint/2010/main" xmlns="" val="1886797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6B6D51E-EB77-4ABC-B0F3-7612B4B42BED}"/>
              </a:ext>
            </a:extLst>
          </p:cNvPr>
          <p:cNvSpPr>
            <a:spLocks noGrp="1"/>
          </p:cNvSpPr>
          <p:nvPr>
            <p:ph type="title"/>
          </p:nvPr>
        </p:nvSpPr>
        <p:spPr/>
        <p:txBody>
          <a:bodyPr/>
          <a:lstStyle/>
          <a:p>
            <a:r>
              <a:rPr lang="zh-CN" altLang="en-US" dirty="0"/>
              <a:t> 两个必然和两个绝不会</a:t>
            </a:r>
          </a:p>
        </p:txBody>
      </p:sp>
      <p:sp>
        <p:nvSpPr>
          <p:cNvPr id="3" name="内容占位符 2">
            <a:extLst>
              <a:ext uri="{FF2B5EF4-FFF2-40B4-BE49-F238E27FC236}">
                <a16:creationId xmlns:a16="http://schemas.microsoft.com/office/drawing/2014/main" xmlns="" id="{CA4C61E5-B583-437B-96E4-27F0771EBE4A}"/>
              </a:ext>
            </a:extLst>
          </p:cNvPr>
          <p:cNvSpPr>
            <a:spLocks noGrp="1"/>
          </p:cNvSpPr>
          <p:nvPr>
            <p:ph idx="1"/>
          </p:nvPr>
        </p:nvSpPr>
        <p:spPr/>
        <p:txBody>
          <a:bodyPr/>
          <a:lstStyle/>
          <a:p>
            <a:r>
              <a:rPr lang="zh-CN" altLang="en-US" dirty="0"/>
              <a:t>两个必然：“资产阶级的灭亡和无产阶级的胜利是同样不可避免的。”</a:t>
            </a:r>
          </a:p>
          <a:p>
            <a:endParaRPr lang="zh-CN" altLang="en-US" dirty="0"/>
          </a:p>
          <a:p>
            <a:r>
              <a:rPr lang="zh-CN" altLang="en-US" dirty="0"/>
              <a:t>两个决不会：“无论哪一个社会形态，在它所能容纳的全部生产力发挥出来以前，是决不会灭亡的；而新的更高的生产关系，在它的物质存在条件在旧社会的胎胞里成熟以前，是决不会出现的。”</a:t>
            </a:r>
          </a:p>
          <a:p>
            <a:endParaRPr lang="zh-CN" altLang="en-US" dirty="0"/>
          </a:p>
        </p:txBody>
      </p:sp>
      <p:sp>
        <p:nvSpPr>
          <p:cNvPr id="4" name="文本框 23555">
            <a:extLst>
              <a:ext uri="{FF2B5EF4-FFF2-40B4-BE49-F238E27FC236}">
                <a16:creationId xmlns:a16="http://schemas.microsoft.com/office/drawing/2014/main" xmlns="" id="{0C1AC989-3AB6-4A0D-9967-5591FD4A42AB}"/>
              </a:ext>
            </a:extLst>
          </p:cNvPr>
          <p:cNvSpPr txBox="1">
            <a:spLocks noChangeArrowheads="1"/>
          </p:cNvSpPr>
          <p:nvPr/>
        </p:nvSpPr>
        <p:spPr bwMode="auto">
          <a:xfrm>
            <a:off x="528912" y="601756"/>
            <a:ext cx="1130300" cy="441325"/>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67628" tIns="35243" rIns="67628" bIns="35243">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92</a:t>
            </a:r>
          </a:p>
        </p:txBody>
      </p:sp>
    </p:spTree>
    <p:extLst>
      <p:ext uri="{BB962C8B-B14F-4D97-AF65-F5344CB8AC3E}">
        <p14:creationId xmlns:p14="http://schemas.microsoft.com/office/powerpoint/2010/main" xmlns="" val="15306068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CC22185-D073-431C-B438-3AD204EA0DE8}"/>
              </a:ext>
            </a:extLst>
          </p:cNvPr>
          <p:cNvSpPr>
            <a:spLocks noGrp="1"/>
          </p:cNvSpPr>
          <p:nvPr>
            <p:ph type="title"/>
          </p:nvPr>
        </p:nvSpPr>
        <p:spPr/>
        <p:txBody>
          <a:bodyPr/>
          <a:lstStyle/>
          <a:p>
            <a:r>
              <a:rPr lang="zh-CN" altLang="en-US" dirty="0"/>
              <a:t> 为实现共产主义而奋斗</a:t>
            </a:r>
          </a:p>
        </p:txBody>
      </p:sp>
      <p:sp>
        <p:nvSpPr>
          <p:cNvPr id="3" name="内容占位符 2">
            <a:extLst>
              <a:ext uri="{FF2B5EF4-FFF2-40B4-BE49-F238E27FC236}">
                <a16:creationId xmlns:a16="http://schemas.microsoft.com/office/drawing/2014/main" xmlns="" id="{4A6A34BC-E063-42E2-A185-9C326186E260}"/>
              </a:ext>
            </a:extLst>
          </p:cNvPr>
          <p:cNvSpPr>
            <a:spLocks noGrp="1"/>
          </p:cNvSpPr>
          <p:nvPr>
            <p:ph idx="1"/>
          </p:nvPr>
        </p:nvSpPr>
        <p:spPr/>
        <p:txBody>
          <a:bodyPr/>
          <a:lstStyle/>
          <a:p>
            <a:r>
              <a:rPr lang="zh-CN" altLang="en-US" dirty="0"/>
              <a:t>我们党的最高理想和最终目标是实现共产主义，这是党的最高纲领，当前的最低纲领就是建设中国特色社会主义，最高纲领和最低纲领是统一的</a:t>
            </a:r>
          </a:p>
          <a:p>
            <a:endParaRPr lang="zh-CN" altLang="en-US" dirty="0"/>
          </a:p>
        </p:txBody>
      </p:sp>
      <p:sp>
        <p:nvSpPr>
          <p:cNvPr id="4" name="文本框 24579">
            <a:extLst>
              <a:ext uri="{FF2B5EF4-FFF2-40B4-BE49-F238E27FC236}">
                <a16:creationId xmlns:a16="http://schemas.microsoft.com/office/drawing/2014/main" xmlns="" id="{CBFB2A6C-1853-4EA6-964E-85986A4670EB}"/>
              </a:ext>
            </a:extLst>
          </p:cNvPr>
          <p:cNvSpPr txBox="1">
            <a:spLocks noChangeArrowheads="1"/>
          </p:cNvSpPr>
          <p:nvPr/>
        </p:nvSpPr>
        <p:spPr bwMode="auto">
          <a:xfrm>
            <a:off x="528912" y="601756"/>
            <a:ext cx="1643063" cy="441325"/>
          </a:xfrm>
          <a:prstGeom prst="rect">
            <a:avLst/>
          </a:prstGeom>
          <a:noFill/>
          <a:ln w="9525">
            <a:noFill/>
            <a:miter lim="800000"/>
            <a:headEnd/>
            <a:tailEnd/>
          </a:ln>
        </p:spPr>
        <p:txBody>
          <a:bodyPr wrap="none" lIns="67628" tIns="35243" rIns="67628" bIns="35243">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93-94</a:t>
            </a:r>
          </a:p>
        </p:txBody>
      </p:sp>
    </p:spTree>
    <p:extLst>
      <p:ext uri="{BB962C8B-B14F-4D97-AF65-F5344CB8AC3E}">
        <p14:creationId xmlns:p14="http://schemas.microsoft.com/office/powerpoint/2010/main" xmlns="" val="4836774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6">
            <a:extLst>
              <a:ext uri="{FF2B5EF4-FFF2-40B4-BE49-F238E27FC236}">
                <a16:creationId xmlns:a16="http://schemas.microsoft.com/office/drawing/2014/main" xmlns="" id="{31BBA746-E9E7-4AA5-96CB-837C91EF1F54}"/>
              </a:ext>
            </a:extLst>
          </p:cNvPr>
          <p:cNvSpPr>
            <a:spLocks noChangeArrowheads="1"/>
          </p:cNvSpPr>
          <p:nvPr/>
        </p:nvSpPr>
        <p:spPr bwMode="auto">
          <a:xfrm>
            <a:off x="515938" y="2602621"/>
            <a:ext cx="8459787"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8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下节课再见</a:t>
            </a:r>
          </a:p>
        </p:txBody>
      </p:sp>
    </p:spTree>
    <p:extLst>
      <p:ext uri="{BB962C8B-B14F-4D97-AF65-F5344CB8AC3E}">
        <p14:creationId xmlns:p14="http://schemas.microsoft.com/office/powerpoint/2010/main" xmlns="" val="3366693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310123E-B41C-461E-A05D-78D88D33A33A}"/>
              </a:ext>
            </a:extLst>
          </p:cNvPr>
          <p:cNvSpPr>
            <a:spLocks noGrp="1"/>
          </p:cNvSpPr>
          <p:nvPr>
            <p:ph type="title"/>
          </p:nvPr>
        </p:nvSpPr>
        <p:spPr/>
        <p:txBody>
          <a:bodyPr/>
          <a:lstStyle/>
          <a:p>
            <a:r>
              <a:rPr lang="zh-CN" altLang="en-US" dirty="0"/>
              <a:t>空想社会主义的产生、发展和局限性</a:t>
            </a:r>
          </a:p>
        </p:txBody>
      </p:sp>
      <p:sp>
        <p:nvSpPr>
          <p:cNvPr id="3" name="内容占位符 2">
            <a:extLst>
              <a:ext uri="{FF2B5EF4-FFF2-40B4-BE49-F238E27FC236}">
                <a16:creationId xmlns:a16="http://schemas.microsoft.com/office/drawing/2014/main" xmlns="" id="{5092E8FB-34C6-48B9-998C-2A79BB6448DD}"/>
              </a:ext>
            </a:extLst>
          </p:cNvPr>
          <p:cNvSpPr>
            <a:spLocks noGrp="1"/>
          </p:cNvSpPr>
          <p:nvPr>
            <p:ph idx="1"/>
          </p:nvPr>
        </p:nvSpPr>
        <p:spPr/>
        <p:txBody>
          <a:bodyPr/>
          <a:lstStyle/>
          <a:p>
            <a:r>
              <a:rPr lang="zh-CN" altLang="en-US" dirty="0"/>
              <a:t>社会主义从空想到科学、从理论到实践的发展，是社会主义史上历史飞跃</a:t>
            </a:r>
          </a:p>
          <a:p>
            <a:endParaRPr lang="zh-CN" altLang="en-US" dirty="0"/>
          </a:p>
          <a:p>
            <a:r>
              <a:rPr lang="en-US" altLang="zh-CN" dirty="0"/>
              <a:t>19</a:t>
            </a:r>
            <a:r>
              <a:rPr lang="zh-CN" altLang="en-US" dirty="0"/>
              <a:t>世纪初期以圣西门、傅立叶、欧文为代表的空想社会主义是科学社会主义的直接思想来源</a:t>
            </a:r>
          </a:p>
          <a:p>
            <a:endParaRPr lang="zh-CN" altLang="en-US" dirty="0"/>
          </a:p>
          <a:p>
            <a:endParaRPr lang="zh-CN" altLang="en-US" dirty="0"/>
          </a:p>
        </p:txBody>
      </p:sp>
      <p:sp>
        <p:nvSpPr>
          <p:cNvPr id="4" name="文本框 5123">
            <a:extLst>
              <a:ext uri="{FF2B5EF4-FFF2-40B4-BE49-F238E27FC236}">
                <a16:creationId xmlns:a16="http://schemas.microsoft.com/office/drawing/2014/main" xmlns="" id="{D1DB1E78-A411-4917-BB0D-3CB49D89BA6E}"/>
              </a:ext>
            </a:extLst>
          </p:cNvPr>
          <p:cNvSpPr txBox="1">
            <a:spLocks noChangeArrowheads="1"/>
          </p:cNvSpPr>
          <p:nvPr/>
        </p:nvSpPr>
        <p:spPr bwMode="auto">
          <a:xfrm>
            <a:off x="528912" y="604089"/>
            <a:ext cx="1130300" cy="441325"/>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67628" tIns="35243" rIns="67628" bIns="35243">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9</a:t>
            </a:r>
          </a:p>
        </p:txBody>
      </p:sp>
    </p:spTree>
    <p:extLst>
      <p:ext uri="{BB962C8B-B14F-4D97-AF65-F5344CB8AC3E}">
        <p14:creationId xmlns:p14="http://schemas.microsoft.com/office/powerpoint/2010/main" xmlns="" val="4101067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A11F47C-79C4-4A5C-9748-68B683D3B841}"/>
              </a:ext>
            </a:extLst>
          </p:cNvPr>
          <p:cNvSpPr>
            <a:spLocks noGrp="1"/>
          </p:cNvSpPr>
          <p:nvPr>
            <p:ph type="title"/>
          </p:nvPr>
        </p:nvSpPr>
        <p:spPr/>
        <p:txBody>
          <a:bodyPr/>
          <a:lstStyle/>
          <a:p>
            <a:r>
              <a:rPr lang="zh-CN" altLang="en-US" dirty="0"/>
              <a:t> 空想社会主义的产生、发展和局限性</a:t>
            </a:r>
          </a:p>
        </p:txBody>
      </p:sp>
      <p:sp>
        <p:nvSpPr>
          <p:cNvPr id="3" name="内容占位符 2">
            <a:extLst>
              <a:ext uri="{FF2B5EF4-FFF2-40B4-BE49-F238E27FC236}">
                <a16:creationId xmlns:a16="http://schemas.microsoft.com/office/drawing/2014/main" xmlns="" id="{00028AA2-6B2D-4BFF-B74B-D6F09870B140}"/>
              </a:ext>
            </a:extLst>
          </p:cNvPr>
          <p:cNvSpPr>
            <a:spLocks noGrp="1"/>
          </p:cNvSpPr>
          <p:nvPr>
            <p:ph idx="1"/>
          </p:nvPr>
        </p:nvSpPr>
        <p:spPr/>
        <p:txBody>
          <a:bodyPr/>
          <a:lstStyle/>
          <a:p>
            <a:r>
              <a:rPr lang="zh-CN" altLang="en-US" dirty="0"/>
              <a:t>空想社会主义的局限性主要表现在：</a:t>
            </a:r>
          </a:p>
          <a:p>
            <a:r>
              <a:rPr lang="zh-CN" altLang="en-US" dirty="0"/>
              <a:t>（</a:t>
            </a:r>
            <a:r>
              <a:rPr lang="en-US" altLang="zh-CN" dirty="0"/>
              <a:t>1</a:t>
            </a:r>
            <a:r>
              <a:rPr lang="zh-CN" altLang="en-US" dirty="0"/>
              <a:t>）空想社会主义者只看到了资本主义必然灭亡的命运，却未能揭示资本主义必然灭亡的经济根源；</a:t>
            </a:r>
          </a:p>
          <a:p>
            <a:r>
              <a:rPr lang="zh-CN" altLang="en-US" dirty="0"/>
              <a:t>（</a:t>
            </a:r>
            <a:r>
              <a:rPr lang="en-US" altLang="zh-CN" dirty="0"/>
              <a:t>2</a:t>
            </a:r>
            <a:r>
              <a:rPr lang="zh-CN" altLang="en-US" dirty="0"/>
              <a:t>）他们要求埋葬资本主义，却看不到埋葬资本主义的力量；</a:t>
            </a:r>
          </a:p>
          <a:p>
            <a:r>
              <a:rPr lang="zh-CN" altLang="en-US" dirty="0"/>
              <a:t>（</a:t>
            </a:r>
            <a:r>
              <a:rPr lang="en-US" altLang="zh-CN" dirty="0"/>
              <a:t>3</a:t>
            </a:r>
            <a:r>
              <a:rPr lang="zh-CN" altLang="en-US" dirty="0"/>
              <a:t>）他们憧憬取代资本主义的理想社会，却找不到通往理想社会的现实道路。</a:t>
            </a:r>
          </a:p>
          <a:p>
            <a:endParaRPr lang="zh-CN" altLang="en-US" dirty="0"/>
          </a:p>
          <a:p>
            <a:endParaRPr lang="zh-CN" altLang="en-US" dirty="0"/>
          </a:p>
        </p:txBody>
      </p:sp>
      <p:sp>
        <p:nvSpPr>
          <p:cNvPr id="4" name="文本框 5123">
            <a:extLst>
              <a:ext uri="{FF2B5EF4-FFF2-40B4-BE49-F238E27FC236}">
                <a16:creationId xmlns:a16="http://schemas.microsoft.com/office/drawing/2014/main" xmlns="" id="{A17E4945-ED61-44A9-855E-AB3A03660391}"/>
              </a:ext>
            </a:extLst>
          </p:cNvPr>
          <p:cNvSpPr txBox="1">
            <a:spLocks noChangeArrowheads="1"/>
          </p:cNvSpPr>
          <p:nvPr/>
        </p:nvSpPr>
        <p:spPr bwMode="auto">
          <a:xfrm>
            <a:off x="528912" y="604089"/>
            <a:ext cx="1130300" cy="441325"/>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67628" tIns="35243" rIns="67628" bIns="35243">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9</a:t>
            </a:r>
          </a:p>
        </p:txBody>
      </p:sp>
    </p:spTree>
    <p:extLst>
      <p:ext uri="{BB962C8B-B14F-4D97-AF65-F5344CB8AC3E}">
        <p14:creationId xmlns:p14="http://schemas.microsoft.com/office/powerpoint/2010/main" xmlns="" val="2011779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48AD543-969E-4193-8BE5-894ECD3213CF}"/>
              </a:ext>
            </a:extLst>
          </p:cNvPr>
          <p:cNvSpPr>
            <a:spLocks noGrp="1"/>
          </p:cNvSpPr>
          <p:nvPr>
            <p:ph type="title"/>
          </p:nvPr>
        </p:nvSpPr>
        <p:spPr/>
        <p:txBody>
          <a:bodyPr/>
          <a:lstStyle/>
          <a:p>
            <a:r>
              <a:rPr lang="zh-CN" altLang="en-US" dirty="0"/>
              <a:t> 科学社会主义的创立</a:t>
            </a:r>
          </a:p>
        </p:txBody>
      </p:sp>
      <p:sp>
        <p:nvSpPr>
          <p:cNvPr id="3" name="内容占位符 2">
            <a:extLst>
              <a:ext uri="{FF2B5EF4-FFF2-40B4-BE49-F238E27FC236}">
                <a16:creationId xmlns:a16="http://schemas.microsoft.com/office/drawing/2014/main" xmlns="" id="{E46899D1-75E5-41B2-A21E-9A2B0872E776}"/>
              </a:ext>
            </a:extLst>
          </p:cNvPr>
          <p:cNvSpPr>
            <a:spLocks noGrp="1"/>
          </p:cNvSpPr>
          <p:nvPr>
            <p:ph idx="1"/>
          </p:nvPr>
        </p:nvSpPr>
        <p:spPr/>
        <p:txBody>
          <a:bodyPr/>
          <a:lstStyle/>
          <a:p>
            <a:r>
              <a:rPr lang="zh-CN" altLang="en-US" dirty="0"/>
              <a:t>马克思恩格斯在新的历史条件下创立了唯物史观和剩余价值学说，从而超越了空想社会主义，创立了科学社会主义</a:t>
            </a:r>
          </a:p>
          <a:p>
            <a:endParaRPr lang="zh-CN" altLang="en-US" dirty="0"/>
          </a:p>
          <a:p>
            <a:r>
              <a:rPr lang="en-US" altLang="zh-CN" dirty="0"/>
              <a:t>《</a:t>
            </a:r>
            <a:r>
              <a:rPr lang="zh-CN" altLang="en-US" dirty="0"/>
              <a:t>共产党宣言</a:t>
            </a:r>
            <a:r>
              <a:rPr lang="en-US" altLang="zh-CN" dirty="0"/>
              <a:t>》</a:t>
            </a:r>
            <a:r>
              <a:rPr lang="zh-CN" altLang="en-US" dirty="0"/>
              <a:t>的发表，标志着科学社会主义的产生</a:t>
            </a:r>
          </a:p>
          <a:p>
            <a:endParaRPr lang="zh-CN" altLang="en-US" dirty="0"/>
          </a:p>
          <a:p>
            <a:endParaRPr lang="zh-CN" altLang="en-US" dirty="0"/>
          </a:p>
        </p:txBody>
      </p:sp>
      <p:sp>
        <p:nvSpPr>
          <p:cNvPr id="4" name="文本框 7171">
            <a:extLst>
              <a:ext uri="{FF2B5EF4-FFF2-40B4-BE49-F238E27FC236}">
                <a16:creationId xmlns:a16="http://schemas.microsoft.com/office/drawing/2014/main" xmlns="" id="{F4FFCB99-CBDA-4633-84F1-E2908625E6CA}"/>
              </a:ext>
            </a:extLst>
          </p:cNvPr>
          <p:cNvSpPr txBox="1">
            <a:spLocks noChangeArrowheads="1"/>
          </p:cNvSpPr>
          <p:nvPr/>
        </p:nvSpPr>
        <p:spPr bwMode="auto">
          <a:xfrm>
            <a:off x="528912" y="604089"/>
            <a:ext cx="1130300" cy="441325"/>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67628" tIns="35243" rIns="67628" bIns="35243">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8</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0</a:t>
            </a:r>
          </a:p>
        </p:txBody>
      </p:sp>
    </p:spTree>
    <p:extLst>
      <p:ext uri="{BB962C8B-B14F-4D97-AF65-F5344CB8AC3E}">
        <p14:creationId xmlns:p14="http://schemas.microsoft.com/office/powerpoint/2010/main" xmlns="" val="2329966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109DD15-64C0-490F-905B-A7ED859F854D}"/>
              </a:ext>
            </a:extLst>
          </p:cNvPr>
          <p:cNvSpPr>
            <a:spLocks noGrp="1"/>
          </p:cNvSpPr>
          <p:nvPr>
            <p:ph type="title"/>
          </p:nvPr>
        </p:nvSpPr>
        <p:spPr/>
        <p:txBody>
          <a:bodyPr/>
          <a:lstStyle/>
          <a:p>
            <a:r>
              <a:rPr lang="zh-CN" altLang="en-US" dirty="0"/>
              <a:t> 第一国际和巴黎公社</a:t>
            </a:r>
          </a:p>
        </p:txBody>
      </p:sp>
      <p:sp>
        <p:nvSpPr>
          <p:cNvPr id="3" name="内容占位符 2">
            <a:extLst>
              <a:ext uri="{FF2B5EF4-FFF2-40B4-BE49-F238E27FC236}">
                <a16:creationId xmlns:a16="http://schemas.microsoft.com/office/drawing/2014/main" xmlns="" id="{43C08D30-F632-48AF-8865-A59B9D3BAD4B}"/>
              </a:ext>
            </a:extLst>
          </p:cNvPr>
          <p:cNvSpPr>
            <a:spLocks noGrp="1"/>
          </p:cNvSpPr>
          <p:nvPr>
            <p:ph idx="1"/>
          </p:nvPr>
        </p:nvSpPr>
        <p:spPr/>
        <p:txBody>
          <a:bodyPr/>
          <a:lstStyle/>
          <a:p>
            <a:r>
              <a:rPr lang="zh-CN" altLang="en-US" dirty="0"/>
              <a:t>马克思、恩格斯在指导建立无产阶级政党的过程中，阐述了各国无产阶级政党相互关系的重要原则。</a:t>
            </a:r>
          </a:p>
          <a:p>
            <a:r>
              <a:rPr lang="zh-CN" altLang="en-US" dirty="0"/>
              <a:t>一是坚持无产阶级的国际联合。</a:t>
            </a:r>
          </a:p>
          <a:p>
            <a:r>
              <a:rPr lang="zh-CN" altLang="en-US" dirty="0"/>
              <a:t>二是坚持各国党的独立自主和完全平等。</a:t>
            </a:r>
          </a:p>
          <a:p>
            <a:endParaRPr lang="zh-CN" altLang="en-US" dirty="0"/>
          </a:p>
          <a:p>
            <a:endParaRPr lang="zh-CN" altLang="en-US" dirty="0"/>
          </a:p>
        </p:txBody>
      </p:sp>
      <p:sp>
        <p:nvSpPr>
          <p:cNvPr id="4" name="文本框 7171">
            <a:extLst>
              <a:ext uri="{FF2B5EF4-FFF2-40B4-BE49-F238E27FC236}">
                <a16:creationId xmlns:a16="http://schemas.microsoft.com/office/drawing/2014/main" xmlns="" id="{CB5CA223-2CA3-4C08-AB8C-EFFEDB3B83A6}"/>
              </a:ext>
            </a:extLst>
          </p:cNvPr>
          <p:cNvSpPr txBox="1">
            <a:spLocks noChangeArrowheads="1"/>
          </p:cNvSpPr>
          <p:nvPr/>
        </p:nvSpPr>
        <p:spPr bwMode="auto">
          <a:xfrm>
            <a:off x="528912" y="604883"/>
            <a:ext cx="1130300" cy="439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67628" tIns="35243" rIns="67628" bIns="35243">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81</a:t>
            </a:r>
          </a:p>
        </p:txBody>
      </p:sp>
    </p:spTree>
    <p:extLst>
      <p:ext uri="{BB962C8B-B14F-4D97-AF65-F5344CB8AC3E}">
        <p14:creationId xmlns:p14="http://schemas.microsoft.com/office/powerpoint/2010/main" xmlns="" val="2041408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8D51B3C-E9E7-443F-B50F-2338A667369C}"/>
              </a:ext>
            </a:extLst>
          </p:cNvPr>
          <p:cNvSpPr>
            <a:spLocks noGrp="1"/>
          </p:cNvSpPr>
          <p:nvPr>
            <p:ph type="title"/>
          </p:nvPr>
        </p:nvSpPr>
        <p:spPr/>
        <p:txBody>
          <a:bodyPr/>
          <a:lstStyle/>
          <a:p>
            <a:r>
              <a:rPr lang="zh-CN" altLang="en-US" dirty="0"/>
              <a:t> 无产阶级革命与俄国的探索</a:t>
            </a:r>
          </a:p>
        </p:txBody>
      </p:sp>
      <p:sp>
        <p:nvSpPr>
          <p:cNvPr id="3" name="内容占位符 2">
            <a:extLst>
              <a:ext uri="{FF2B5EF4-FFF2-40B4-BE49-F238E27FC236}">
                <a16:creationId xmlns:a16="http://schemas.microsoft.com/office/drawing/2014/main" xmlns="" id="{4FEE67B7-C3E9-44DA-AE1F-0CBC0A3AA03B}"/>
              </a:ext>
            </a:extLst>
          </p:cNvPr>
          <p:cNvSpPr>
            <a:spLocks noGrp="1"/>
          </p:cNvSpPr>
          <p:nvPr>
            <p:ph idx="1"/>
          </p:nvPr>
        </p:nvSpPr>
        <p:spPr/>
        <p:txBody>
          <a:bodyPr/>
          <a:lstStyle/>
          <a:p>
            <a:r>
              <a:rPr lang="zh-CN" altLang="en-US" dirty="0"/>
              <a:t>十月革命是世界历史上划时代的重大事件</a:t>
            </a:r>
            <a:r>
              <a:rPr lang="en-US" altLang="zh-CN" dirty="0"/>
              <a:t>,</a:t>
            </a:r>
            <a:r>
              <a:rPr lang="zh-CN" altLang="en-US" dirty="0"/>
              <a:t>产生了深远的历史影响。首先</a:t>
            </a:r>
            <a:r>
              <a:rPr lang="en-US" altLang="zh-CN" dirty="0"/>
              <a:t>,</a:t>
            </a:r>
            <a:r>
              <a:rPr lang="zh-CN" altLang="en-US" dirty="0"/>
              <a:t>它将马克思主 义关于无产阶级革命的理论变为现实</a:t>
            </a:r>
            <a:r>
              <a:rPr lang="en-US" altLang="zh-CN" dirty="0"/>
              <a:t>,</a:t>
            </a:r>
            <a:r>
              <a:rPr lang="zh-CN" altLang="en-US" dirty="0"/>
              <a:t>开启了无产阶级革命的新时代</a:t>
            </a:r>
            <a:r>
              <a:rPr lang="en-US" altLang="zh-CN" dirty="0"/>
              <a:t>,</a:t>
            </a:r>
            <a:r>
              <a:rPr lang="zh-CN" altLang="en-US" dirty="0"/>
              <a:t>建立了世界上第一个社 会主义国家</a:t>
            </a:r>
            <a:r>
              <a:rPr lang="en-US" altLang="zh-CN" dirty="0"/>
              <a:t>;</a:t>
            </a:r>
            <a:r>
              <a:rPr lang="zh-CN" altLang="en-US" dirty="0"/>
              <a:t>其次</a:t>
            </a:r>
            <a:r>
              <a:rPr lang="en-US" altLang="zh-CN" dirty="0"/>
              <a:t>,</a:t>
            </a:r>
            <a:r>
              <a:rPr lang="zh-CN" altLang="en-US" dirty="0"/>
              <a:t>它沉重打击了帝国主义的统治</a:t>
            </a:r>
            <a:r>
              <a:rPr lang="en-US" altLang="zh-CN" dirty="0"/>
              <a:t>,</a:t>
            </a:r>
            <a:r>
              <a:rPr lang="zh-CN" altLang="en-US" dirty="0"/>
              <a:t>鼓舞了资本主义国家的革命运动</a:t>
            </a:r>
            <a:r>
              <a:rPr lang="en-US" altLang="zh-CN" dirty="0"/>
              <a:t>;</a:t>
            </a:r>
            <a:r>
              <a:rPr lang="zh-CN" altLang="en-US" dirty="0"/>
              <a:t>再次</a:t>
            </a:r>
            <a:r>
              <a:rPr lang="en-US" altLang="zh-CN" dirty="0"/>
              <a:t>,</a:t>
            </a:r>
            <a:r>
              <a:rPr lang="zh-CN" altLang="en-US" dirty="0"/>
              <a:t>它 激励了殖民地、半殖民地的民族民主革命</a:t>
            </a:r>
            <a:r>
              <a:rPr lang="en-US" altLang="zh-CN" dirty="0"/>
              <a:t>,</a:t>
            </a:r>
            <a:r>
              <a:rPr lang="zh-CN" altLang="en-US" dirty="0"/>
              <a:t>掀起了被压迫民族解放斗争的新高潮</a:t>
            </a:r>
            <a:r>
              <a:rPr lang="en-US" altLang="zh-CN" dirty="0"/>
              <a:t>;</a:t>
            </a:r>
            <a:r>
              <a:rPr lang="zh-CN" altLang="en-US" dirty="0"/>
              <a:t>最后</a:t>
            </a:r>
            <a:r>
              <a:rPr lang="en-US" altLang="zh-CN" dirty="0"/>
              <a:t>,</a:t>
            </a:r>
            <a:r>
              <a:rPr lang="zh-CN" altLang="en-US" dirty="0"/>
              <a:t>它促进了马克思列宁主义的传播</a:t>
            </a:r>
            <a:r>
              <a:rPr lang="en-US" altLang="zh-CN" dirty="0"/>
              <a:t>,</a:t>
            </a:r>
            <a:r>
              <a:rPr lang="zh-CN" altLang="en-US" dirty="0"/>
              <a:t>推进了无产阶级政党的建立。 </a:t>
            </a:r>
          </a:p>
          <a:p>
            <a:r>
              <a:rPr lang="zh-CN" altLang="en-US" dirty="0"/>
              <a:t> </a:t>
            </a:r>
          </a:p>
          <a:p>
            <a:endParaRPr lang="zh-CN" altLang="en-US" dirty="0"/>
          </a:p>
          <a:p>
            <a:endParaRPr lang="zh-CN" altLang="en-US" dirty="0"/>
          </a:p>
          <a:p>
            <a:endParaRPr lang="zh-CN" altLang="en-US" dirty="0"/>
          </a:p>
        </p:txBody>
      </p:sp>
      <p:sp>
        <p:nvSpPr>
          <p:cNvPr id="4" name="文本框 9219">
            <a:extLst>
              <a:ext uri="{FF2B5EF4-FFF2-40B4-BE49-F238E27FC236}">
                <a16:creationId xmlns:a16="http://schemas.microsoft.com/office/drawing/2014/main" xmlns="" id="{2260BF1A-D0D1-41DC-9991-2427A126519B}"/>
              </a:ext>
            </a:extLst>
          </p:cNvPr>
          <p:cNvSpPr txBox="1">
            <a:spLocks noChangeArrowheads="1"/>
          </p:cNvSpPr>
          <p:nvPr/>
        </p:nvSpPr>
        <p:spPr bwMode="auto">
          <a:xfrm>
            <a:off x="528912" y="604499"/>
            <a:ext cx="1643400" cy="440506"/>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67628" tIns="35243" rIns="67628" bIns="35243">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82</a:t>
            </a: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83</a:t>
            </a:r>
          </a:p>
        </p:txBody>
      </p:sp>
    </p:spTree>
    <p:extLst>
      <p:ext uri="{BB962C8B-B14F-4D97-AF65-F5344CB8AC3E}">
        <p14:creationId xmlns:p14="http://schemas.microsoft.com/office/powerpoint/2010/main" xmlns="" val="4200838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4130A74-BB0D-4100-88D7-A96F4F0F4018}"/>
              </a:ext>
            </a:extLst>
          </p:cNvPr>
          <p:cNvSpPr>
            <a:spLocks noGrp="1"/>
          </p:cNvSpPr>
          <p:nvPr>
            <p:ph type="title"/>
          </p:nvPr>
        </p:nvSpPr>
        <p:spPr/>
        <p:txBody>
          <a:bodyPr/>
          <a:lstStyle/>
          <a:p>
            <a:r>
              <a:rPr lang="zh-CN" altLang="en-US" dirty="0"/>
              <a:t> 无产阶级革命与俄国的探索</a:t>
            </a:r>
          </a:p>
        </p:txBody>
      </p:sp>
      <p:sp>
        <p:nvSpPr>
          <p:cNvPr id="3" name="内容占位符 2">
            <a:extLst>
              <a:ext uri="{FF2B5EF4-FFF2-40B4-BE49-F238E27FC236}">
                <a16:creationId xmlns:a16="http://schemas.microsoft.com/office/drawing/2014/main" xmlns="" id="{4BF127E3-62A1-45D2-A999-D046C27D5EB2}"/>
              </a:ext>
            </a:extLst>
          </p:cNvPr>
          <p:cNvSpPr>
            <a:spLocks noGrp="1"/>
          </p:cNvSpPr>
          <p:nvPr>
            <p:ph idx="1"/>
          </p:nvPr>
        </p:nvSpPr>
        <p:spPr/>
        <p:txBody>
          <a:bodyPr/>
          <a:lstStyle/>
          <a:p>
            <a:r>
              <a:rPr lang="zh-CN" altLang="en-US" dirty="0"/>
              <a:t>列宁努力把马克思主义基本原理同俄国的具体实际相结合，探索出一条适合俄国国情的社会主义道路。这是列宁对马克思主义的重大贡献，也是他留给后人的最宝贵的思想遗产</a:t>
            </a:r>
          </a:p>
          <a:p>
            <a:endParaRPr lang="zh-CN" altLang="en-US" dirty="0"/>
          </a:p>
          <a:p>
            <a:endParaRPr lang="zh-CN" altLang="en-US" dirty="0"/>
          </a:p>
        </p:txBody>
      </p:sp>
      <p:sp>
        <p:nvSpPr>
          <p:cNvPr id="4" name="文本框 9219">
            <a:extLst>
              <a:ext uri="{FF2B5EF4-FFF2-40B4-BE49-F238E27FC236}">
                <a16:creationId xmlns:a16="http://schemas.microsoft.com/office/drawing/2014/main" xmlns="" id="{DC444DD6-3291-4121-A9D4-DE641007D14F}"/>
              </a:ext>
            </a:extLst>
          </p:cNvPr>
          <p:cNvSpPr txBox="1">
            <a:spLocks noChangeArrowheads="1"/>
          </p:cNvSpPr>
          <p:nvPr/>
        </p:nvSpPr>
        <p:spPr bwMode="auto">
          <a:xfrm>
            <a:off x="528912" y="604499"/>
            <a:ext cx="1643400" cy="440506"/>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67628" tIns="35243" rIns="67628" bIns="35243">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82</a:t>
            </a: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83</a:t>
            </a:r>
          </a:p>
        </p:txBody>
      </p:sp>
    </p:spTree>
    <p:extLst>
      <p:ext uri="{BB962C8B-B14F-4D97-AF65-F5344CB8AC3E}">
        <p14:creationId xmlns:p14="http://schemas.microsoft.com/office/powerpoint/2010/main" xmlns="" val="28300817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D8621F2-1680-4979-B651-C8F0578A274F}"/>
              </a:ext>
            </a:extLst>
          </p:cNvPr>
          <p:cNvSpPr>
            <a:spLocks noGrp="1"/>
          </p:cNvSpPr>
          <p:nvPr>
            <p:ph type="title"/>
          </p:nvPr>
        </p:nvSpPr>
        <p:spPr/>
        <p:txBody>
          <a:bodyPr/>
          <a:lstStyle/>
          <a:p>
            <a:r>
              <a:rPr lang="zh-CN" altLang="en-US" dirty="0"/>
              <a:t> 无产阶级革命与俄国的探索</a:t>
            </a:r>
          </a:p>
        </p:txBody>
      </p:sp>
      <p:sp>
        <p:nvSpPr>
          <p:cNvPr id="3" name="内容占位符 2">
            <a:extLst>
              <a:ext uri="{FF2B5EF4-FFF2-40B4-BE49-F238E27FC236}">
                <a16:creationId xmlns:a16="http://schemas.microsoft.com/office/drawing/2014/main" xmlns="" id="{875EF458-7258-4C01-AB2D-5A55C83A7D57}"/>
              </a:ext>
            </a:extLst>
          </p:cNvPr>
          <p:cNvSpPr>
            <a:spLocks noGrp="1"/>
          </p:cNvSpPr>
          <p:nvPr>
            <p:ph idx="1"/>
          </p:nvPr>
        </p:nvSpPr>
        <p:spPr/>
        <p:txBody>
          <a:bodyPr/>
          <a:lstStyle/>
          <a:p>
            <a:r>
              <a:rPr lang="zh-CN" altLang="en-US" dirty="0"/>
              <a:t>苏联模式的基本特征</a:t>
            </a:r>
            <a:r>
              <a:rPr lang="en-US" altLang="zh-CN" dirty="0"/>
              <a:t>:</a:t>
            </a:r>
          </a:p>
          <a:p>
            <a:r>
              <a:rPr lang="en-US" altLang="zh-CN" dirty="0"/>
              <a:t>1</a:t>
            </a:r>
            <a:r>
              <a:rPr lang="zh-CN" altLang="en-US" dirty="0"/>
              <a:t>从经济方面来看，主要是由经济发展战略和经济体制两部分组成。在发展战略方面，主要是以高速度发展国 民经济为首要任务，以重工业为发展重点，实现从农业国到工业国的转变。与这种发展战略相适应，在经济体制方面，主要是在所有制结构上形成了单一的生产资料公有制形式，在经济运 行中排斥市场机制，完全采用行政手段，形成了过度集中的指令性计划经济模式。</a:t>
            </a:r>
          </a:p>
          <a:p>
            <a:endParaRPr lang="zh-CN" altLang="en-US" dirty="0"/>
          </a:p>
          <a:p>
            <a:endParaRPr lang="zh-CN" altLang="en-US" dirty="0"/>
          </a:p>
        </p:txBody>
      </p:sp>
      <p:sp>
        <p:nvSpPr>
          <p:cNvPr id="4" name="文本框 9219">
            <a:extLst>
              <a:ext uri="{FF2B5EF4-FFF2-40B4-BE49-F238E27FC236}">
                <a16:creationId xmlns:a16="http://schemas.microsoft.com/office/drawing/2014/main" xmlns="" id="{085CC1AC-DD9D-4552-8CCA-5E6ECF7261EE}"/>
              </a:ext>
            </a:extLst>
          </p:cNvPr>
          <p:cNvSpPr txBox="1">
            <a:spLocks noChangeArrowheads="1"/>
          </p:cNvSpPr>
          <p:nvPr/>
        </p:nvSpPr>
        <p:spPr bwMode="auto">
          <a:xfrm>
            <a:off x="528912" y="604499"/>
            <a:ext cx="1643400" cy="440506"/>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67628" tIns="35243" rIns="67628" bIns="35243">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82</a:t>
            </a: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83</a:t>
            </a:r>
          </a:p>
        </p:txBody>
      </p:sp>
    </p:spTree>
    <p:extLst>
      <p:ext uri="{BB962C8B-B14F-4D97-AF65-F5344CB8AC3E}">
        <p14:creationId xmlns:p14="http://schemas.microsoft.com/office/powerpoint/2010/main" xmlns="" val="1155575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479</TotalTime>
  <Words>1335</Words>
  <Application>Microsoft Office PowerPoint</Application>
  <PresentationFormat>自定义</PresentationFormat>
  <Paragraphs>93</Paragraphs>
  <Slides>22</Slides>
  <Notes>0</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Office 主题​​</vt:lpstr>
      <vt:lpstr>2019考研政治强化课程 马原理</vt:lpstr>
      <vt:lpstr>第十九课 社会主义社会与共产主义社会</vt:lpstr>
      <vt:lpstr>空想社会主义的产生、发展和局限性</vt:lpstr>
      <vt:lpstr> 空想社会主义的产生、发展和局限性</vt:lpstr>
      <vt:lpstr> 科学社会主义的创立</vt:lpstr>
      <vt:lpstr> 第一国际和巴黎公社</vt:lpstr>
      <vt:lpstr> 无产阶级革命与俄国的探索</vt:lpstr>
      <vt:lpstr> 无产阶级革命与俄国的探索</vt:lpstr>
      <vt:lpstr> 无产阶级革命与俄国的探索</vt:lpstr>
      <vt:lpstr> 无产阶级革命与俄国的探索</vt:lpstr>
      <vt:lpstr> 社会主义的发展与贡献</vt:lpstr>
      <vt:lpstr> 正确把握科学社会主义基本原则的主要内容 </vt:lpstr>
      <vt:lpstr> 社会主义首先在经济文化相对落后的 国家取得胜利的主要原因 </vt:lpstr>
      <vt:lpstr> 社会主义建设的曲折发展与不断完善 </vt:lpstr>
      <vt:lpstr> 社会主义建设的曲折发展与不断完善 </vt:lpstr>
      <vt:lpstr> 社会主义建设的曲折发展与不断完善 </vt:lpstr>
      <vt:lpstr> 马克思主义经典作家预见     未来社会的科学立场和方法</vt:lpstr>
      <vt:lpstr> 共产主义社会的基本特征</vt:lpstr>
      <vt:lpstr> 共产主义事业</vt:lpstr>
      <vt:lpstr> 两个必然和两个绝不会</vt:lpstr>
      <vt:lpstr> 为实现共产主义而奋斗</vt:lpstr>
      <vt:lpstr>幻灯片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75</cp:revision>
  <dcterms:created xsi:type="dcterms:W3CDTF">2017-06-09T06:12:12Z</dcterms:created>
  <dcterms:modified xsi:type="dcterms:W3CDTF">2018-05-11T07:53:58Z</dcterms:modified>
</cp:coreProperties>
</file>