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7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205529-CEE4-4A0C-B431-C9E8E77308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46730"/>
            <a:ext cx="9144000" cy="1030941"/>
          </a:xfrm>
        </p:spPr>
        <p:txBody>
          <a:bodyPr anchor="b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封皮</a:t>
            </a:r>
            <a:r>
              <a:rPr lang="en-US" altLang="zh-CN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48</a:t>
            </a: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号微软雅黑加粗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821FD7-6BE1-4262-95D1-DD10902D49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72369"/>
            <a:ext cx="9144000" cy="647224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主讲人：</a:t>
            </a:r>
            <a:r>
              <a:rPr lang="en-US" altLang="zh-CN" dirty="0"/>
              <a:t>XXX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93937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25BC60-840B-45BF-85CB-A516D6710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8B5A5D-F98B-44EC-9F9F-50CA20B65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089025"/>
            <a:ext cx="8453723" cy="5231092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1012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1B5515-C645-4529-9B57-3EFE51888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911" y="546848"/>
            <a:ext cx="8453723" cy="5764306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1477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0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E16CDD1C-0656-4CBF-914B-AFD9A13F0EFE}"/>
              </a:ext>
            </a:extLst>
          </p:cNvPr>
          <p:cNvSpPr/>
          <p:nvPr userDrawn="1"/>
        </p:nvSpPr>
        <p:spPr>
          <a:xfrm>
            <a:off x="0" y="-231"/>
            <a:ext cx="12192000" cy="6858000"/>
          </a:xfrm>
          <a:prstGeom prst="rect">
            <a:avLst/>
          </a:prstGeom>
          <a:solidFill>
            <a:srgbClr val="113F3D"/>
          </a:solidFill>
          <a:ln>
            <a:solidFill>
              <a:srgbClr val="113F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C9F982E-D706-4044-B179-15E7E5C03F6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28912" y="555812"/>
            <a:ext cx="8453723" cy="537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DDD1B9-3BB5-481C-8CDC-A7E01457D427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8912" y="1093694"/>
            <a:ext cx="8453723" cy="522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15" name="图片 14" descr="图片包含 物体&#10;&#10;已生成极高可信度的说明">
            <a:extLst>
              <a:ext uri="{FF2B5EF4-FFF2-40B4-BE49-F238E27FC236}">
                <a16:creationId xmlns:a16="http://schemas.microsoft.com/office/drawing/2014/main" id="{0214D8A9-8710-4524-A2B3-0B8C577814B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671" y="6060843"/>
            <a:ext cx="1971704" cy="5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4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6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5654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7D75B4-EA35-4C53-AD53-95E3F7CCC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3" y="1374657"/>
            <a:ext cx="8436462" cy="22473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2019</a:t>
            </a:r>
            <a:r>
              <a:rPr lang="zh-CN" altLang="en-US" dirty="0"/>
              <a:t>考研政治强化课程</a:t>
            </a:r>
            <a:br>
              <a:rPr lang="en-US" altLang="zh-CN" dirty="0"/>
            </a:br>
            <a:r>
              <a:rPr lang="zh-CN" altLang="en-US" dirty="0"/>
              <a:t>马原理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1D5E647-2926-4AD8-B6DA-F68822BF1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3" y="3965340"/>
            <a:ext cx="8436462" cy="647224"/>
          </a:xfrm>
        </p:spPr>
        <p:txBody>
          <a:bodyPr/>
          <a:lstStyle/>
          <a:p>
            <a:r>
              <a:rPr lang="zh-CN" altLang="en-US" sz="2400" dirty="0"/>
              <a:t>主讲人  徐涛</a:t>
            </a:r>
          </a:p>
          <a:p>
            <a:r>
              <a:rPr lang="zh-CN" altLang="en-US" sz="2400" dirty="0"/>
              <a:t>配套教材：</a:t>
            </a:r>
            <a:r>
              <a:rPr lang="en-US" altLang="zh-CN" sz="2400" dirty="0"/>
              <a:t>《</a:t>
            </a:r>
            <a:r>
              <a:rPr lang="zh-CN" altLang="en-US" sz="2400" dirty="0"/>
              <a:t>考研政治核心考案</a:t>
            </a:r>
            <a:r>
              <a:rPr lang="en-US" altLang="zh-CN" sz="2400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407639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BBFB45-2222-4546-A89B-B398C2EF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新、旧事物的关系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CB0532-F6FD-423F-8A11-33F14FEBE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089025"/>
            <a:ext cx="8685426" cy="5231092"/>
          </a:xfrm>
        </p:spPr>
        <p:txBody>
          <a:bodyPr>
            <a:normAutofit/>
          </a:bodyPr>
          <a:lstStyle/>
          <a:p>
            <a:r>
              <a:rPr lang="zh-CN" altLang="en-US" sz="2200" b="1" dirty="0"/>
              <a:t>新事物是</a:t>
            </a:r>
            <a:r>
              <a:rPr lang="zh-CN" altLang="en-US" sz="2200" dirty="0"/>
              <a:t>指合乎历史前进方向、具有远大前途的东西；</a:t>
            </a:r>
            <a:r>
              <a:rPr lang="zh-CN" altLang="en-US" sz="2200" b="1" dirty="0"/>
              <a:t>旧事物是</a:t>
            </a:r>
            <a:r>
              <a:rPr lang="zh-CN" altLang="en-US" sz="2200" dirty="0"/>
              <a:t>指丧失历史必然性、日趋灭亡的东西。新生事物是不可战胜的，因为：</a:t>
            </a:r>
          </a:p>
          <a:p>
            <a:r>
              <a:rPr lang="zh-CN" altLang="en-US" sz="2200" dirty="0"/>
              <a:t>     第一，新事物具有新结构，适应新环境</a:t>
            </a:r>
          </a:p>
          <a:p>
            <a:r>
              <a:rPr lang="zh-CN" altLang="en-US" sz="2200" dirty="0"/>
              <a:t>     第二，新事物是旧事物的改良，吸收了旧的优点，增添了新内容</a:t>
            </a:r>
          </a:p>
          <a:p>
            <a:r>
              <a:rPr lang="zh-CN" altLang="en-US" sz="2200" dirty="0"/>
              <a:t>     第三，新事物符合群众利益，受到群众拥护</a:t>
            </a:r>
          </a:p>
          <a:p>
            <a:endParaRPr lang="zh-CN" altLang="en-US" sz="2200" dirty="0"/>
          </a:p>
        </p:txBody>
      </p:sp>
      <p:sp>
        <p:nvSpPr>
          <p:cNvPr id="4" name="文本框 13315">
            <a:extLst>
              <a:ext uri="{FF2B5EF4-FFF2-40B4-BE49-F238E27FC236}">
                <a16:creationId xmlns:a16="http://schemas.microsoft.com/office/drawing/2014/main" id="{2B9B546B-A9A8-4137-A676-861AA603A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573" y="561975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15</a:t>
            </a:r>
          </a:p>
        </p:txBody>
      </p:sp>
      <p:sp>
        <p:nvSpPr>
          <p:cNvPr id="5" name="文本框 14340">
            <a:extLst>
              <a:ext uri="{FF2B5EF4-FFF2-40B4-BE49-F238E27FC236}">
                <a16:creationId xmlns:a16="http://schemas.microsoft.com/office/drawing/2014/main" id="{A08BE016-DD33-40EF-B699-94A087EA2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850" y="4467225"/>
            <a:ext cx="4448175" cy="4603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3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命题角度：如何区分新、旧事物</a:t>
            </a:r>
          </a:p>
        </p:txBody>
      </p:sp>
      <p:sp>
        <p:nvSpPr>
          <p:cNvPr id="6" name="文本框 14341">
            <a:extLst>
              <a:ext uri="{FF2B5EF4-FFF2-40B4-BE49-F238E27FC236}">
                <a16:creationId xmlns:a16="http://schemas.microsoft.com/office/drawing/2014/main" id="{889555F2-3F7D-4222-AECD-E52796EA4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24500"/>
            <a:ext cx="5972175" cy="4603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新、旧事物的区分是否与时间的先后有关？</a:t>
            </a:r>
          </a:p>
        </p:txBody>
      </p:sp>
    </p:spTree>
    <p:extLst>
      <p:ext uri="{BB962C8B-B14F-4D97-AF65-F5344CB8AC3E}">
        <p14:creationId xmlns:p14="http://schemas.microsoft.com/office/powerpoint/2010/main" val="178002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93A04E-A725-4DB3-A6D0-B8DA00ABD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过程的观点</a:t>
            </a:r>
          </a:p>
        </p:txBody>
      </p:sp>
      <p:sp>
        <p:nvSpPr>
          <p:cNvPr id="4" name="文本框 13315">
            <a:extLst>
              <a:ext uri="{FF2B5EF4-FFF2-40B4-BE49-F238E27FC236}">
                <a16:creationId xmlns:a16="http://schemas.microsoft.com/office/drawing/2014/main" id="{7C57D334-52E8-4B94-BA51-84CCBFB41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573" y="561975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15</a:t>
            </a:r>
          </a:p>
        </p:txBody>
      </p:sp>
      <p:sp>
        <p:nvSpPr>
          <p:cNvPr id="5" name="文本框 16387">
            <a:extLst>
              <a:ext uri="{FF2B5EF4-FFF2-40B4-BE49-F238E27FC236}">
                <a16:creationId xmlns:a16="http://schemas.microsoft.com/office/drawing/2014/main" id="{B81FA3A2-6821-4B96-AA42-01F253EB5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1739900"/>
            <a:ext cx="6581775" cy="4603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tx1"/>
                </a:solidFill>
                <a:latin typeface="仿宋" panose="02010609060101010101" pitchFamily="49" charset="-122"/>
                <a:ea typeface="微软雅黑" panose="020B0503020204020204" pitchFamily="34" charset="-122"/>
              </a:rPr>
              <a:t>世界不是既成事物的集合体，而是过程的集合体</a:t>
            </a:r>
          </a:p>
        </p:txBody>
      </p:sp>
      <p:sp>
        <p:nvSpPr>
          <p:cNvPr id="6" name="文本框 16388">
            <a:extLst>
              <a:ext uri="{FF2B5EF4-FFF2-40B4-BE49-F238E27FC236}">
                <a16:creationId xmlns:a16="http://schemas.microsoft.com/office/drawing/2014/main" id="{F6069E3A-8670-4D3C-975A-CF5ABCE4C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2987675"/>
            <a:ext cx="5362575" cy="4603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tx1"/>
                </a:solidFill>
                <a:latin typeface="仿宋" panose="02010609060101010101" pitchFamily="49" charset="-122"/>
                <a:ea typeface="微软雅黑" panose="020B0503020204020204" pitchFamily="34" charset="-122"/>
              </a:rPr>
              <a:t>一切在历史上产生的都要在历史上灭亡</a:t>
            </a:r>
          </a:p>
        </p:txBody>
      </p:sp>
      <p:sp>
        <p:nvSpPr>
          <p:cNvPr id="7" name="文本框 16389">
            <a:extLst>
              <a:ext uri="{FF2B5EF4-FFF2-40B4-BE49-F238E27FC236}">
                <a16:creationId xmlns:a16="http://schemas.microsoft.com/office/drawing/2014/main" id="{15CA6C89-0366-495D-BE4B-57ADD1A9A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4140200"/>
            <a:ext cx="5057775" cy="4603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tx1"/>
                </a:solidFill>
                <a:latin typeface="仿宋" panose="02010609060101010101" pitchFamily="49" charset="-122"/>
                <a:ea typeface="微软雅黑" panose="020B0503020204020204" pitchFamily="34" charset="-122"/>
              </a:rPr>
              <a:t>任何事物都有它的过去、现在和将来</a:t>
            </a:r>
          </a:p>
        </p:txBody>
      </p:sp>
    </p:spTree>
    <p:extLst>
      <p:ext uri="{BB962C8B-B14F-4D97-AF65-F5344CB8AC3E}">
        <p14:creationId xmlns:p14="http://schemas.microsoft.com/office/powerpoint/2010/main" val="3498691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85D332-90EB-4DC8-81EC-5C7A4406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/>
              <a:t>例题（多选）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FCB48C-D22E-4B6F-903C-5FBCC7B18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“沉舟侧畔千帆过，病树前头万木春。”辩证法认为发展的实质是新事物的产生和旧事物的灭亡。新生事物必然取代旧事物，从根本上说，是因为（  ）</a:t>
            </a:r>
          </a:p>
          <a:p>
            <a:r>
              <a:rPr lang="en-US" altLang="zh-CN" dirty="0"/>
              <a:t>A. </a:t>
            </a:r>
            <a:r>
              <a:rPr lang="zh-CN" altLang="en-US" dirty="0"/>
              <a:t>新生事物产生于旧事物之后，是新出现的事物</a:t>
            </a:r>
          </a:p>
          <a:p>
            <a:r>
              <a:rPr lang="en-US" altLang="zh-CN" dirty="0"/>
              <a:t>B. </a:t>
            </a:r>
            <a:r>
              <a:rPr lang="zh-CN" altLang="en-US" dirty="0"/>
              <a:t>新生事物具有新的结构和功能，能适应已经变化了的环境和条件</a:t>
            </a:r>
          </a:p>
          <a:p>
            <a:r>
              <a:rPr lang="en-US" altLang="zh-CN" dirty="0"/>
              <a:t>C. </a:t>
            </a:r>
            <a:r>
              <a:rPr lang="zh-CN" altLang="en-US" dirty="0"/>
              <a:t>新生事物是对旧事物的扬弃，并添加了旧事物所不能容纳的新内容</a:t>
            </a:r>
          </a:p>
          <a:p>
            <a:r>
              <a:rPr lang="en-US" altLang="zh-CN" dirty="0"/>
              <a:t>D. </a:t>
            </a:r>
            <a:r>
              <a:rPr lang="zh-CN" altLang="en-US" dirty="0"/>
              <a:t>在社会历史领域内，新生事物符合广大人民群众的根本利益和要求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1906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31BBA746-E9E7-4AA5-96CB-837C91EF1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2602621"/>
            <a:ext cx="84597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下节课再见</a:t>
            </a:r>
          </a:p>
        </p:txBody>
      </p:sp>
    </p:spTree>
    <p:extLst>
      <p:ext uri="{BB962C8B-B14F-4D97-AF65-F5344CB8AC3E}">
        <p14:creationId xmlns:p14="http://schemas.microsoft.com/office/powerpoint/2010/main" val="336669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AD29BD-3A0E-45B2-8F0A-A694DFAAD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025747"/>
            <a:ext cx="8459787" cy="22422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第四课</a:t>
            </a:r>
            <a:br>
              <a:rPr lang="en-US" altLang="zh-CN" dirty="0"/>
            </a:br>
            <a:r>
              <a:rPr lang="zh-CN" altLang="en-US" dirty="0"/>
              <a:t>辩证法两大总特征</a:t>
            </a:r>
          </a:p>
        </p:txBody>
      </p:sp>
    </p:spTree>
    <p:extLst>
      <p:ext uri="{BB962C8B-B14F-4D97-AF65-F5344CB8AC3E}">
        <p14:creationId xmlns:p14="http://schemas.microsoft.com/office/powerpoint/2010/main" val="18867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0A3E0445-8844-4EEF-84CF-627D2196C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3946525"/>
            <a:ext cx="2660650" cy="8604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lIns="90170" tIns="46990" rIns="90170" bIns="469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三大规律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C18EAA3E-4932-4B7F-AF6A-0BBC5BD08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2862263"/>
            <a:ext cx="2660650" cy="8588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五对范畴</a:t>
            </a:r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D6A2A074-2FBA-4D38-8727-A49E45188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95600"/>
            <a:ext cx="1643063" cy="1182688"/>
          </a:xfrm>
          <a:prstGeom prst="rect">
            <a:avLst/>
          </a:prstGeom>
          <a:solidFill>
            <a:srgbClr val="D6EC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辩证法</a:t>
            </a:r>
          </a:p>
        </p:txBody>
      </p:sp>
      <p:sp>
        <p:nvSpPr>
          <p:cNvPr id="5" name="Text Box 28">
            <a:extLst>
              <a:ext uri="{FF2B5EF4-FFF2-40B4-BE49-F238E27FC236}">
                <a16:creationId xmlns:a16="http://schemas.microsoft.com/office/drawing/2014/main" id="{0DF9D5E0-FE60-43D1-B637-9676D7A2A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1797050"/>
            <a:ext cx="2660650" cy="860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lIns="90170" tIns="46990" rIns="90170" bIns="469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两大总特征</a:t>
            </a:r>
          </a:p>
        </p:txBody>
      </p:sp>
      <p:sp>
        <p:nvSpPr>
          <p:cNvPr id="6" name="AutoShape 30">
            <a:extLst>
              <a:ext uri="{FF2B5EF4-FFF2-40B4-BE49-F238E27FC236}">
                <a16:creationId xmlns:a16="http://schemas.microsoft.com/office/drawing/2014/main" id="{AFEF40FC-538A-4DAC-8B21-446776F572D1}"/>
              </a:ext>
            </a:extLst>
          </p:cNvPr>
          <p:cNvSpPr>
            <a:spLocks/>
          </p:cNvSpPr>
          <p:nvPr/>
        </p:nvSpPr>
        <p:spPr bwMode="auto">
          <a:xfrm>
            <a:off x="3101975" y="1946275"/>
            <a:ext cx="231775" cy="2620963"/>
          </a:xfrm>
          <a:prstGeom prst="leftBrace">
            <a:avLst>
              <a:gd name="adj1" fmla="val 63661"/>
              <a:gd name="adj2" fmla="val 50000"/>
            </a:avLst>
          </a:prstGeom>
          <a:noFill/>
          <a:ln w="38100">
            <a:solidFill>
              <a:srgbClr val="C8C8C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b="1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626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170">
            <a:extLst>
              <a:ext uri="{FF2B5EF4-FFF2-40B4-BE49-F238E27FC236}">
                <a16:creationId xmlns:a16="http://schemas.microsoft.com/office/drawing/2014/main" id="{953F8233-6D21-4C15-9E5D-CA94D592D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922" y="4265027"/>
            <a:ext cx="8255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矩形 7171">
            <a:extLst>
              <a:ext uri="{FF2B5EF4-FFF2-40B4-BE49-F238E27FC236}">
                <a16:creationId xmlns:a16="http://schemas.microsoft.com/office/drawing/2014/main" id="{5BC087FB-269E-4E57-9CB9-4BBE6A3E5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622" y="3841164"/>
            <a:ext cx="58738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7172">
            <a:extLst>
              <a:ext uri="{FF2B5EF4-FFF2-40B4-BE49-F238E27FC236}">
                <a16:creationId xmlns:a16="http://schemas.microsoft.com/office/drawing/2014/main" id="{A3C4D209-96E6-4C14-8B20-B3B2A726B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7385" y="3401427"/>
            <a:ext cx="49212" cy="6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7173">
            <a:extLst>
              <a:ext uri="{FF2B5EF4-FFF2-40B4-BE49-F238E27FC236}">
                <a16:creationId xmlns:a16="http://schemas.microsoft.com/office/drawing/2014/main" id="{0194C519-1022-4BFA-836C-DC2A37398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622" y="2963277"/>
            <a:ext cx="58738" cy="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矩形 7174">
            <a:extLst>
              <a:ext uri="{FF2B5EF4-FFF2-40B4-BE49-F238E27FC236}">
                <a16:creationId xmlns:a16="http://schemas.microsoft.com/office/drawing/2014/main" id="{1B75FF90-2D53-4CBD-BCC7-AFA96A6AA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1510" y="2517189"/>
            <a:ext cx="809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5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矩形 7177">
            <a:extLst>
              <a:ext uri="{FF2B5EF4-FFF2-40B4-BE49-F238E27FC236}">
                <a16:creationId xmlns:a16="http://schemas.microsoft.com/office/drawing/2014/main" id="{4AE2480C-1034-4851-8891-C738A3574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097" y="1439277"/>
            <a:ext cx="1576388" cy="601662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矩形 7178">
            <a:extLst>
              <a:ext uri="{FF2B5EF4-FFF2-40B4-BE49-F238E27FC236}">
                <a16:creationId xmlns:a16="http://schemas.microsoft.com/office/drawing/2014/main" id="{E28FCB7E-E2AE-4EF8-A390-67BE53B52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3772" y="1399589"/>
            <a:ext cx="17446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195369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普遍联系</a:t>
            </a:r>
          </a:p>
        </p:txBody>
      </p:sp>
      <p:sp>
        <p:nvSpPr>
          <p:cNvPr id="9" name="矩形 7179">
            <a:extLst>
              <a:ext uri="{FF2B5EF4-FFF2-40B4-BE49-F238E27FC236}">
                <a16:creationId xmlns:a16="http://schemas.microsoft.com/office/drawing/2014/main" id="{927F4B28-952A-4919-BC03-3F44D74DA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10" y="586789"/>
            <a:ext cx="2200275" cy="615950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矩形 7180">
            <a:extLst>
              <a:ext uri="{FF2B5EF4-FFF2-40B4-BE49-F238E27FC236}">
                <a16:creationId xmlns:a16="http://schemas.microsoft.com/office/drawing/2014/main" id="{39ED2DD0-44C3-49FE-9184-FD57A3AD7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10" y="601077"/>
            <a:ext cx="23987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19536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联系的含义</a:t>
            </a:r>
          </a:p>
        </p:txBody>
      </p:sp>
      <p:sp>
        <p:nvSpPr>
          <p:cNvPr id="11" name="矩形 7181">
            <a:extLst>
              <a:ext uri="{FF2B5EF4-FFF2-40B4-BE49-F238E27FC236}">
                <a16:creationId xmlns:a16="http://schemas.microsoft.com/office/drawing/2014/main" id="{148CC275-740B-47CB-A3CA-CF5A86B86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760" y="1456739"/>
            <a:ext cx="2166937" cy="622300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矩形 7182">
            <a:extLst>
              <a:ext uri="{FF2B5EF4-FFF2-40B4-BE49-F238E27FC236}">
                <a16:creationId xmlns:a16="http://schemas.microsoft.com/office/drawing/2014/main" id="{33FDC646-CC9E-48A8-AA9C-C6C7E0C39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160" y="1482139"/>
            <a:ext cx="21812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19536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联系的特征</a:t>
            </a:r>
          </a:p>
        </p:txBody>
      </p:sp>
      <p:sp>
        <p:nvSpPr>
          <p:cNvPr id="13" name="矩形 7183">
            <a:extLst>
              <a:ext uri="{FF2B5EF4-FFF2-40B4-BE49-F238E27FC236}">
                <a16:creationId xmlns:a16="http://schemas.microsoft.com/office/drawing/2014/main" id="{9EA50824-6861-4572-A000-B070A183A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747" y="2463214"/>
            <a:ext cx="2120900" cy="641350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矩形 7184">
            <a:extLst>
              <a:ext uri="{FF2B5EF4-FFF2-40B4-BE49-F238E27FC236}">
                <a16:creationId xmlns:a16="http://schemas.microsoft.com/office/drawing/2014/main" id="{18E4723B-2F0F-4CB7-B20A-543654861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8322" y="2475914"/>
            <a:ext cx="2081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19536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系统的观点</a:t>
            </a:r>
          </a:p>
        </p:txBody>
      </p:sp>
      <p:sp>
        <p:nvSpPr>
          <p:cNvPr id="15" name="矩形 7185">
            <a:extLst>
              <a:ext uri="{FF2B5EF4-FFF2-40B4-BE49-F238E27FC236}">
                <a16:creationId xmlns:a16="http://schemas.microsoft.com/office/drawing/2014/main" id="{47A95EA3-0BD2-408B-86C3-AE81E1135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0060" y="3583989"/>
            <a:ext cx="2190750" cy="604838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矩形 7186">
            <a:extLst>
              <a:ext uri="{FF2B5EF4-FFF2-40B4-BE49-F238E27FC236}">
                <a16:creationId xmlns:a16="http://schemas.microsoft.com/office/drawing/2014/main" id="{2E540554-9540-40FA-AD1D-4E4941F65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747" y="3610977"/>
            <a:ext cx="21097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19536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发展的含义</a:t>
            </a:r>
          </a:p>
        </p:txBody>
      </p:sp>
      <p:sp>
        <p:nvSpPr>
          <p:cNvPr id="17" name="矩形 7187">
            <a:extLst>
              <a:ext uri="{FF2B5EF4-FFF2-40B4-BE49-F238E27FC236}">
                <a16:creationId xmlns:a16="http://schemas.microsoft.com/office/drawing/2014/main" id="{E573B897-C44C-41EC-8148-EBAE5D818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097" y="4517439"/>
            <a:ext cx="1585913" cy="600075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矩形 7188">
            <a:extLst>
              <a:ext uri="{FF2B5EF4-FFF2-40B4-BE49-F238E27FC236}">
                <a16:creationId xmlns:a16="http://schemas.microsoft.com/office/drawing/2014/main" id="{6394D386-5FD5-435E-B112-5206DE16C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847" y="4520614"/>
            <a:ext cx="1636713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195369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永恒发展</a:t>
            </a:r>
          </a:p>
        </p:txBody>
      </p:sp>
      <p:sp>
        <p:nvSpPr>
          <p:cNvPr id="19" name="矩形 7189">
            <a:extLst>
              <a:ext uri="{FF2B5EF4-FFF2-40B4-BE49-F238E27FC236}">
                <a16:creationId xmlns:a16="http://schemas.microsoft.com/office/drawing/2014/main" id="{569CECDD-7BF0-4691-A3C3-22AB048FE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7997" y="4520614"/>
            <a:ext cx="2190750" cy="606425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矩形 7190">
            <a:extLst>
              <a:ext uri="{FF2B5EF4-FFF2-40B4-BE49-F238E27FC236}">
                <a16:creationId xmlns:a16="http://schemas.microsoft.com/office/drawing/2014/main" id="{8E2415F5-A727-43C4-A367-397F58295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572" y="4493627"/>
            <a:ext cx="2111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195369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新、旧事物的关系</a:t>
            </a:r>
          </a:p>
        </p:txBody>
      </p:sp>
      <p:sp>
        <p:nvSpPr>
          <p:cNvPr id="21" name="矩形 7191">
            <a:extLst>
              <a:ext uri="{FF2B5EF4-FFF2-40B4-BE49-F238E27FC236}">
                <a16:creationId xmlns:a16="http://schemas.microsoft.com/office/drawing/2014/main" id="{6DB81106-CA1F-4B90-9C15-CEA62E109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6410" y="5498514"/>
            <a:ext cx="2189162" cy="606425"/>
          </a:xfrm>
          <a:prstGeom prst="rect">
            <a:avLst/>
          </a:prstGeom>
          <a:solidFill>
            <a:srgbClr val="E5F5FC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矩形 7192">
            <a:extLst>
              <a:ext uri="{FF2B5EF4-FFF2-40B4-BE49-F238E27FC236}">
                <a16:creationId xmlns:a16="http://schemas.microsoft.com/office/drawing/2014/main" id="{A70E25EB-1D3E-41FF-9CBC-628F3988D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622" y="5471527"/>
            <a:ext cx="21097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19536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过程的观点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3" name="组合 67">
            <a:extLst>
              <a:ext uri="{FF2B5EF4-FFF2-40B4-BE49-F238E27FC236}">
                <a16:creationId xmlns:a16="http://schemas.microsoft.com/office/drawing/2014/main" id="{E511B09C-0A9D-4EF2-9DE1-D313E855FD87}"/>
              </a:ext>
            </a:extLst>
          </p:cNvPr>
          <p:cNvGrpSpPr>
            <a:grpSpLocks/>
          </p:cNvGrpSpPr>
          <p:nvPr/>
        </p:nvGrpSpPr>
        <p:grpSpPr bwMode="auto">
          <a:xfrm>
            <a:off x="2732797" y="1910764"/>
            <a:ext cx="441325" cy="2759075"/>
            <a:chOff x="3590132" y="2006603"/>
            <a:chExt cx="441325" cy="2759072"/>
          </a:xfrm>
        </p:grpSpPr>
        <p:cxnSp>
          <p:nvCxnSpPr>
            <p:cNvPr id="24" name="肘形连接符 7193">
              <a:extLst>
                <a:ext uri="{FF2B5EF4-FFF2-40B4-BE49-F238E27FC236}">
                  <a16:creationId xmlns:a16="http://schemas.microsoft.com/office/drawing/2014/main" id="{6C2CFAD8-FC84-4E38-BCEE-C504ADBED0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3590132" y="2006603"/>
              <a:ext cx="384175" cy="1706563"/>
            </a:xfrm>
            <a:prstGeom prst="bentConnector3">
              <a:avLst>
                <a:gd name="adj1" fmla="val 49917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肘形连接符 7194">
              <a:extLst>
                <a:ext uri="{FF2B5EF4-FFF2-40B4-BE49-F238E27FC236}">
                  <a16:creationId xmlns:a16="http://schemas.microsoft.com/office/drawing/2014/main" id="{FC59FD97-E15B-421C-B1C3-031AC57D8B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382963" y="4117182"/>
              <a:ext cx="1042987" cy="254000"/>
            </a:xfrm>
            <a:prstGeom prst="bentConnector2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组合 68">
            <a:extLst>
              <a:ext uri="{FF2B5EF4-FFF2-40B4-BE49-F238E27FC236}">
                <a16:creationId xmlns:a16="http://schemas.microsoft.com/office/drawing/2014/main" id="{B564235A-6DD9-4D1A-8621-89DCD3AFA3D5}"/>
              </a:ext>
            </a:extLst>
          </p:cNvPr>
          <p:cNvGrpSpPr>
            <a:grpSpLocks/>
          </p:cNvGrpSpPr>
          <p:nvPr/>
        </p:nvGrpSpPr>
        <p:grpSpPr bwMode="auto">
          <a:xfrm>
            <a:off x="4658436" y="908257"/>
            <a:ext cx="1100934" cy="1627976"/>
            <a:chOff x="4742654" y="908258"/>
            <a:chExt cx="1100934" cy="1627976"/>
          </a:xfrm>
        </p:grpSpPr>
        <p:cxnSp>
          <p:nvCxnSpPr>
            <p:cNvPr id="27" name="肘形连接符 7195">
              <a:extLst>
                <a:ext uri="{FF2B5EF4-FFF2-40B4-BE49-F238E27FC236}">
                  <a16:creationId xmlns:a16="http://schemas.microsoft.com/office/drawing/2014/main" id="{D334E232-4003-4780-8186-82207476441B}"/>
                </a:ext>
              </a:extLst>
            </p:cNvPr>
            <p:cNvCxnSpPr>
              <a:cxnSpLocks noChangeShapeType="1"/>
              <a:stCxn id="10" idx="1"/>
              <a:endCxn id="8" idx="3"/>
            </p:cNvCxnSpPr>
            <p:nvPr/>
          </p:nvCxnSpPr>
          <p:spPr bwMode="auto">
            <a:xfrm rot="10800000" flipV="1">
              <a:off x="4742654" y="908258"/>
              <a:ext cx="320675" cy="79136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肘形连接符 7196">
              <a:extLst>
                <a:ext uri="{FF2B5EF4-FFF2-40B4-BE49-F238E27FC236}">
                  <a16:creationId xmlns:a16="http://schemas.microsoft.com/office/drawing/2014/main" id="{BC27228B-CE8E-43AB-A833-9AF139A0C7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4616060" y="1980609"/>
              <a:ext cx="828675" cy="282575"/>
            </a:xfrm>
            <a:prstGeom prst="bentConnector2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直接连接符 7197">
              <a:extLst>
                <a:ext uri="{FF2B5EF4-FFF2-40B4-BE49-F238E27FC236}">
                  <a16:creationId xmlns:a16="http://schemas.microsoft.com/office/drawing/2014/main" id="{169F75AF-54B5-4AB2-8659-3D9696DF1D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3250" y="1949450"/>
              <a:ext cx="160338" cy="14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30" name="肘形连接符 7198">
            <a:extLst>
              <a:ext uri="{FF2B5EF4-FFF2-40B4-BE49-F238E27FC236}">
                <a16:creationId xmlns:a16="http://schemas.microsoft.com/office/drawing/2014/main" id="{3D295398-95D2-4333-BABC-D62576042788}"/>
              </a:ext>
            </a:extLst>
          </p:cNvPr>
          <p:cNvCxnSpPr>
            <a:cxnSpLocks noChangeShapeType="1"/>
            <a:stCxn id="15" idx="1"/>
            <a:endCxn id="18" idx="3"/>
          </p:cNvCxnSpPr>
          <p:nvPr/>
        </p:nvCxnSpPr>
        <p:spPr bwMode="auto">
          <a:xfrm rot="10800000" flipV="1">
            <a:off x="4642560" y="3885614"/>
            <a:ext cx="317500" cy="93662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肘形连接符 7199">
            <a:extLst>
              <a:ext uri="{FF2B5EF4-FFF2-40B4-BE49-F238E27FC236}">
                <a16:creationId xmlns:a16="http://schemas.microsoft.com/office/drawing/2014/main" id="{D1A868F2-7576-43D0-9038-BE36C3F8A20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217110" y="5352464"/>
            <a:ext cx="1181100" cy="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直接连接符 7200">
            <a:extLst>
              <a:ext uri="{FF2B5EF4-FFF2-40B4-BE49-F238E27FC236}">
                <a16:creationId xmlns:a16="http://schemas.microsoft.com/office/drawing/2014/main" id="{B7695DFA-BE76-4D19-AD70-314CB6719B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6547" y="4806364"/>
            <a:ext cx="149225" cy="142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矩形 7176">
            <a:extLst>
              <a:ext uri="{FF2B5EF4-FFF2-40B4-BE49-F238E27FC236}">
                <a16:creationId xmlns:a16="http://schemas.microsoft.com/office/drawing/2014/main" id="{444F0D68-B018-432C-AB29-6969BC0EC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10" y="3109327"/>
            <a:ext cx="1903412" cy="10175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605" tIns="14605" rIns="14605" bIns="1460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两大总特征</a:t>
            </a:r>
          </a:p>
        </p:txBody>
      </p:sp>
      <p:sp>
        <p:nvSpPr>
          <p:cNvPr id="34" name="直接连接符 7200">
            <a:extLst>
              <a:ext uri="{FF2B5EF4-FFF2-40B4-BE49-F238E27FC236}">
                <a16:creationId xmlns:a16="http://schemas.microsoft.com/office/drawing/2014/main" id="{A60DBC3E-FC60-4ABE-9F0B-749FB37AD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7660" y="5941427"/>
            <a:ext cx="17145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217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B216CE-0798-4908-92EE-EBAE0332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联系的含义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61CEE6-60F3-4457-9A6C-65889C91F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联系的含义：</a:t>
            </a:r>
            <a:r>
              <a:rPr lang="zh-CN" altLang="en-US" dirty="0"/>
              <a:t>事物内部各要素之间和事物之间相互影响、相互制约和相互作用的关系。辩证法要求在区别中看到联系，在联系中看到区别。</a:t>
            </a:r>
          </a:p>
          <a:p>
            <a:endParaRPr lang="zh-CN" altLang="en-US" dirty="0"/>
          </a:p>
        </p:txBody>
      </p:sp>
      <p:sp>
        <p:nvSpPr>
          <p:cNvPr id="4" name="文本框 8195">
            <a:extLst>
              <a:ext uri="{FF2B5EF4-FFF2-40B4-BE49-F238E27FC236}">
                <a16:creationId xmlns:a16="http://schemas.microsoft.com/office/drawing/2014/main" id="{3C8801B3-33CC-40DF-B29F-CC6724E3B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" y="556993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90575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4626A5-A01D-4AA3-8A47-96F9305F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联系的特点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A966C9-20D9-4FBB-A6B8-77665D0C5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客观性：</a:t>
            </a:r>
            <a:r>
              <a:rPr lang="zh-CN" altLang="en-US" dirty="0"/>
              <a:t>联系是客观存在的，不因主观转移</a:t>
            </a:r>
          </a:p>
          <a:p>
            <a:r>
              <a:rPr lang="zh-CN" altLang="en-US" b="1" dirty="0"/>
              <a:t>普遍性：</a:t>
            </a:r>
            <a:r>
              <a:rPr lang="zh-CN" altLang="en-US" dirty="0"/>
              <a:t>时时有联系，处处有联系。每个事物都通过中介与他物联系着；同时也是他物联系的中介。</a:t>
            </a:r>
          </a:p>
          <a:p>
            <a:r>
              <a:rPr lang="zh-CN" altLang="en-US" b="1" dirty="0"/>
              <a:t>多样性：</a:t>
            </a:r>
            <a:r>
              <a:rPr lang="zh-CN" altLang="en-US" dirty="0"/>
              <a:t>联系是多样的，例如“直接联系”和“间接联系”</a:t>
            </a:r>
          </a:p>
          <a:p>
            <a:r>
              <a:rPr lang="zh-CN" altLang="en-US" b="1" dirty="0"/>
              <a:t>条件性：</a:t>
            </a:r>
            <a:r>
              <a:rPr lang="en-US" altLang="zh-CN" dirty="0"/>
              <a:t>1.</a:t>
            </a:r>
            <a:r>
              <a:rPr lang="zh-CN" altLang="en-US" dirty="0"/>
              <a:t>条件对事物发展和人的活动具有支持或制约作 用</a:t>
            </a:r>
            <a:r>
              <a:rPr lang="en-US" altLang="zh-CN" dirty="0"/>
              <a:t>;2.</a:t>
            </a:r>
            <a:r>
              <a:rPr lang="zh-CN" altLang="en-US" dirty="0"/>
              <a:t>条件是可以改变的</a:t>
            </a:r>
            <a:r>
              <a:rPr lang="en-US" altLang="zh-CN" dirty="0"/>
              <a:t>,</a:t>
            </a:r>
            <a:r>
              <a:rPr lang="zh-CN" altLang="en-US" dirty="0"/>
              <a:t>人们经过努力可以创造出事物发展所需要的条件</a:t>
            </a:r>
            <a:r>
              <a:rPr lang="en-US" altLang="zh-CN" dirty="0"/>
              <a:t>;3.</a:t>
            </a:r>
            <a:r>
              <a:rPr lang="zh-CN" altLang="en-US" dirty="0"/>
              <a:t>改变和创造条件不是任意的</a:t>
            </a:r>
            <a:r>
              <a:rPr lang="en-US" altLang="zh-CN" dirty="0"/>
              <a:t>,</a:t>
            </a:r>
            <a:r>
              <a:rPr lang="zh-CN" altLang="en-US" dirty="0"/>
              <a:t>必须尊重事物发展的客观规律。 </a:t>
            </a:r>
          </a:p>
          <a:p>
            <a:endParaRPr lang="zh-CN" altLang="en-US" dirty="0"/>
          </a:p>
        </p:txBody>
      </p:sp>
      <p:sp>
        <p:nvSpPr>
          <p:cNvPr id="4" name="文本框 8195">
            <a:extLst>
              <a:ext uri="{FF2B5EF4-FFF2-40B4-BE49-F238E27FC236}">
                <a16:creationId xmlns:a16="http://schemas.microsoft.com/office/drawing/2014/main" id="{67EABD08-CB2F-4AE2-A995-CE183C233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" y="556993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11219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065597-3737-4A79-99CF-7DC1BAE1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系统的观点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47366A-BB74-4374-A684-5C269FF56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系统的观点：</a:t>
            </a:r>
            <a:r>
              <a:rPr lang="zh-CN" altLang="en-US" dirty="0"/>
              <a:t>系统就是由相互联系、相互作用的若干要素组成的具有稳定结构和特定功能的有机整体。系统具整体性、结构性、层次性和开放性。</a:t>
            </a:r>
          </a:p>
          <a:p>
            <a:r>
              <a:rPr lang="zh-CN" altLang="en-US" b="1" dirty="0"/>
              <a:t>系统的整体性：</a:t>
            </a:r>
            <a:r>
              <a:rPr lang="en-US" altLang="zh-CN" b="1" dirty="0"/>
              <a:t>1. </a:t>
            </a:r>
            <a:r>
              <a:rPr lang="zh-CN" altLang="en-US" b="1" dirty="0"/>
              <a:t>整体具有部分所不具有的新功能；</a:t>
            </a:r>
          </a:p>
          <a:p>
            <a:pPr marL="0" indent="0">
              <a:buNone/>
            </a:pPr>
            <a:r>
              <a:rPr lang="zh-CN" altLang="en-US" b="1" dirty="0"/>
              <a:t>                          </a:t>
            </a:r>
            <a:r>
              <a:rPr lang="en-US" altLang="zh-CN" b="1" dirty="0"/>
              <a:t>2. </a:t>
            </a:r>
            <a:r>
              <a:rPr lang="zh-CN" altLang="en-US" b="1" dirty="0"/>
              <a:t>脱离了整体的部分将丧失原有的功能。</a:t>
            </a:r>
          </a:p>
          <a:p>
            <a:endParaRPr lang="zh-CN" altLang="en-US" dirty="0"/>
          </a:p>
        </p:txBody>
      </p:sp>
      <p:sp>
        <p:nvSpPr>
          <p:cNvPr id="4" name="文本框 8195">
            <a:extLst>
              <a:ext uri="{FF2B5EF4-FFF2-40B4-BE49-F238E27FC236}">
                <a16:creationId xmlns:a16="http://schemas.microsoft.com/office/drawing/2014/main" id="{989EECC0-2A79-408D-BE31-53EF73B24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" y="556993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48198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532863-3175-42A0-AD5C-1B4A99E0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例题（单选）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96244E-BE83-42AC-B72D-65657C587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黑格尔说“从人身体上割下来的手，就不是原来意义上的手。”这句话说明</a:t>
            </a:r>
          </a:p>
          <a:p>
            <a:r>
              <a:rPr lang="en-US" altLang="zh-CN" dirty="0"/>
              <a:t>A</a:t>
            </a:r>
            <a:r>
              <a:rPr lang="zh-CN" altLang="en-US" dirty="0"/>
              <a:t>．系统的整体性    </a:t>
            </a:r>
          </a:p>
          <a:p>
            <a:r>
              <a:rPr lang="en-US" altLang="zh-CN" dirty="0"/>
              <a:t>B</a:t>
            </a:r>
            <a:r>
              <a:rPr lang="zh-CN" altLang="en-US" dirty="0"/>
              <a:t>．系统的结构性</a:t>
            </a:r>
          </a:p>
          <a:p>
            <a:r>
              <a:rPr lang="en-US" altLang="zh-CN" dirty="0"/>
              <a:t>C</a:t>
            </a:r>
            <a:r>
              <a:rPr lang="zh-CN" altLang="en-US" dirty="0"/>
              <a:t>．系统的层次性    </a:t>
            </a:r>
          </a:p>
          <a:p>
            <a:r>
              <a:rPr lang="en-US" altLang="zh-CN" dirty="0"/>
              <a:t>D</a:t>
            </a:r>
            <a:r>
              <a:rPr lang="zh-CN" altLang="en-US" dirty="0"/>
              <a:t>．系统的开放性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760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BA56A9-52B0-4949-BBE5-3D3A5C3E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发展的含义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3981C5-0C60-4C46-88A5-2AABA3ED5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发展是：</a:t>
            </a:r>
            <a:r>
              <a:rPr lang="zh-CN" altLang="en-US" dirty="0"/>
              <a:t>前进的上升的运动，发展的实质是新事物的产生和旧事物的灭亡。</a:t>
            </a:r>
          </a:p>
          <a:p>
            <a:endParaRPr lang="zh-CN" altLang="en-US" dirty="0"/>
          </a:p>
        </p:txBody>
      </p:sp>
      <p:sp>
        <p:nvSpPr>
          <p:cNvPr id="4" name="文本框 13315">
            <a:extLst>
              <a:ext uri="{FF2B5EF4-FFF2-40B4-BE49-F238E27FC236}">
                <a16:creationId xmlns:a16="http://schemas.microsoft.com/office/drawing/2014/main" id="{D65B56C1-BFBF-4C97-B1CE-6AC0B0B2F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573" y="561975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15</a:t>
            </a:r>
          </a:p>
        </p:txBody>
      </p:sp>
      <p:sp>
        <p:nvSpPr>
          <p:cNvPr id="5" name="文本框 13316">
            <a:extLst>
              <a:ext uri="{FF2B5EF4-FFF2-40B4-BE49-F238E27FC236}">
                <a16:creationId xmlns:a16="http://schemas.microsoft.com/office/drawing/2014/main" id="{3AB9E19A-5435-4638-B729-83E205AD8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269" y="2671396"/>
            <a:ext cx="1095375" cy="6429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170" tIns="46990" rIns="90170" bIns="46990">
            <a:sp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运动</a:t>
            </a:r>
          </a:p>
        </p:txBody>
      </p:sp>
      <p:sp>
        <p:nvSpPr>
          <p:cNvPr id="6" name="文本框 13317">
            <a:extLst>
              <a:ext uri="{FF2B5EF4-FFF2-40B4-BE49-F238E27FC236}">
                <a16:creationId xmlns:a16="http://schemas.microsoft.com/office/drawing/2014/main" id="{BD16BFD0-2F86-4DAE-93EB-E3636E54E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019" y="2671396"/>
            <a:ext cx="1095375" cy="6429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变化</a:t>
            </a:r>
          </a:p>
        </p:txBody>
      </p:sp>
      <p:sp>
        <p:nvSpPr>
          <p:cNvPr id="7" name="文本框 13318">
            <a:extLst>
              <a:ext uri="{FF2B5EF4-FFF2-40B4-BE49-F238E27FC236}">
                <a16:creationId xmlns:a16="http://schemas.microsoft.com/office/drawing/2014/main" id="{BD13DD05-4C1A-47AC-B7CE-A383E49DD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207" y="2671396"/>
            <a:ext cx="1095375" cy="6429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发展</a:t>
            </a:r>
          </a:p>
        </p:txBody>
      </p:sp>
      <p:sp>
        <p:nvSpPr>
          <p:cNvPr id="8" name="文本框 13319">
            <a:extLst>
              <a:ext uri="{FF2B5EF4-FFF2-40B4-BE49-F238E27FC236}">
                <a16:creationId xmlns:a16="http://schemas.microsoft.com/office/drawing/2014/main" id="{9989B363-5514-412A-85ED-E31BAFDE9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569" y="2671396"/>
            <a:ext cx="533400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9" name="文本框 13320">
            <a:extLst>
              <a:ext uri="{FF2B5EF4-FFF2-40B4-BE49-F238E27FC236}">
                <a16:creationId xmlns:a16="http://schemas.microsoft.com/office/drawing/2014/main" id="{B3DEC2CE-4461-46D4-9C8E-5EA4FE813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3957" y="2671396"/>
            <a:ext cx="533400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3822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629</Words>
  <Application>Microsoft Office PowerPoint</Application>
  <PresentationFormat>宽屏</PresentationFormat>
  <Paragraphs>65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仿宋</vt:lpstr>
      <vt:lpstr>宋体</vt:lpstr>
      <vt:lpstr>微软雅黑</vt:lpstr>
      <vt:lpstr>Arial</vt:lpstr>
      <vt:lpstr>Office 主题​​</vt:lpstr>
      <vt:lpstr>2019考研政治强化课程 马原理</vt:lpstr>
      <vt:lpstr>第四课 辩证法两大总特征</vt:lpstr>
      <vt:lpstr>PowerPoint 演示文稿</vt:lpstr>
      <vt:lpstr>PowerPoint 演示文稿</vt:lpstr>
      <vt:lpstr>联系的含义</vt:lpstr>
      <vt:lpstr>联系的特点</vt:lpstr>
      <vt:lpstr>系统的观点</vt:lpstr>
      <vt:lpstr>例题（单选）</vt:lpstr>
      <vt:lpstr> 发展的含义</vt:lpstr>
      <vt:lpstr>新、旧事物的关系</vt:lpstr>
      <vt:lpstr>过程的观点</vt:lpstr>
      <vt:lpstr>例题（多选）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wuleijin</cp:lastModifiedBy>
  <cp:revision>48</cp:revision>
  <dcterms:created xsi:type="dcterms:W3CDTF">2017-06-09T06:12:12Z</dcterms:created>
  <dcterms:modified xsi:type="dcterms:W3CDTF">2018-03-12T06:05:13Z</dcterms:modified>
</cp:coreProperties>
</file>