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4" r:id="rId4"/>
    <p:sldId id="275" r:id="rId5"/>
    <p:sldId id="287" r:id="rId6"/>
    <p:sldId id="280" r:id="rId7"/>
    <p:sldId id="281" r:id="rId8"/>
    <p:sldId id="282" r:id="rId9"/>
    <p:sldId id="283" r:id="rId10"/>
    <p:sldId id="288" r:id="rId11"/>
    <p:sldId id="284" r:id="rId12"/>
    <p:sldId id="285" r:id="rId13"/>
    <p:sldId id="286" r:id="rId14"/>
    <p:sldId id="276" r:id="rId15"/>
    <p:sldId id="277" r:id="rId16"/>
    <p:sldId id="271"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3F3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890" autoAdjust="0"/>
    <p:restoredTop sz="94660"/>
  </p:normalViewPr>
  <p:slideViewPr>
    <p:cSldViewPr snapToGrid="0" showGuides="1">
      <p:cViewPr varScale="1">
        <p:scale>
          <a:sx n="104" d="100"/>
          <a:sy n="104" d="100"/>
        </p:scale>
        <p:origin x="-76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B205529-CEE4-4A0C-B431-C9E8E7730869}"/>
              </a:ext>
            </a:extLst>
          </p:cNvPr>
          <p:cNvSpPr>
            <a:spLocks noGrp="1"/>
          </p:cNvSpPr>
          <p:nvPr>
            <p:ph type="ctrTitle" hasCustomPrompt="1"/>
          </p:nvPr>
        </p:nvSpPr>
        <p:spPr>
          <a:xfrm>
            <a:off x="1524000" y="1846730"/>
            <a:ext cx="9144000" cy="1030941"/>
          </a:xfrm>
        </p:spPr>
        <p:txBody>
          <a:bodyPr anchor="b">
            <a:noAutofit/>
          </a:bodyPr>
          <a:lstStyle>
            <a:lvl1pPr algn="ctr" fontAlgn="auto">
              <a:spcBef>
                <a:spcPts val="0"/>
              </a:spcBef>
              <a:spcAft>
                <a:spcPts val="0"/>
              </a:spcAft>
              <a:buFontTx/>
              <a:buNone/>
              <a:defRPr sz="4800" b="1">
                <a:solidFill>
                  <a:schemeClr val="bg1"/>
                </a:solidFill>
                <a:latin typeface="微软雅黑" panose="020B0503020204020204" pitchFamily="34" charset="-122"/>
                <a:ea typeface="微软雅黑" panose="020B0503020204020204" pitchFamily="34" charset="-122"/>
              </a:defRPr>
            </a:lvl1pPr>
          </a:lstStyle>
          <a:p>
            <a:pPr algn="ctr" fontAlgn="auto">
              <a:spcBef>
                <a:spcPts val="0"/>
              </a:spcBef>
              <a:spcAft>
                <a:spcPts val="0"/>
              </a:spcAft>
              <a:buFontTx/>
              <a:buNone/>
              <a:defRPr/>
            </a:pPr>
            <a:r>
              <a:rPr lang="zh-CN" altLang="en-US" sz="4800" b="1" spc="600" dirty="0">
                <a:solidFill>
                  <a:schemeClr val="bg1"/>
                </a:solidFill>
                <a:latin typeface="微软雅黑" pitchFamily="34" charset="-122"/>
                <a:ea typeface="微软雅黑" pitchFamily="34" charset="-122"/>
                <a:cs typeface="+mj-cs"/>
              </a:rPr>
              <a:t>封皮</a:t>
            </a:r>
            <a:r>
              <a:rPr lang="en-US" altLang="zh-CN" sz="4800" b="1" spc="600" dirty="0">
                <a:solidFill>
                  <a:schemeClr val="bg1"/>
                </a:solidFill>
                <a:latin typeface="微软雅黑" pitchFamily="34" charset="-122"/>
                <a:ea typeface="微软雅黑" pitchFamily="34" charset="-122"/>
                <a:cs typeface="+mj-cs"/>
              </a:rPr>
              <a:t>48</a:t>
            </a:r>
            <a:r>
              <a:rPr lang="zh-CN" altLang="en-US" sz="4800" b="1" spc="600" dirty="0">
                <a:solidFill>
                  <a:schemeClr val="bg1"/>
                </a:solidFill>
                <a:latin typeface="微软雅黑" pitchFamily="34" charset="-122"/>
                <a:ea typeface="微软雅黑" pitchFamily="34" charset="-122"/>
                <a:cs typeface="+mj-cs"/>
              </a:rPr>
              <a:t>号微软雅黑加粗</a:t>
            </a:r>
          </a:p>
        </p:txBody>
      </p:sp>
      <p:sp>
        <p:nvSpPr>
          <p:cNvPr id="3" name="副标题 2">
            <a:extLst>
              <a:ext uri="{FF2B5EF4-FFF2-40B4-BE49-F238E27FC236}">
                <a16:creationId xmlns:a16="http://schemas.microsoft.com/office/drawing/2014/main" xmlns="" id="{BA821FD7-6BE1-4262-95D1-DD10902D49CF}"/>
              </a:ext>
            </a:extLst>
          </p:cNvPr>
          <p:cNvSpPr>
            <a:spLocks noGrp="1"/>
          </p:cNvSpPr>
          <p:nvPr>
            <p:ph type="subTitle" idx="1" hasCustomPrompt="1"/>
          </p:nvPr>
        </p:nvSpPr>
        <p:spPr>
          <a:xfrm>
            <a:off x="1524000" y="3772369"/>
            <a:ext cx="9144000" cy="647224"/>
          </a:xfrm>
        </p:spPr>
        <p:txBody>
          <a:bodyPr>
            <a:noAutofit/>
          </a:bodyPr>
          <a:lstStyle>
            <a:lvl1pPr marL="0" indent="0" algn="ctr">
              <a:buNone/>
              <a:defRPr sz="3200" b="1">
                <a:solidFill>
                  <a:schemeClr val="bg1"/>
                </a:solidFill>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主讲人：</a:t>
            </a:r>
            <a:r>
              <a:rPr lang="en-US" altLang="zh-CN" dirty="0"/>
              <a:t>XXX</a:t>
            </a:r>
            <a:endParaRPr lang="zh-CN" altLang="en-US" dirty="0"/>
          </a:p>
        </p:txBody>
      </p:sp>
    </p:spTree>
    <p:extLst>
      <p:ext uri="{BB962C8B-B14F-4D97-AF65-F5344CB8AC3E}">
        <p14:creationId xmlns:p14="http://schemas.microsoft.com/office/powerpoint/2010/main" xmlns="" val="1209393713"/>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B25BC60-840B-45BF-85CB-A516D6710474}"/>
              </a:ext>
            </a:extLst>
          </p:cNvPr>
          <p:cNvSpPr>
            <a:spLocks noGrp="1"/>
          </p:cNvSpPr>
          <p:nvPr>
            <p:ph type="title"/>
          </p:nvPr>
        </p:nvSpPr>
        <p:spPr/>
        <p:txBody>
          <a:bodyPr/>
          <a:lstStyle/>
          <a:p>
            <a:r>
              <a:rPr lang="zh-CN" altLang="en-US" dirty="0"/>
              <a:t>单击此处编辑母版标题样式</a:t>
            </a:r>
          </a:p>
        </p:txBody>
      </p:sp>
      <p:sp>
        <p:nvSpPr>
          <p:cNvPr id="3" name="内容占位符 2">
            <a:extLst>
              <a:ext uri="{FF2B5EF4-FFF2-40B4-BE49-F238E27FC236}">
                <a16:creationId xmlns:a16="http://schemas.microsoft.com/office/drawing/2014/main" xmlns="" id="{218B5A5D-F98B-44EC-9F9F-50CA20B659CD}"/>
              </a:ext>
            </a:extLst>
          </p:cNvPr>
          <p:cNvSpPr>
            <a:spLocks noGrp="1"/>
          </p:cNvSpPr>
          <p:nvPr>
            <p:ph idx="1"/>
          </p:nvPr>
        </p:nvSpPr>
        <p:spPr>
          <a:xfrm>
            <a:off x="528912" y="1089025"/>
            <a:ext cx="8453723" cy="5231092"/>
          </a:xfrm>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xmlns="" val="110126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9F1B5515-C645-4529-9B57-3EFE51888F45}"/>
              </a:ext>
            </a:extLst>
          </p:cNvPr>
          <p:cNvSpPr>
            <a:spLocks noGrp="1"/>
          </p:cNvSpPr>
          <p:nvPr>
            <p:ph sz="half" idx="1"/>
          </p:nvPr>
        </p:nvSpPr>
        <p:spPr>
          <a:xfrm>
            <a:off x="528911" y="546848"/>
            <a:ext cx="8453723" cy="5764306"/>
          </a:xfrm>
        </p:spPr>
        <p:txBody>
          <a:bodyPr/>
          <a:lstStyle>
            <a:lvl1pPr>
              <a:lnSpc>
                <a:spcPct val="120000"/>
              </a:lnSpc>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xmlns="" val="251477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340301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13" name="矩形 12">
            <a:extLst>
              <a:ext uri="{FF2B5EF4-FFF2-40B4-BE49-F238E27FC236}">
                <a16:creationId xmlns:a16="http://schemas.microsoft.com/office/drawing/2014/main" xmlns="" id="{E16CDD1C-0656-4CBF-914B-AFD9A13F0EFE}"/>
              </a:ext>
            </a:extLst>
          </p:cNvPr>
          <p:cNvSpPr/>
          <p:nvPr userDrawn="1"/>
        </p:nvSpPr>
        <p:spPr>
          <a:xfrm>
            <a:off x="0" y="-231"/>
            <a:ext cx="12192000" cy="6858000"/>
          </a:xfrm>
          <a:prstGeom prst="rect">
            <a:avLst/>
          </a:prstGeom>
          <a:solidFill>
            <a:srgbClr val="113F3D"/>
          </a:solidFill>
          <a:ln>
            <a:solidFill>
              <a:srgbClr val="113F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a:extLst>
              <a:ext uri="{FF2B5EF4-FFF2-40B4-BE49-F238E27FC236}">
                <a16:creationId xmlns:a16="http://schemas.microsoft.com/office/drawing/2014/main" xmlns="" id="{8C9F982E-D706-4044-B179-15E7E5C03F63}"/>
              </a:ext>
            </a:extLst>
          </p:cNvPr>
          <p:cNvSpPr>
            <a:spLocks noGrp="1"/>
          </p:cNvSpPr>
          <p:nvPr userDrawn="1">
            <p:ph type="title"/>
          </p:nvPr>
        </p:nvSpPr>
        <p:spPr>
          <a:xfrm>
            <a:off x="528912" y="555812"/>
            <a:ext cx="8453723" cy="537881"/>
          </a:xfrm>
          <a:prstGeom prst="rect">
            <a:avLst/>
          </a:prstGeom>
        </p:spPr>
        <p:txBody>
          <a:bodyPr vert="horz" lIns="91440" tIns="45720" rIns="91440" bIns="45720" rtlCol="0" anchor="ctr">
            <a:noAutofit/>
          </a:bodyPr>
          <a:lstStyle/>
          <a:p>
            <a:r>
              <a:rPr lang="zh-CN" altLang="en-US" dirty="0"/>
              <a:t>单击此处编辑母版标题样式</a:t>
            </a:r>
          </a:p>
        </p:txBody>
      </p:sp>
      <p:sp>
        <p:nvSpPr>
          <p:cNvPr id="3" name="文本占位符 2">
            <a:extLst>
              <a:ext uri="{FF2B5EF4-FFF2-40B4-BE49-F238E27FC236}">
                <a16:creationId xmlns:a16="http://schemas.microsoft.com/office/drawing/2014/main" xmlns="" id="{9DDDD1B9-3BB5-481C-8CDC-A7E01457D427}"/>
              </a:ext>
            </a:extLst>
          </p:cNvPr>
          <p:cNvSpPr>
            <a:spLocks noGrp="1"/>
          </p:cNvSpPr>
          <p:nvPr userDrawn="1">
            <p:ph type="body" idx="1"/>
          </p:nvPr>
        </p:nvSpPr>
        <p:spPr>
          <a:xfrm>
            <a:off x="528912" y="1093694"/>
            <a:ext cx="8453723" cy="5226423"/>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pic>
        <p:nvPicPr>
          <p:cNvPr id="15" name="图片 14" descr="图片包含 物体&#10;&#10;已生成极高可信度的说明">
            <a:extLst>
              <a:ext uri="{FF2B5EF4-FFF2-40B4-BE49-F238E27FC236}">
                <a16:creationId xmlns:a16="http://schemas.microsoft.com/office/drawing/2014/main" xmlns="" id="{0214D8A9-8710-4524-A2B3-0B8C577814BE}"/>
              </a:ext>
            </a:extLst>
          </p:cNvPr>
          <p:cNvPicPr>
            <a:picLocks noChangeAspect="1"/>
          </p:cNvPicPr>
          <p:nvPr userDrawn="1"/>
        </p:nvPicPr>
        <p:blipFill>
          <a:blip r:embed="rId7"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9915671" y="6060843"/>
            <a:ext cx="1971704" cy="500812"/>
          </a:xfrm>
          <a:prstGeom prst="rect">
            <a:avLst/>
          </a:prstGeom>
        </p:spPr>
      </p:pic>
    </p:spTree>
    <p:extLst>
      <p:ext uri="{BB962C8B-B14F-4D97-AF65-F5344CB8AC3E}">
        <p14:creationId xmlns:p14="http://schemas.microsoft.com/office/powerpoint/2010/main" xmlns="" val="1835676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ctr" defTabSz="914400" rtl="0" eaLnBrk="1" latinLnBrk="0" hangingPunct="1">
        <a:lnSpc>
          <a:spcPct val="90000"/>
        </a:lnSpc>
        <a:spcBef>
          <a:spcPct val="0"/>
        </a:spcBef>
        <a:buNone/>
        <a:defRPr sz="2400" b="1" kern="1200">
          <a:solidFill>
            <a:schemeClr val="bg1"/>
          </a:solidFill>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latinLnBrk="0" hangingPunct="1">
        <a:lnSpc>
          <a:spcPct val="124000"/>
        </a:lnSpc>
        <a:spcBef>
          <a:spcPts val="10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46" userDrawn="1">
          <p15:clr>
            <a:srgbClr val="F26B43"/>
          </p15:clr>
        </p15:guide>
        <p15:guide id="2" pos="325" userDrawn="1">
          <p15:clr>
            <a:srgbClr val="F26B43"/>
          </p15:clr>
        </p15:guide>
        <p15:guide id="3" pos="5654" userDrawn="1">
          <p15:clr>
            <a:srgbClr val="F26B43"/>
          </p15:clr>
        </p15:guide>
        <p15:guide id="4" orient="horz" pos="397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77D75B4-EA35-4C53-AD53-95E3F7CCCE58}"/>
              </a:ext>
            </a:extLst>
          </p:cNvPr>
          <p:cNvSpPr>
            <a:spLocks noGrp="1"/>
          </p:cNvSpPr>
          <p:nvPr>
            <p:ph type="ctrTitle"/>
          </p:nvPr>
        </p:nvSpPr>
        <p:spPr>
          <a:xfrm>
            <a:off x="539263" y="1374657"/>
            <a:ext cx="8436462" cy="2247314"/>
          </a:xfrm>
        </p:spPr>
        <p:txBody>
          <a:bodyPr/>
          <a:lstStyle/>
          <a:p>
            <a:pPr>
              <a:lnSpc>
                <a:spcPct val="150000"/>
              </a:lnSpc>
            </a:pPr>
            <a:r>
              <a:rPr lang="en-US" altLang="zh-CN" dirty="0"/>
              <a:t>2019</a:t>
            </a:r>
            <a:r>
              <a:rPr lang="zh-CN" altLang="en-US" dirty="0"/>
              <a:t>考研政治强化课程</a:t>
            </a:r>
            <a:r>
              <a:rPr lang="en-US" altLang="zh-CN" dirty="0"/>
              <a:t/>
            </a:r>
            <a:br>
              <a:rPr lang="en-US" altLang="zh-CN" dirty="0"/>
            </a:br>
            <a:r>
              <a:rPr lang="zh-CN" altLang="en-US" dirty="0"/>
              <a:t>马原理</a:t>
            </a:r>
          </a:p>
        </p:txBody>
      </p:sp>
      <p:sp>
        <p:nvSpPr>
          <p:cNvPr id="3" name="副标题 2">
            <a:extLst>
              <a:ext uri="{FF2B5EF4-FFF2-40B4-BE49-F238E27FC236}">
                <a16:creationId xmlns:a16="http://schemas.microsoft.com/office/drawing/2014/main" xmlns="" id="{71D5E647-2926-4AD8-B6DA-F68822BF186C}"/>
              </a:ext>
            </a:extLst>
          </p:cNvPr>
          <p:cNvSpPr>
            <a:spLocks noGrp="1"/>
          </p:cNvSpPr>
          <p:nvPr>
            <p:ph type="subTitle" idx="1"/>
          </p:nvPr>
        </p:nvSpPr>
        <p:spPr>
          <a:xfrm>
            <a:off x="539263" y="3965340"/>
            <a:ext cx="8436462" cy="647224"/>
          </a:xfrm>
        </p:spPr>
        <p:txBody>
          <a:bodyPr/>
          <a:lstStyle/>
          <a:p>
            <a:r>
              <a:rPr lang="zh-CN" altLang="en-US" sz="2400" dirty="0"/>
              <a:t>主讲人  徐涛</a:t>
            </a:r>
          </a:p>
          <a:p>
            <a:r>
              <a:rPr lang="zh-CN" altLang="en-US" sz="2400" dirty="0"/>
              <a:t>配套教材：</a:t>
            </a:r>
            <a:r>
              <a:rPr lang="en-US" altLang="zh-CN" sz="2400" dirty="0"/>
              <a:t>《</a:t>
            </a:r>
            <a:r>
              <a:rPr lang="zh-CN" altLang="en-US" sz="2400" dirty="0"/>
              <a:t>考研政治核心考案</a:t>
            </a:r>
            <a:r>
              <a:rPr lang="en-US" altLang="zh-CN" sz="2400" dirty="0"/>
              <a:t>》</a:t>
            </a:r>
          </a:p>
        </p:txBody>
      </p:sp>
    </p:spTree>
    <p:extLst>
      <p:ext uri="{BB962C8B-B14F-4D97-AF65-F5344CB8AC3E}">
        <p14:creationId xmlns:p14="http://schemas.microsoft.com/office/powerpoint/2010/main" xmlns="" val="4076397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8B9C1E6-8CE4-4E58-B7B7-85CA98C5E4E6}"/>
              </a:ext>
            </a:extLst>
          </p:cNvPr>
          <p:cNvSpPr>
            <a:spLocks noGrp="1"/>
          </p:cNvSpPr>
          <p:nvPr>
            <p:ph type="title"/>
          </p:nvPr>
        </p:nvSpPr>
        <p:spPr/>
        <p:txBody>
          <a:bodyPr/>
          <a:lstStyle/>
          <a:p>
            <a:r>
              <a:rPr lang="zh-CN" altLang="en-US" dirty="0"/>
              <a:t>主观能动性和客观规律性的统一</a:t>
            </a:r>
          </a:p>
        </p:txBody>
      </p:sp>
      <p:sp>
        <p:nvSpPr>
          <p:cNvPr id="3" name="内容占位符 2">
            <a:extLst>
              <a:ext uri="{FF2B5EF4-FFF2-40B4-BE49-F238E27FC236}">
                <a16:creationId xmlns:a16="http://schemas.microsoft.com/office/drawing/2014/main" xmlns="" id="{FCAC83D0-72C1-49D7-B533-E91B52CBD574}"/>
              </a:ext>
            </a:extLst>
          </p:cNvPr>
          <p:cNvSpPr>
            <a:spLocks noGrp="1"/>
          </p:cNvSpPr>
          <p:nvPr>
            <p:ph idx="1"/>
          </p:nvPr>
        </p:nvSpPr>
        <p:spPr/>
        <p:txBody>
          <a:bodyPr/>
          <a:lstStyle/>
          <a:p>
            <a:pPr>
              <a:lnSpc>
                <a:spcPct val="150000"/>
              </a:lnSpc>
            </a:pPr>
            <a:r>
              <a:rPr lang="en-US" altLang="zh-CN" dirty="0"/>
              <a:t>2. </a:t>
            </a:r>
            <a:r>
              <a:rPr lang="zh-CN" altLang="en-US" dirty="0"/>
              <a:t>正确发挥主观能动作用 </a:t>
            </a:r>
          </a:p>
          <a:p>
            <a:pPr>
              <a:lnSpc>
                <a:spcPct val="150000"/>
              </a:lnSpc>
            </a:pPr>
            <a:r>
              <a:rPr lang="zh-CN" altLang="en-US" dirty="0"/>
              <a:t>根据主观能动性与客观规律的关系原理</a:t>
            </a:r>
            <a:r>
              <a:rPr lang="en-US" altLang="zh-CN" dirty="0"/>
              <a:t>,</a:t>
            </a:r>
            <a:r>
              <a:rPr lang="zh-CN" altLang="en-US" dirty="0"/>
              <a:t>人们要正确发挥主观能动作用</a:t>
            </a:r>
            <a:r>
              <a:rPr lang="en-US" altLang="zh-CN" dirty="0"/>
              <a:t>,</a:t>
            </a:r>
            <a:r>
              <a:rPr lang="zh-CN" altLang="en-US" dirty="0"/>
              <a:t>应当注意以下几点</a:t>
            </a:r>
            <a:r>
              <a:rPr lang="en-US" altLang="zh-CN" dirty="0"/>
              <a:t>:</a:t>
            </a:r>
          </a:p>
          <a:p>
            <a:pPr>
              <a:lnSpc>
                <a:spcPct val="150000"/>
              </a:lnSpc>
            </a:pPr>
            <a:r>
              <a:rPr lang="zh-CN" altLang="en-US" dirty="0"/>
              <a:t>首先</a:t>
            </a:r>
            <a:r>
              <a:rPr lang="en-US" altLang="zh-CN" dirty="0"/>
              <a:t>,</a:t>
            </a:r>
            <a:r>
              <a:rPr lang="zh-CN" altLang="en-US" dirty="0"/>
              <a:t>从实际出发</a:t>
            </a:r>
            <a:r>
              <a:rPr lang="en-US" altLang="zh-CN" dirty="0"/>
              <a:t>,</a:t>
            </a:r>
            <a:r>
              <a:rPr lang="zh-CN" altLang="en-US" dirty="0"/>
              <a:t>努力认识和把握事物的发展规律</a:t>
            </a:r>
            <a:r>
              <a:rPr lang="en-US" altLang="zh-CN" dirty="0"/>
              <a:t>;</a:t>
            </a:r>
          </a:p>
          <a:p>
            <a:pPr>
              <a:lnSpc>
                <a:spcPct val="150000"/>
              </a:lnSpc>
            </a:pPr>
            <a:r>
              <a:rPr lang="zh-CN" altLang="en-US" dirty="0"/>
              <a:t>其次</a:t>
            </a:r>
            <a:r>
              <a:rPr lang="en-US" altLang="zh-CN" dirty="0"/>
              <a:t>,</a:t>
            </a:r>
            <a:r>
              <a:rPr lang="zh-CN" altLang="en-US" dirty="0"/>
              <a:t>实践是发挥人的主观能动作用的基本途径</a:t>
            </a:r>
            <a:r>
              <a:rPr lang="en-US" altLang="zh-CN" dirty="0"/>
              <a:t>;</a:t>
            </a:r>
          </a:p>
          <a:p>
            <a:pPr>
              <a:lnSpc>
                <a:spcPct val="150000"/>
              </a:lnSpc>
            </a:pPr>
            <a:r>
              <a:rPr lang="zh-CN" altLang="en-US" dirty="0"/>
              <a:t>最后</a:t>
            </a:r>
            <a:r>
              <a:rPr lang="en-US" altLang="zh-CN" dirty="0"/>
              <a:t>,</a:t>
            </a:r>
            <a:r>
              <a:rPr lang="zh-CN" altLang="en-US" dirty="0"/>
              <a:t>主观能动作用的发挥</a:t>
            </a:r>
            <a:r>
              <a:rPr lang="en-US" altLang="zh-CN" dirty="0"/>
              <a:t>,</a:t>
            </a:r>
            <a:r>
              <a:rPr lang="zh-CN" altLang="en-US" dirty="0"/>
              <a:t>还依赖于一定的物质条件和物质手段。 </a:t>
            </a:r>
          </a:p>
        </p:txBody>
      </p:sp>
      <p:sp>
        <p:nvSpPr>
          <p:cNvPr id="4" name="文本框 11267">
            <a:extLst>
              <a:ext uri="{FF2B5EF4-FFF2-40B4-BE49-F238E27FC236}">
                <a16:creationId xmlns:a16="http://schemas.microsoft.com/office/drawing/2014/main" xmlns="" id="{893D4B92-41F6-4672-8816-3F10073144F6}"/>
              </a:ext>
            </a:extLst>
          </p:cNvPr>
          <p:cNvSpPr txBox="1">
            <a:spLocks noChangeArrowheads="1"/>
          </p:cNvSpPr>
          <p:nvPr/>
        </p:nvSpPr>
        <p:spPr bwMode="auto">
          <a:xfrm>
            <a:off x="528912" y="555812"/>
            <a:ext cx="1259319" cy="495007"/>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12</a:t>
            </a:r>
          </a:p>
        </p:txBody>
      </p:sp>
    </p:spTree>
    <p:extLst>
      <p:ext uri="{BB962C8B-B14F-4D97-AF65-F5344CB8AC3E}">
        <p14:creationId xmlns:p14="http://schemas.microsoft.com/office/powerpoint/2010/main" xmlns="" val="2107106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4F1981B-B57A-459F-912D-1698F641E848}"/>
              </a:ext>
            </a:extLst>
          </p:cNvPr>
          <p:cNvSpPr>
            <a:spLocks noGrp="1"/>
          </p:cNvSpPr>
          <p:nvPr>
            <p:ph type="title"/>
          </p:nvPr>
        </p:nvSpPr>
        <p:spPr/>
        <p:txBody>
          <a:bodyPr/>
          <a:lstStyle/>
          <a:p>
            <a:r>
              <a:rPr lang="zh-CN" altLang="en-US" dirty="0"/>
              <a:t>世界的物质统一性原理及其意义</a:t>
            </a:r>
          </a:p>
        </p:txBody>
      </p:sp>
      <p:sp>
        <p:nvSpPr>
          <p:cNvPr id="3" name="内容占位符 2">
            <a:extLst>
              <a:ext uri="{FF2B5EF4-FFF2-40B4-BE49-F238E27FC236}">
                <a16:creationId xmlns:a16="http://schemas.microsoft.com/office/drawing/2014/main" xmlns="" id="{90392B3D-F55A-4961-8367-B6ACCD539C45}"/>
              </a:ext>
            </a:extLst>
          </p:cNvPr>
          <p:cNvSpPr>
            <a:spLocks noGrp="1"/>
          </p:cNvSpPr>
          <p:nvPr>
            <p:ph idx="1"/>
          </p:nvPr>
        </p:nvSpPr>
        <p:spPr/>
        <p:txBody>
          <a:bodyPr>
            <a:normAutofit/>
          </a:bodyPr>
          <a:lstStyle/>
          <a:p>
            <a:pPr>
              <a:lnSpc>
                <a:spcPct val="200000"/>
              </a:lnSpc>
            </a:pPr>
            <a:r>
              <a:rPr lang="zh-CN" altLang="en-US" dirty="0"/>
              <a:t>其一</a:t>
            </a:r>
            <a:r>
              <a:rPr lang="en-US" altLang="zh-CN" dirty="0"/>
              <a:t>,</a:t>
            </a:r>
            <a:r>
              <a:rPr lang="zh-CN" altLang="en-US" dirty="0"/>
              <a:t>世界是统一的</a:t>
            </a:r>
            <a:r>
              <a:rPr lang="en-US" altLang="zh-CN" dirty="0"/>
              <a:t>,</a:t>
            </a:r>
            <a:r>
              <a:rPr lang="zh-CN" altLang="en-US" dirty="0"/>
              <a:t>即世界的本原是一个。</a:t>
            </a:r>
            <a:endParaRPr lang="en-US" altLang="zh-CN" dirty="0"/>
          </a:p>
          <a:p>
            <a:pPr>
              <a:lnSpc>
                <a:spcPct val="200000"/>
              </a:lnSpc>
            </a:pPr>
            <a:r>
              <a:rPr lang="zh-CN" altLang="en-US" dirty="0"/>
              <a:t>其二</a:t>
            </a:r>
            <a:r>
              <a:rPr lang="en-US" altLang="zh-CN" dirty="0"/>
              <a:t>,</a:t>
            </a:r>
            <a:r>
              <a:rPr lang="zh-CN" altLang="en-US" dirty="0"/>
              <a:t>世界的统一性在于它的物质性</a:t>
            </a:r>
            <a:r>
              <a:rPr lang="en-US" altLang="zh-CN" dirty="0"/>
              <a:t>,</a:t>
            </a:r>
            <a:r>
              <a:rPr lang="zh-CN" altLang="en-US" dirty="0"/>
              <a:t>即世界统一的基础是物质。</a:t>
            </a:r>
          </a:p>
          <a:p>
            <a:pPr>
              <a:lnSpc>
                <a:spcPct val="200000"/>
              </a:lnSpc>
            </a:pPr>
            <a:r>
              <a:rPr lang="zh-CN" altLang="en-US" dirty="0"/>
              <a:t>其三</a:t>
            </a:r>
            <a:r>
              <a:rPr lang="en-US" altLang="zh-CN" dirty="0"/>
              <a:t>,</a:t>
            </a:r>
            <a:r>
              <a:rPr lang="zh-CN" altLang="en-US" dirty="0"/>
              <a:t>物质世界的统一性是多样性的统一</a:t>
            </a:r>
            <a:r>
              <a:rPr lang="en-US" altLang="zh-CN" dirty="0"/>
              <a:t>,</a:t>
            </a:r>
            <a:r>
              <a:rPr lang="zh-CN" altLang="en-US" dirty="0"/>
              <a:t>而不是单一的无 差别的统一。 </a:t>
            </a:r>
          </a:p>
          <a:p>
            <a:pPr marL="0" indent="0">
              <a:buNone/>
            </a:pPr>
            <a:endParaRPr kumimoji="1" lang="zh-CN" altLang="en-US" dirty="0"/>
          </a:p>
        </p:txBody>
      </p:sp>
      <p:sp>
        <p:nvSpPr>
          <p:cNvPr id="4" name="文本框 11267">
            <a:extLst>
              <a:ext uri="{FF2B5EF4-FFF2-40B4-BE49-F238E27FC236}">
                <a16:creationId xmlns:a16="http://schemas.microsoft.com/office/drawing/2014/main" xmlns="" id="{ACBBBDEC-FFA6-4804-BB91-7966660693C8}"/>
              </a:ext>
            </a:extLst>
          </p:cNvPr>
          <p:cNvSpPr txBox="1">
            <a:spLocks noChangeArrowheads="1"/>
          </p:cNvSpPr>
          <p:nvPr/>
        </p:nvSpPr>
        <p:spPr bwMode="auto">
          <a:xfrm>
            <a:off x="528912" y="566019"/>
            <a:ext cx="1259319" cy="495007"/>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6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13</a:t>
            </a:r>
          </a:p>
        </p:txBody>
      </p:sp>
    </p:spTree>
    <p:extLst>
      <p:ext uri="{BB962C8B-B14F-4D97-AF65-F5344CB8AC3E}">
        <p14:creationId xmlns:p14="http://schemas.microsoft.com/office/powerpoint/2010/main" xmlns="" val="34966369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EC65C88-0176-49F0-81F6-51B750553796}"/>
              </a:ext>
            </a:extLst>
          </p:cNvPr>
          <p:cNvSpPr>
            <a:spLocks noGrp="1"/>
          </p:cNvSpPr>
          <p:nvPr>
            <p:ph type="title"/>
          </p:nvPr>
        </p:nvSpPr>
        <p:spPr/>
        <p:txBody>
          <a:bodyPr/>
          <a:lstStyle/>
          <a:p>
            <a:r>
              <a:rPr lang="zh-CN" altLang="en-US" dirty="0"/>
              <a:t>世界的物质统一性原理及其意义</a:t>
            </a:r>
          </a:p>
        </p:txBody>
      </p:sp>
      <p:sp>
        <p:nvSpPr>
          <p:cNvPr id="4" name="文本框 11267">
            <a:extLst>
              <a:ext uri="{FF2B5EF4-FFF2-40B4-BE49-F238E27FC236}">
                <a16:creationId xmlns:a16="http://schemas.microsoft.com/office/drawing/2014/main" xmlns="" id="{D0E96E02-A4E8-4690-A3C3-18624748AFBA}"/>
              </a:ext>
            </a:extLst>
          </p:cNvPr>
          <p:cNvSpPr txBox="1">
            <a:spLocks noChangeArrowheads="1"/>
          </p:cNvSpPr>
          <p:nvPr/>
        </p:nvSpPr>
        <p:spPr bwMode="auto">
          <a:xfrm>
            <a:off x="528912" y="566019"/>
            <a:ext cx="1259319" cy="495007"/>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6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13</a:t>
            </a:r>
          </a:p>
        </p:txBody>
      </p:sp>
      <p:graphicFrame>
        <p:nvGraphicFramePr>
          <p:cNvPr id="6" name="表格 5">
            <a:extLst>
              <a:ext uri="{FF2B5EF4-FFF2-40B4-BE49-F238E27FC236}">
                <a16:creationId xmlns:a16="http://schemas.microsoft.com/office/drawing/2014/main" xmlns="" id="{B41B4E9A-B869-415C-9F02-4A81AAD46C43}"/>
              </a:ext>
            </a:extLst>
          </p:cNvPr>
          <p:cNvGraphicFramePr>
            <a:graphicFrameLocks noGrp="1"/>
          </p:cNvGraphicFramePr>
          <p:nvPr>
            <p:extLst>
              <p:ext uri="{D42A27DB-BD31-4B8C-83A1-F6EECF244321}">
                <p14:modId xmlns:p14="http://schemas.microsoft.com/office/powerpoint/2010/main" xmlns="" val="3720874982"/>
              </p:ext>
            </p:extLst>
          </p:nvPr>
        </p:nvGraphicFramePr>
        <p:xfrm>
          <a:off x="528912" y="1396806"/>
          <a:ext cx="8632538" cy="4632039"/>
        </p:xfrm>
        <a:graphic>
          <a:graphicData uri="http://schemas.openxmlformats.org/drawingml/2006/table">
            <a:tbl>
              <a:tblPr firstRow="1" bandRow="1">
                <a:tableStyleId>{5940675A-B579-460E-94D1-54222C63F5DA}</a:tableStyleId>
              </a:tblPr>
              <a:tblGrid>
                <a:gridCol w="1275261">
                  <a:extLst>
                    <a:ext uri="{9D8B030D-6E8A-4147-A177-3AD203B41FA5}">
                      <a16:colId xmlns:a16="http://schemas.microsoft.com/office/drawing/2014/main" xmlns="" val="1580615875"/>
                    </a:ext>
                  </a:extLst>
                </a:gridCol>
                <a:gridCol w="7357277">
                  <a:extLst>
                    <a:ext uri="{9D8B030D-6E8A-4147-A177-3AD203B41FA5}">
                      <a16:colId xmlns:a16="http://schemas.microsoft.com/office/drawing/2014/main" xmlns="" val="3349849096"/>
                    </a:ext>
                  </a:extLst>
                </a:gridCol>
              </a:tblGrid>
              <a:tr h="393894">
                <a:tc gridSpan="2">
                  <a:txBody>
                    <a:bodyPr/>
                    <a:lstStyle/>
                    <a:p>
                      <a:pPr algn="ctr"/>
                      <a:r>
                        <a:rPr lang="zh-CN" altLang="en-US" dirty="0">
                          <a:solidFill>
                            <a:schemeClr val="bg1"/>
                          </a:solidFill>
                          <a:latin typeface="微软雅黑" panose="020B0503020204020204" pitchFamily="34" charset="-122"/>
                          <a:ea typeface="微软雅黑" panose="020B0503020204020204" pitchFamily="34" charset="-122"/>
                        </a:rPr>
                        <a:t>总结</a:t>
                      </a:r>
                      <a:r>
                        <a:rPr lang="en-US" altLang="zh-CN" dirty="0">
                          <a:solidFill>
                            <a:schemeClr val="bg1"/>
                          </a:solidFill>
                          <a:latin typeface="微软雅黑" panose="020B0503020204020204" pitchFamily="34" charset="-122"/>
                          <a:ea typeface="微软雅黑" panose="020B0503020204020204" pitchFamily="34" charset="-122"/>
                        </a:rPr>
                        <a:t>4  </a:t>
                      </a:r>
                      <a:r>
                        <a:rPr lang="zh-CN" altLang="en-US" dirty="0">
                          <a:solidFill>
                            <a:schemeClr val="bg1"/>
                          </a:solidFill>
                          <a:latin typeface="微软雅黑" panose="020B0503020204020204" pitchFamily="34" charset="-122"/>
                          <a:ea typeface="微软雅黑" panose="020B0503020204020204" pitchFamily="34" charset="-122"/>
                        </a:rPr>
                        <a:t>马克思主义哲学与其他哲学的联系与区别</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zh-CN" alt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822349716"/>
                  </a:ext>
                </a:extLst>
              </a:tr>
              <a:tr h="368224">
                <a:tc rowSpan="2">
                  <a:txBody>
                    <a:bodyPr/>
                    <a:lstStyle/>
                    <a:p>
                      <a:pPr algn="ctr"/>
                      <a:endParaRPr lang="en-US" altLang="zh-CN" dirty="0">
                        <a:solidFill>
                          <a:schemeClr val="bg1"/>
                        </a:solidFill>
                        <a:latin typeface="微软雅黑" panose="020B0503020204020204" pitchFamily="34" charset="-122"/>
                        <a:ea typeface="微软雅黑" panose="020B0503020204020204" pitchFamily="34" charset="-122"/>
                      </a:endParaRPr>
                    </a:p>
                    <a:p>
                      <a:pPr algn="ctr"/>
                      <a:r>
                        <a:rPr lang="zh-CN" altLang="en-US" dirty="0">
                          <a:solidFill>
                            <a:schemeClr val="bg1"/>
                          </a:solidFill>
                          <a:latin typeface="微软雅黑" panose="020B0503020204020204" pitchFamily="34" charset="-122"/>
                          <a:ea typeface="微软雅黑" panose="020B0503020204020204" pitchFamily="34" charset="-122"/>
                        </a:rPr>
                        <a:t>马克思主义哲学与唯心主义</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lang="zh-CN" altLang="en-US" dirty="0">
                          <a:solidFill>
                            <a:schemeClr val="bg1"/>
                          </a:solidFill>
                          <a:latin typeface="微软雅黑" panose="020B0503020204020204" pitchFamily="34" charset="-122"/>
                          <a:ea typeface="微软雅黑" panose="020B0503020204020204" pitchFamily="34" charset="-122"/>
                        </a:rPr>
                        <a:t>联系：都是可知论</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909087920"/>
                  </a:ext>
                </a:extLst>
              </a:tr>
              <a:tr h="796329">
                <a:tc vMerge="1">
                  <a:txBody>
                    <a:bodyPr/>
                    <a:lstStyle/>
                    <a:p>
                      <a:pPr algn="ct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lang="zh-CN" altLang="en-US" dirty="0">
                          <a:solidFill>
                            <a:schemeClr val="bg1"/>
                          </a:solidFill>
                          <a:latin typeface="微软雅黑" panose="020B0503020204020204" pitchFamily="34" charset="-122"/>
                          <a:ea typeface="微软雅黑" panose="020B0503020204020204" pitchFamily="34" charset="-122"/>
                        </a:rPr>
                        <a:t>区别：</a:t>
                      </a:r>
                      <a:endParaRPr lang="en-US" altLang="zh-CN" dirty="0">
                        <a:solidFill>
                          <a:schemeClr val="bg1"/>
                        </a:solidFill>
                        <a:latin typeface="微软雅黑" panose="020B0503020204020204" pitchFamily="34" charset="-122"/>
                        <a:ea typeface="微软雅黑" panose="020B0503020204020204" pitchFamily="34" charset="-122"/>
                      </a:endParaRPr>
                    </a:p>
                    <a:p>
                      <a:pPr algn="l"/>
                      <a:r>
                        <a:rPr lang="zh-CN" altLang="en-US" dirty="0">
                          <a:solidFill>
                            <a:schemeClr val="bg1"/>
                          </a:solidFill>
                          <a:latin typeface="微软雅黑" panose="020B0503020204020204" pitchFamily="34" charset="-122"/>
                          <a:ea typeface="微软雅黑" panose="020B0503020204020204" pitchFamily="34" charset="-122"/>
                        </a:rPr>
                        <a:t>①马克思主义哲学认为物质是本质，唯心主义认为意识是本原；</a:t>
                      </a:r>
                      <a:endParaRPr lang="en-US" altLang="zh-CN" dirty="0">
                        <a:solidFill>
                          <a:schemeClr val="bg1"/>
                        </a:solidFill>
                        <a:latin typeface="微软雅黑" panose="020B0503020204020204" pitchFamily="34" charset="-122"/>
                        <a:ea typeface="微软雅黑" panose="020B0503020204020204" pitchFamily="34" charset="-122"/>
                      </a:endParaRPr>
                    </a:p>
                    <a:p>
                      <a:pPr algn="l"/>
                      <a:r>
                        <a:rPr lang="zh-CN" altLang="en-US" dirty="0">
                          <a:solidFill>
                            <a:schemeClr val="bg1"/>
                          </a:solidFill>
                          <a:latin typeface="微软雅黑" panose="020B0503020204020204" pitchFamily="34" charset="-122"/>
                          <a:ea typeface="微软雅黑" panose="020B0503020204020204" pitchFamily="34" charset="-122"/>
                        </a:rPr>
                        <a:t>②马克思主义哲学在认识问题上坚持能动反映论，唯心主义坚持先验论；</a:t>
                      </a:r>
                      <a:endParaRPr lang="en-US" altLang="zh-CN" dirty="0">
                        <a:solidFill>
                          <a:schemeClr val="bg1"/>
                        </a:solidFill>
                        <a:latin typeface="微软雅黑" panose="020B0503020204020204" pitchFamily="34" charset="-122"/>
                        <a:ea typeface="微软雅黑" panose="020B0503020204020204" pitchFamily="34" charset="-122"/>
                      </a:endParaRPr>
                    </a:p>
                    <a:p>
                      <a:pPr algn="l"/>
                      <a:r>
                        <a:rPr lang="zh-CN" altLang="en-US" dirty="0">
                          <a:solidFill>
                            <a:schemeClr val="bg1"/>
                          </a:solidFill>
                          <a:latin typeface="微软雅黑" panose="020B0503020204020204" pitchFamily="34" charset="-122"/>
                          <a:ea typeface="微软雅黑" panose="020B0503020204020204" pitchFamily="34" charset="-122"/>
                        </a:rPr>
                        <a:t>③马克思主义哲学彻底坚持辩证法，唯心主义部分坚持；</a:t>
                      </a:r>
                      <a:endParaRPr lang="en-US" altLang="zh-CN" dirty="0">
                        <a:solidFill>
                          <a:schemeClr val="bg1"/>
                        </a:solidFill>
                        <a:latin typeface="微软雅黑" panose="020B0503020204020204" pitchFamily="34" charset="-122"/>
                        <a:ea typeface="微软雅黑" panose="020B0503020204020204" pitchFamily="34" charset="-122"/>
                      </a:endParaRPr>
                    </a:p>
                    <a:p>
                      <a:pPr algn="l"/>
                      <a:r>
                        <a:rPr lang="zh-CN" altLang="en-US" dirty="0">
                          <a:solidFill>
                            <a:schemeClr val="bg1"/>
                          </a:solidFill>
                          <a:latin typeface="微软雅黑" panose="020B0503020204020204" pitchFamily="34" charset="-122"/>
                          <a:ea typeface="微软雅黑" panose="020B0503020204020204" pitchFamily="34" charset="-122"/>
                        </a:rPr>
                        <a:t>④马克思主义哲学在历史上唯物，唯心主义在历史上唯心。</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2354016568"/>
                  </a:ext>
                </a:extLst>
              </a:tr>
              <a:tr h="395201">
                <a:tc rowSpan="2">
                  <a:txBody>
                    <a:bodyPr/>
                    <a:lstStyle/>
                    <a:p>
                      <a:pPr algn="ctr"/>
                      <a:endParaRPr lang="en-US" altLang="zh-CN" dirty="0">
                        <a:solidFill>
                          <a:schemeClr val="bg1"/>
                        </a:solidFill>
                        <a:latin typeface="微软雅黑" panose="020B0503020204020204" pitchFamily="34" charset="-122"/>
                        <a:ea typeface="微软雅黑" panose="020B0503020204020204" pitchFamily="34" charset="-122"/>
                      </a:endParaRPr>
                    </a:p>
                    <a:p>
                      <a:pPr algn="ctr"/>
                      <a:endParaRPr lang="en-US" altLang="zh-CN" dirty="0">
                        <a:solidFill>
                          <a:schemeClr val="bg1"/>
                        </a:solidFill>
                        <a:latin typeface="微软雅黑" panose="020B0503020204020204" pitchFamily="34" charset="-122"/>
                        <a:ea typeface="微软雅黑" panose="020B0503020204020204" pitchFamily="34" charset="-122"/>
                      </a:endParaRPr>
                    </a:p>
                    <a:p>
                      <a:pPr algn="ctr"/>
                      <a:r>
                        <a:rPr lang="zh-CN" altLang="en-US" dirty="0">
                          <a:solidFill>
                            <a:schemeClr val="bg1"/>
                          </a:solidFill>
                          <a:latin typeface="微软雅黑" panose="020B0503020204020204" pitchFamily="34" charset="-122"/>
                          <a:ea typeface="微软雅黑" panose="020B0503020204020204" pitchFamily="34" charset="-122"/>
                        </a:rPr>
                        <a:t>马克思主义哲学与旧唯物主义</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lang="zh-CN" altLang="en-US" dirty="0">
                          <a:solidFill>
                            <a:schemeClr val="bg1"/>
                          </a:solidFill>
                          <a:latin typeface="微软雅黑" panose="020B0503020204020204" pitchFamily="34" charset="-122"/>
                          <a:ea typeface="微软雅黑" panose="020B0503020204020204" pitchFamily="34" charset="-122"/>
                        </a:rPr>
                        <a:t>联系：都是唯心主义，都认为物质是世界的本原</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841202442"/>
                  </a:ext>
                </a:extLst>
              </a:tr>
              <a:tr h="796329">
                <a:tc vMerge="1">
                  <a:txBody>
                    <a:bodyPr/>
                    <a:lstStyle/>
                    <a:p>
                      <a:pPr algn="ct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lang="zh-CN" altLang="en-US" dirty="0">
                          <a:solidFill>
                            <a:schemeClr val="bg1"/>
                          </a:solidFill>
                          <a:latin typeface="微软雅黑" panose="020B0503020204020204" pitchFamily="34" charset="-122"/>
                          <a:ea typeface="微软雅黑" panose="020B0503020204020204" pitchFamily="34" charset="-122"/>
                        </a:rPr>
                        <a:t>区别：</a:t>
                      </a:r>
                      <a:endParaRPr lang="en-US" altLang="zh-CN" dirty="0">
                        <a:solidFill>
                          <a:schemeClr val="bg1"/>
                        </a:solidFill>
                        <a:latin typeface="微软雅黑" panose="020B0503020204020204" pitchFamily="34" charset="-122"/>
                        <a:ea typeface="微软雅黑" panose="020B0503020204020204" pitchFamily="34" charset="-122"/>
                      </a:endParaRPr>
                    </a:p>
                    <a:p>
                      <a:pPr algn="l"/>
                      <a:r>
                        <a:rPr lang="zh-CN" altLang="en-US" dirty="0">
                          <a:solidFill>
                            <a:schemeClr val="bg1"/>
                          </a:solidFill>
                          <a:latin typeface="微软雅黑" panose="020B0503020204020204" pitchFamily="34" charset="-122"/>
                          <a:ea typeface="微软雅黑" panose="020B0503020204020204" pitchFamily="34" charset="-122"/>
                        </a:rPr>
                        <a:t>①马克思主义哲学在认识论上坚持能动反映论，旧唯物主义坚持机械反映论；</a:t>
                      </a:r>
                      <a:endParaRPr lang="en-US" altLang="zh-CN" dirty="0">
                        <a:solidFill>
                          <a:schemeClr val="bg1"/>
                        </a:solidFill>
                        <a:latin typeface="微软雅黑" panose="020B0503020204020204" pitchFamily="34" charset="-122"/>
                        <a:ea typeface="微软雅黑" panose="020B0503020204020204" pitchFamily="34" charset="-122"/>
                      </a:endParaRPr>
                    </a:p>
                    <a:p>
                      <a:pPr algn="l"/>
                      <a:r>
                        <a:rPr lang="zh-CN" altLang="en-US" dirty="0">
                          <a:solidFill>
                            <a:schemeClr val="bg1"/>
                          </a:solidFill>
                          <a:latin typeface="微软雅黑" panose="020B0503020204020204" pitchFamily="34" charset="-122"/>
                          <a:ea typeface="微软雅黑" panose="020B0503020204020204" pitchFamily="34" charset="-122"/>
                        </a:rPr>
                        <a:t>②马克思主义哲学彻底坚持辩证法，旧唯物主义完全不认同辩证法，坚持形而上学；</a:t>
                      </a:r>
                      <a:endParaRPr lang="en-US" altLang="zh-CN" dirty="0">
                        <a:solidFill>
                          <a:schemeClr val="bg1"/>
                        </a:solidFill>
                        <a:latin typeface="微软雅黑" panose="020B0503020204020204" pitchFamily="34" charset="-122"/>
                        <a:ea typeface="微软雅黑" panose="020B0503020204020204" pitchFamily="34" charset="-122"/>
                      </a:endParaRPr>
                    </a:p>
                    <a:p>
                      <a:pPr algn="l"/>
                      <a:r>
                        <a:rPr lang="zh-CN" altLang="en-US" dirty="0">
                          <a:solidFill>
                            <a:schemeClr val="bg1"/>
                          </a:solidFill>
                          <a:latin typeface="微软雅黑" panose="020B0503020204020204" pitchFamily="34" charset="-122"/>
                          <a:ea typeface="微软雅黑" panose="020B0503020204020204" pitchFamily="34" charset="-122"/>
                        </a:rPr>
                        <a:t>③马克思主义哲学在历史观上唯物，旧唯物主义在历史观上唯心；</a:t>
                      </a:r>
                      <a:endParaRPr lang="en-US" altLang="zh-CN" dirty="0">
                        <a:solidFill>
                          <a:schemeClr val="bg1"/>
                        </a:solidFill>
                        <a:latin typeface="微软雅黑" panose="020B0503020204020204" pitchFamily="34" charset="-122"/>
                        <a:ea typeface="微软雅黑" panose="020B0503020204020204" pitchFamily="34" charset="-122"/>
                      </a:endParaRPr>
                    </a:p>
                    <a:p>
                      <a:pPr algn="l"/>
                      <a:r>
                        <a:rPr lang="zh-CN" altLang="en-US" dirty="0">
                          <a:solidFill>
                            <a:schemeClr val="bg1"/>
                          </a:solidFill>
                          <a:latin typeface="微软雅黑" panose="020B0503020204020204" pitchFamily="34" charset="-122"/>
                          <a:ea typeface="微软雅黑" panose="020B0503020204020204" pitchFamily="34" charset="-122"/>
                        </a:rPr>
                        <a:t>④马克思主义哲学坚持实践的观点，旧唯物主义没有。</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2048125087"/>
                  </a:ext>
                </a:extLst>
              </a:tr>
            </a:tbl>
          </a:graphicData>
        </a:graphic>
      </p:graphicFrame>
    </p:spTree>
    <p:extLst>
      <p:ext uri="{BB962C8B-B14F-4D97-AF65-F5344CB8AC3E}">
        <p14:creationId xmlns:p14="http://schemas.microsoft.com/office/powerpoint/2010/main" xmlns="" val="10808959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212B865-9AE6-4D5C-B2A4-0D992C95905F}"/>
              </a:ext>
            </a:extLst>
          </p:cNvPr>
          <p:cNvSpPr>
            <a:spLocks noGrp="1"/>
          </p:cNvSpPr>
          <p:nvPr>
            <p:ph type="title"/>
          </p:nvPr>
        </p:nvSpPr>
        <p:spPr/>
        <p:txBody>
          <a:bodyPr/>
          <a:lstStyle/>
          <a:p>
            <a:pPr algn="l"/>
            <a:r>
              <a:rPr lang="zh-CN" altLang="en-US" dirty="0"/>
              <a:t>例题（单选）</a:t>
            </a:r>
          </a:p>
        </p:txBody>
      </p:sp>
      <p:sp>
        <p:nvSpPr>
          <p:cNvPr id="3" name="内容占位符 2">
            <a:extLst>
              <a:ext uri="{FF2B5EF4-FFF2-40B4-BE49-F238E27FC236}">
                <a16:creationId xmlns:a16="http://schemas.microsoft.com/office/drawing/2014/main" xmlns="" id="{51629546-3E28-47AC-8BD3-3B86C62D6366}"/>
              </a:ext>
            </a:extLst>
          </p:cNvPr>
          <p:cNvSpPr>
            <a:spLocks noGrp="1"/>
          </p:cNvSpPr>
          <p:nvPr>
            <p:ph idx="1"/>
          </p:nvPr>
        </p:nvSpPr>
        <p:spPr/>
        <p:txBody>
          <a:bodyPr/>
          <a:lstStyle/>
          <a:p>
            <a:r>
              <a:rPr lang="zh-CN" altLang="en-US" dirty="0"/>
              <a:t>马克思主义哲学与唯心主义哲学、旧唯物主义哲学的根本区别在于</a:t>
            </a:r>
            <a:br>
              <a:rPr lang="zh-CN" altLang="en-US" dirty="0"/>
            </a:br>
            <a:r>
              <a:rPr lang="en-US" altLang="zh-CN" dirty="0"/>
              <a:t>A.</a:t>
            </a:r>
            <a:r>
              <a:rPr lang="zh-CN" altLang="en-US" dirty="0"/>
              <a:t>坚持人的主体地位 </a:t>
            </a:r>
          </a:p>
          <a:p>
            <a:r>
              <a:rPr lang="en-US" altLang="zh-CN" dirty="0"/>
              <a:t>B.</a:t>
            </a:r>
            <a:r>
              <a:rPr lang="zh-CN" altLang="en-US" dirty="0"/>
              <a:t>坚持用辩证发展的观点去认识世界 </a:t>
            </a:r>
          </a:p>
          <a:p>
            <a:r>
              <a:rPr lang="en-US" altLang="zh-CN" dirty="0"/>
              <a:t>C.</a:t>
            </a:r>
            <a:r>
              <a:rPr lang="zh-CN" altLang="en-US" dirty="0"/>
              <a:t>坚持物质第一性、意识第二性 </a:t>
            </a:r>
          </a:p>
          <a:p>
            <a:r>
              <a:rPr lang="en-US" altLang="zh-CN" dirty="0"/>
              <a:t>D.</a:t>
            </a:r>
            <a:r>
              <a:rPr lang="zh-CN" altLang="en-US" dirty="0"/>
              <a:t>坚持从客观的物质实践活动去理解现实世界 </a:t>
            </a:r>
          </a:p>
          <a:p>
            <a:endParaRPr lang="zh-CN" altLang="en-US" dirty="0"/>
          </a:p>
        </p:txBody>
      </p:sp>
    </p:spTree>
    <p:extLst>
      <p:ext uri="{BB962C8B-B14F-4D97-AF65-F5344CB8AC3E}">
        <p14:creationId xmlns:p14="http://schemas.microsoft.com/office/powerpoint/2010/main" xmlns="" val="17524292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7999062-DC76-4500-9B58-9937D75DCEA3}"/>
              </a:ext>
            </a:extLst>
          </p:cNvPr>
          <p:cNvSpPr>
            <a:spLocks noGrp="1"/>
          </p:cNvSpPr>
          <p:nvPr>
            <p:ph type="title"/>
          </p:nvPr>
        </p:nvSpPr>
        <p:spPr/>
        <p:txBody>
          <a:bodyPr/>
          <a:lstStyle/>
          <a:p>
            <a:r>
              <a:rPr lang="zh-CN" altLang="en-US" dirty="0"/>
              <a:t>世界的物质统一性原理及其意义</a:t>
            </a:r>
          </a:p>
        </p:txBody>
      </p:sp>
      <p:sp>
        <p:nvSpPr>
          <p:cNvPr id="3" name="内容占位符 2">
            <a:extLst>
              <a:ext uri="{FF2B5EF4-FFF2-40B4-BE49-F238E27FC236}">
                <a16:creationId xmlns:a16="http://schemas.microsoft.com/office/drawing/2014/main" xmlns="" id="{E3A2074C-27F4-4102-A4BE-E5060475DC88}"/>
              </a:ext>
            </a:extLst>
          </p:cNvPr>
          <p:cNvSpPr>
            <a:spLocks noGrp="1"/>
          </p:cNvSpPr>
          <p:nvPr>
            <p:ph idx="1"/>
          </p:nvPr>
        </p:nvSpPr>
        <p:spPr/>
        <p:txBody>
          <a:bodyPr/>
          <a:lstStyle/>
          <a:p>
            <a:r>
              <a:rPr lang="zh-CN" altLang="en-US" dirty="0"/>
              <a:t>人类社会的物质性：</a:t>
            </a:r>
          </a:p>
          <a:p>
            <a:r>
              <a:rPr lang="zh-CN" altLang="en-US" dirty="0"/>
              <a:t>人类社会依赖于自然界是整个物质世界的组成部分。</a:t>
            </a:r>
          </a:p>
          <a:p>
            <a:r>
              <a:rPr lang="zh-CN" altLang="en-US" dirty="0"/>
              <a:t>人类谋取物质资料的实践活动，虽然有意识的指导，但仍然是物质的活动。</a:t>
            </a:r>
          </a:p>
          <a:p>
            <a:r>
              <a:rPr lang="zh-CN" altLang="en-US" dirty="0"/>
              <a:t>物质资料的生产方式，是人类存在和发展的基础，集中体现着人类社会的物质性 </a:t>
            </a:r>
          </a:p>
          <a:p>
            <a:endParaRPr lang="zh-CN" altLang="en-US" dirty="0"/>
          </a:p>
        </p:txBody>
      </p:sp>
      <p:sp>
        <p:nvSpPr>
          <p:cNvPr id="4" name="文本框 11267">
            <a:extLst>
              <a:ext uri="{FF2B5EF4-FFF2-40B4-BE49-F238E27FC236}">
                <a16:creationId xmlns:a16="http://schemas.microsoft.com/office/drawing/2014/main" xmlns="" id="{A294AA4A-3F22-4EC7-9F9C-5F3E49CD6DEB}"/>
              </a:ext>
            </a:extLst>
          </p:cNvPr>
          <p:cNvSpPr txBox="1">
            <a:spLocks noChangeArrowheads="1"/>
          </p:cNvSpPr>
          <p:nvPr/>
        </p:nvSpPr>
        <p:spPr bwMode="auto">
          <a:xfrm>
            <a:off x="528912" y="566019"/>
            <a:ext cx="1259319" cy="495007"/>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6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13</a:t>
            </a:r>
          </a:p>
        </p:txBody>
      </p:sp>
    </p:spTree>
    <p:extLst>
      <p:ext uri="{BB962C8B-B14F-4D97-AF65-F5344CB8AC3E}">
        <p14:creationId xmlns:p14="http://schemas.microsoft.com/office/powerpoint/2010/main" xmlns="" val="37451093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E3DCD4C-DF14-40F1-BB84-3842BB7CE30D}"/>
              </a:ext>
            </a:extLst>
          </p:cNvPr>
          <p:cNvSpPr>
            <a:spLocks noGrp="1"/>
          </p:cNvSpPr>
          <p:nvPr>
            <p:ph type="title"/>
          </p:nvPr>
        </p:nvSpPr>
        <p:spPr/>
        <p:txBody>
          <a:bodyPr/>
          <a:lstStyle/>
          <a:p>
            <a:r>
              <a:rPr lang="zh-CN" altLang="en-US" dirty="0"/>
              <a:t>世界的物质统一性原理及其意义</a:t>
            </a:r>
          </a:p>
        </p:txBody>
      </p:sp>
      <p:sp>
        <p:nvSpPr>
          <p:cNvPr id="3" name="内容占位符 2">
            <a:extLst>
              <a:ext uri="{FF2B5EF4-FFF2-40B4-BE49-F238E27FC236}">
                <a16:creationId xmlns:a16="http://schemas.microsoft.com/office/drawing/2014/main" xmlns="" id="{3E82518C-BFF0-4F13-B7A1-4306B48D4993}"/>
              </a:ext>
            </a:extLst>
          </p:cNvPr>
          <p:cNvSpPr>
            <a:spLocks noGrp="1"/>
          </p:cNvSpPr>
          <p:nvPr>
            <p:ph idx="1"/>
          </p:nvPr>
        </p:nvSpPr>
        <p:spPr/>
        <p:txBody>
          <a:bodyPr/>
          <a:lstStyle/>
          <a:p>
            <a:r>
              <a:rPr lang="zh-CN" altLang="en-US" dirty="0"/>
              <a:t>马克思主义关于世界物质统一性原理具有重大的理论意义和实践意义。其理论意义在于， 它是马克思主义哲学的基石，马克思主义哲学的一系列原理和原则都是以此为根据和前提的， 从而成为彻底的唯物主义一元论的世界观。其实践意义在于，它是我们从事一切工作的立足点， 是一切从实际出发的思想路线的哲学基础。 </a:t>
            </a:r>
          </a:p>
          <a:p>
            <a:endParaRPr lang="zh-CN" altLang="en-US" dirty="0"/>
          </a:p>
        </p:txBody>
      </p:sp>
      <p:sp>
        <p:nvSpPr>
          <p:cNvPr id="4" name="文本框 11267">
            <a:extLst>
              <a:ext uri="{FF2B5EF4-FFF2-40B4-BE49-F238E27FC236}">
                <a16:creationId xmlns:a16="http://schemas.microsoft.com/office/drawing/2014/main" xmlns="" id="{C23990DB-D2A2-4060-852C-4E460D31B288}"/>
              </a:ext>
            </a:extLst>
          </p:cNvPr>
          <p:cNvSpPr txBox="1">
            <a:spLocks noChangeArrowheads="1"/>
          </p:cNvSpPr>
          <p:nvPr/>
        </p:nvSpPr>
        <p:spPr bwMode="auto">
          <a:xfrm>
            <a:off x="528912" y="537883"/>
            <a:ext cx="1259319" cy="495007"/>
          </a:xfrm>
          <a:prstGeom prst="rect">
            <a:avLst/>
          </a:prstGeom>
          <a:solidFill>
            <a:srgbClr val="92D05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13</a:t>
            </a:r>
          </a:p>
        </p:txBody>
      </p:sp>
    </p:spTree>
    <p:extLst>
      <p:ext uri="{BB962C8B-B14F-4D97-AF65-F5344CB8AC3E}">
        <p14:creationId xmlns:p14="http://schemas.microsoft.com/office/powerpoint/2010/main" xmlns="" val="1267881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6">
            <a:extLst>
              <a:ext uri="{FF2B5EF4-FFF2-40B4-BE49-F238E27FC236}">
                <a16:creationId xmlns:a16="http://schemas.microsoft.com/office/drawing/2014/main" xmlns="" id="{31BBA746-E9E7-4AA5-96CB-837C91EF1F54}"/>
              </a:ext>
            </a:extLst>
          </p:cNvPr>
          <p:cNvSpPr>
            <a:spLocks noChangeArrowheads="1"/>
          </p:cNvSpPr>
          <p:nvPr/>
        </p:nvSpPr>
        <p:spPr bwMode="auto">
          <a:xfrm>
            <a:off x="515938" y="2602621"/>
            <a:ext cx="8459787"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8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下节课再见</a:t>
            </a:r>
          </a:p>
        </p:txBody>
      </p:sp>
    </p:spTree>
    <p:extLst>
      <p:ext uri="{BB962C8B-B14F-4D97-AF65-F5344CB8AC3E}">
        <p14:creationId xmlns:p14="http://schemas.microsoft.com/office/powerpoint/2010/main" xmlns="" val="3366693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8AD29BD-3A0E-45B2-8F0A-A694DFAAD46C}"/>
              </a:ext>
            </a:extLst>
          </p:cNvPr>
          <p:cNvSpPr>
            <a:spLocks noGrp="1"/>
          </p:cNvSpPr>
          <p:nvPr>
            <p:ph type="ctrTitle"/>
          </p:nvPr>
        </p:nvSpPr>
        <p:spPr>
          <a:xfrm>
            <a:off x="515938" y="2025747"/>
            <a:ext cx="8459787" cy="2242279"/>
          </a:xfrm>
        </p:spPr>
        <p:txBody>
          <a:bodyPr/>
          <a:lstStyle/>
          <a:p>
            <a:pPr>
              <a:lnSpc>
                <a:spcPct val="150000"/>
              </a:lnSpc>
            </a:pPr>
            <a:r>
              <a:rPr lang="zh-CN" altLang="en-US" dirty="0"/>
              <a:t>第三课</a:t>
            </a:r>
            <a:r>
              <a:rPr lang="en-US" altLang="zh-CN" dirty="0"/>
              <a:t/>
            </a:r>
            <a:br>
              <a:rPr lang="en-US" altLang="zh-CN" dirty="0"/>
            </a:br>
            <a:r>
              <a:rPr lang="zh-CN" altLang="en-US" dirty="0"/>
              <a:t>唯物论－意识观</a:t>
            </a:r>
          </a:p>
        </p:txBody>
      </p:sp>
    </p:spTree>
    <p:extLst>
      <p:ext uri="{BB962C8B-B14F-4D97-AF65-F5344CB8AC3E}">
        <p14:creationId xmlns:p14="http://schemas.microsoft.com/office/powerpoint/2010/main" xmlns="" val="188679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7171">
            <a:extLst>
              <a:ext uri="{FF2B5EF4-FFF2-40B4-BE49-F238E27FC236}">
                <a16:creationId xmlns:a16="http://schemas.microsoft.com/office/drawing/2014/main" xmlns="" id="{21D15123-0108-4B67-A76F-A5F1B0B99418}"/>
              </a:ext>
            </a:extLst>
          </p:cNvPr>
          <p:cNvSpPr>
            <a:spLocks noChangeArrowheads="1"/>
          </p:cNvSpPr>
          <p:nvPr/>
        </p:nvSpPr>
        <p:spPr bwMode="auto">
          <a:xfrm>
            <a:off x="3249613" y="4387850"/>
            <a:ext cx="82550" cy="109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spcAft>
                <a:spcPct val="35000"/>
              </a:spcAft>
              <a:buFont typeface="Arial" panose="020B0604020202020204" pitchFamily="34" charset="0"/>
              <a:buNone/>
            </a:pPr>
            <a:endParaRPr lang="zh-CN" altLang="zh-CN" sz="500">
              <a:solidFill>
                <a:srgbClr val="000000"/>
              </a:solidFill>
              <a:latin typeface="Arial" panose="020B0604020202020204" pitchFamily="34" charset="0"/>
            </a:endParaRPr>
          </a:p>
        </p:txBody>
      </p:sp>
      <p:sp>
        <p:nvSpPr>
          <p:cNvPr id="6" name="任意多边形 7172">
            <a:extLst>
              <a:ext uri="{FF2B5EF4-FFF2-40B4-BE49-F238E27FC236}">
                <a16:creationId xmlns:a16="http://schemas.microsoft.com/office/drawing/2014/main" xmlns="" id="{B7F9FF0E-DE30-4B1C-9684-B5F45684CA9F}"/>
              </a:ext>
            </a:extLst>
          </p:cNvPr>
          <p:cNvSpPr>
            <a:spLocks noChangeArrowheads="1"/>
          </p:cNvSpPr>
          <p:nvPr/>
        </p:nvSpPr>
        <p:spPr bwMode="auto">
          <a:xfrm>
            <a:off x="2798763" y="3563938"/>
            <a:ext cx="984250" cy="879475"/>
          </a:xfrm>
          <a:custGeom>
            <a:avLst/>
            <a:gdLst>
              <a:gd name="T0" fmla="*/ 0 w 983930"/>
              <a:gd name="T1" fmla="*/ 0 h 657890"/>
              <a:gd name="T2" fmla="*/ 494209 w 983930"/>
              <a:gd name="T3" fmla="*/ 0 h 657890"/>
              <a:gd name="T4" fmla="*/ 494209 w 983930"/>
              <a:gd name="T5" fmla="*/ 38294464 h 657890"/>
              <a:gd name="T6" fmla="*/ 988419 w 983930"/>
              <a:gd name="T7" fmla="*/ 38294464 h 657890"/>
              <a:gd name="T8" fmla="*/ 0 60000 65536"/>
              <a:gd name="T9" fmla="*/ 0 60000 65536"/>
              <a:gd name="T10" fmla="*/ 0 60000 65536"/>
              <a:gd name="T11" fmla="*/ 0 60000 65536"/>
              <a:gd name="T12" fmla="*/ 0 w 983930"/>
              <a:gd name="T13" fmla="*/ 0 h 657890"/>
              <a:gd name="T14" fmla="*/ 983930 w 983930"/>
              <a:gd name="T15" fmla="*/ 657890 h 657890"/>
            </a:gdLst>
            <a:ahLst/>
            <a:cxnLst>
              <a:cxn ang="T8">
                <a:pos x="T0" y="T1"/>
              </a:cxn>
              <a:cxn ang="T9">
                <a:pos x="T2" y="T3"/>
              </a:cxn>
              <a:cxn ang="T10">
                <a:pos x="T4" y="T5"/>
              </a:cxn>
              <a:cxn ang="T11">
                <a:pos x="T6" y="T7"/>
              </a:cxn>
            </a:cxnLst>
            <a:rect l="T12" t="T13" r="T14" b="T15"/>
            <a:pathLst>
              <a:path w="983930" h="657890">
                <a:moveTo>
                  <a:pt x="0" y="0"/>
                </a:moveTo>
                <a:lnTo>
                  <a:pt x="491965" y="0"/>
                </a:lnTo>
                <a:lnTo>
                  <a:pt x="491965" y="657890"/>
                </a:lnTo>
                <a:lnTo>
                  <a:pt x="983930" y="657890"/>
                </a:lnTo>
              </a:path>
            </a:pathLst>
          </a:custGeom>
          <a:noFill/>
          <a:ln w="25400">
            <a:solidFill>
              <a:srgbClr val="C2C2C2"/>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CN" altLang="en-US"/>
          </a:p>
        </p:txBody>
      </p:sp>
      <p:sp>
        <p:nvSpPr>
          <p:cNvPr id="7" name="矩形 7173">
            <a:extLst>
              <a:ext uri="{FF2B5EF4-FFF2-40B4-BE49-F238E27FC236}">
                <a16:creationId xmlns:a16="http://schemas.microsoft.com/office/drawing/2014/main" xmlns="" id="{BDADC4D2-4F22-4B71-B377-3F3DA6D06117}"/>
              </a:ext>
            </a:extLst>
          </p:cNvPr>
          <p:cNvSpPr>
            <a:spLocks noChangeArrowheads="1"/>
          </p:cNvSpPr>
          <p:nvPr/>
        </p:nvSpPr>
        <p:spPr bwMode="auto">
          <a:xfrm>
            <a:off x="3262313" y="3963988"/>
            <a:ext cx="58737" cy="79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spcAft>
                <a:spcPct val="35000"/>
              </a:spcAft>
              <a:buFont typeface="Arial" panose="020B0604020202020204" pitchFamily="34" charset="0"/>
              <a:buNone/>
            </a:pPr>
            <a:endParaRPr lang="zh-CN" altLang="zh-CN" sz="500">
              <a:solidFill>
                <a:srgbClr val="000000"/>
              </a:solidFill>
              <a:latin typeface="Arial" panose="020B0604020202020204" pitchFamily="34" charset="0"/>
            </a:endParaRPr>
          </a:p>
        </p:txBody>
      </p:sp>
      <p:sp>
        <p:nvSpPr>
          <p:cNvPr id="8" name="任意多边形 7174">
            <a:extLst>
              <a:ext uri="{FF2B5EF4-FFF2-40B4-BE49-F238E27FC236}">
                <a16:creationId xmlns:a16="http://schemas.microsoft.com/office/drawing/2014/main" xmlns="" id="{298F0DF1-444B-4A65-8661-35D8763637B9}"/>
              </a:ext>
            </a:extLst>
          </p:cNvPr>
          <p:cNvSpPr>
            <a:spLocks noChangeArrowheads="1"/>
          </p:cNvSpPr>
          <p:nvPr/>
        </p:nvSpPr>
        <p:spPr bwMode="auto">
          <a:xfrm>
            <a:off x="2798763" y="3497263"/>
            <a:ext cx="984250" cy="122237"/>
          </a:xfrm>
          <a:custGeom>
            <a:avLst/>
            <a:gdLst>
              <a:gd name="T0" fmla="*/ 0 w 983930"/>
              <a:gd name="T1" fmla="*/ 2982444 h 91440"/>
              <a:gd name="T2" fmla="*/ 494209 w 983930"/>
              <a:gd name="T3" fmla="*/ 2982444 h 91440"/>
              <a:gd name="T4" fmla="*/ 494209 w 983930"/>
              <a:gd name="T5" fmla="*/ 2661036 h 91440"/>
              <a:gd name="T6" fmla="*/ 988419 w 983930"/>
              <a:gd name="T7" fmla="*/ 2661036 h 91440"/>
              <a:gd name="T8" fmla="*/ 0 60000 65536"/>
              <a:gd name="T9" fmla="*/ 0 60000 65536"/>
              <a:gd name="T10" fmla="*/ 0 60000 65536"/>
              <a:gd name="T11" fmla="*/ 0 60000 65536"/>
              <a:gd name="T12" fmla="*/ 0 w 983930"/>
              <a:gd name="T13" fmla="*/ 0 h 91440"/>
              <a:gd name="T14" fmla="*/ 983930 w 983930"/>
              <a:gd name="T15" fmla="*/ 91440 h 91440"/>
            </a:gdLst>
            <a:ahLst/>
            <a:cxnLst>
              <a:cxn ang="T8">
                <a:pos x="T0" y="T1"/>
              </a:cxn>
              <a:cxn ang="T9">
                <a:pos x="T2" y="T3"/>
              </a:cxn>
              <a:cxn ang="T10">
                <a:pos x="T4" y="T5"/>
              </a:cxn>
              <a:cxn ang="T11">
                <a:pos x="T6" y="T7"/>
              </a:cxn>
            </a:cxnLst>
            <a:rect l="T12" t="T13" r="T14" b="T15"/>
            <a:pathLst>
              <a:path w="983930" h="91440">
                <a:moveTo>
                  <a:pt x="0" y="51243"/>
                </a:moveTo>
                <a:lnTo>
                  <a:pt x="491965" y="51243"/>
                </a:lnTo>
                <a:lnTo>
                  <a:pt x="491965" y="45720"/>
                </a:lnTo>
                <a:lnTo>
                  <a:pt x="983930" y="45720"/>
                </a:lnTo>
              </a:path>
            </a:pathLst>
          </a:custGeom>
          <a:noFill/>
          <a:ln w="25400">
            <a:solidFill>
              <a:srgbClr val="C2C2C2"/>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CN" altLang="en-US"/>
          </a:p>
        </p:txBody>
      </p:sp>
      <p:sp>
        <p:nvSpPr>
          <p:cNvPr id="9" name="矩形 7175">
            <a:extLst>
              <a:ext uri="{FF2B5EF4-FFF2-40B4-BE49-F238E27FC236}">
                <a16:creationId xmlns:a16="http://schemas.microsoft.com/office/drawing/2014/main" xmlns="" id="{9669C825-B49B-4151-BAFA-CAB3D61445A9}"/>
              </a:ext>
            </a:extLst>
          </p:cNvPr>
          <p:cNvSpPr>
            <a:spLocks noChangeArrowheads="1"/>
          </p:cNvSpPr>
          <p:nvPr/>
        </p:nvSpPr>
        <p:spPr bwMode="auto">
          <a:xfrm>
            <a:off x="3267075" y="3524250"/>
            <a:ext cx="49213" cy="65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spcAft>
                <a:spcPct val="35000"/>
              </a:spcAft>
              <a:buFont typeface="Arial" panose="020B0604020202020204" pitchFamily="34" charset="0"/>
              <a:buNone/>
            </a:pPr>
            <a:endParaRPr lang="zh-CN" altLang="zh-CN" sz="500">
              <a:solidFill>
                <a:srgbClr val="000000"/>
              </a:solidFill>
              <a:latin typeface="Arial" panose="020B0604020202020204" pitchFamily="34" charset="0"/>
            </a:endParaRPr>
          </a:p>
        </p:txBody>
      </p:sp>
      <p:sp>
        <p:nvSpPr>
          <p:cNvPr id="10" name="任意多边形 7176">
            <a:extLst>
              <a:ext uri="{FF2B5EF4-FFF2-40B4-BE49-F238E27FC236}">
                <a16:creationId xmlns:a16="http://schemas.microsoft.com/office/drawing/2014/main" xmlns="" id="{9330098A-57AA-4D21-A0BE-5FBDD46EA28F}"/>
              </a:ext>
            </a:extLst>
          </p:cNvPr>
          <p:cNvSpPr>
            <a:spLocks noChangeArrowheads="1"/>
          </p:cNvSpPr>
          <p:nvPr/>
        </p:nvSpPr>
        <p:spPr bwMode="auto">
          <a:xfrm>
            <a:off x="2798763" y="2686050"/>
            <a:ext cx="984250" cy="877888"/>
          </a:xfrm>
          <a:custGeom>
            <a:avLst/>
            <a:gdLst>
              <a:gd name="T0" fmla="*/ 0 w 983930"/>
              <a:gd name="T1" fmla="*/ 35877231 h 659913"/>
              <a:gd name="T2" fmla="*/ 494209 w 983930"/>
              <a:gd name="T3" fmla="*/ 35877231 h 659913"/>
              <a:gd name="T4" fmla="*/ 494209 w 983930"/>
              <a:gd name="T5" fmla="*/ 0 h 659913"/>
              <a:gd name="T6" fmla="*/ 988419 w 983930"/>
              <a:gd name="T7" fmla="*/ 0 h 659913"/>
              <a:gd name="T8" fmla="*/ 0 60000 65536"/>
              <a:gd name="T9" fmla="*/ 0 60000 65536"/>
              <a:gd name="T10" fmla="*/ 0 60000 65536"/>
              <a:gd name="T11" fmla="*/ 0 60000 65536"/>
              <a:gd name="T12" fmla="*/ 0 w 983930"/>
              <a:gd name="T13" fmla="*/ 0 h 659913"/>
              <a:gd name="T14" fmla="*/ 983930 w 983930"/>
              <a:gd name="T15" fmla="*/ 659913 h 659913"/>
            </a:gdLst>
            <a:ahLst/>
            <a:cxnLst>
              <a:cxn ang="T8">
                <a:pos x="T0" y="T1"/>
              </a:cxn>
              <a:cxn ang="T9">
                <a:pos x="T2" y="T3"/>
              </a:cxn>
              <a:cxn ang="T10">
                <a:pos x="T4" y="T5"/>
              </a:cxn>
              <a:cxn ang="T11">
                <a:pos x="T6" y="T7"/>
              </a:cxn>
            </a:cxnLst>
            <a:rect l="T12" t="T13" r="T14" b="T15"/>
            <a:pathLst>
              <a:path w="983930" h="659913">
                <a:moveTo>
                  <a:pt x="0" y="659913"/>
                </a:moveTo>
                <a:lnTo>
                  <a:pt x="491965" y="659913"/>
                </a:lnTo>
                <a:lnTo>
                  <a:pt x="491965" y="0"/>
                </a:lnTo>
                <a:lnTo>
                  <a:pt x="983930" y="0"/>
                </a:lnTo>
              </a:path>
            </a:pathLst>
          </a:custGeom>
          <a:noFill/>
          <a:ln w="25400">
            <a:solidFill>
              <a:srgbClr val="C2C2C2"/>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CN" altLang="en-US"/>
          </a:p>
        </p:txBody>
      </p:sp>
      <p:sp>
        <p:nvSpPr>
          <p:cNvPr id="11" name="矩形 7177">
            <a:extLst>
              <a:ext uri="{FF2B5EF4-FFF2-40B4-BE49-F238E27FC236}">
                <a16:creationId xmlns:a16="http://schemas.microsoft.com/office/drawing/2014/main" xmlns="" id="{1D29C932-606D-4BB8-8677-1D8C672E8382}"/>
              </a:ext>
            </a:extLst>
          </p:cNvPr>
          <p:cNvSpPr>
            <a:spLocks noChangeArrowheads="1"/>
          </p:cNvSpPr>
          <p:nvPr/>
        </p:nvSpPr>
        <p:spPr bwMode="auto">
          <a:xfrm>
            <a:off x="3262313" y="3086100"/>
            <a:ext cx="58737" cy="7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spcAft>
                <a:spcPct val="35000"/>
              </a:spcAft>
              <a:buFont typeface="Arial" panose="020B0604020202020204" pitchFamily="34" charset="0"/>
              <a:buNone/>
            </a:pPr>
            <a:endParaRPr lang="zh-CN" altLang="zh-CN" sz="500">
              <a:solidFill>
                <a:srgbClr val="000000"/>
              </a:solidFill>
              <a:latin typeface="Arial" panose="020B0604020202020204" pitchFamily="34" charset="0"/>
            </a:endParaRPr>
          </a:p>
        </p:txBody>
      </p:sp>
      <p:sp>
        <p:nvSpPr>
          <p:cNvPr id="12" name="任意多边形 7178">
            <a:extLst>
              <a:ext uri="{FF2B5EF4-FFF2-40B4-BE49-F238E27FC236}">
                <a16:creationId xmlns:a16="http://schemas.microsoft.com/office/drawing/2014/main" xmlns="" id="{69AADE78-FE67-4719-AE44-183E8D2E60B1}"/>
              </a:ext>
            </a:extLst>
          </p:cNvPr>
          <p:cNvSpPr>
            <a:spLocks noChangeArrowheads="1"/>
          </p:cNvSpPr>
          <p:nvPr/>
        </p:nvSpPr>
        <p:spPr bwMode="auto">
          <a:xfrm>
            <a:off x="2798763" y="1779588"/>
            <a:ext cx="984250" cy="1784350"/>
          </a:xfrm>
          <a:custGeom>
            <a:avLst/>
            <a:gdLst>
              <a:gd name="T0" fmla="*/ 0 w 983930"/>
              <a:gd name="T1" fmla="*/ 132155266 h 1307323"/>
              <a:gd name="T2" fmla="*/ 494209 w 983930"/>
              <a:gd name="T3" fmla="*/ 132155266 h 1307323"/>
              <a:gd name="T4" fmla="*/ 494209 w 983930"/>
              <a:gd name="T5" fmla="*/ 0 h 1307323"/>
              <a:gd name="T6" fmla="*/ 988419 w 983930"/>
              <a:gd name="T7" fmla="*/ 0 h 1307323"/>
              <a:gd name="T8" fmla="*/ 0 60000 65536"/>
              <a:gd name="T9" fmla="*/ 0 60000 65536"/>
              <a:gd name="T10" fmla="*/ 0 60000 65536"/>
              <a:gd name="T11" fmla="*/ 0 60000 65536"/>
              <a:gd name="T12" fmla="*/ 0 w 983930"/>
              <a:gd name="T13" fmla="*/ 0 h 1307323"/>
              <a:gd name="T14" fmla="*/ 983930 w 983930"/>
              <a:gd name="T15" fmla="*/ 1307323 h 1307323"/>
            </a:gdLst>
            <a:ahLst/>
            <a:cxnLst>
              <a:cxn ang="T8">
                <a:pos x="T0" y="T1"/>
              </a:cxn>
              <a:cxn ang="T9">
                <a:pos x="T2" y="T3"/>
              </a:cxn>
              <a:cxn ang="T10">
                <a:pos x="T4" y="T5"/>
              </a:cxn>
              <a:cxn ang="T11">
                <a:pos x="T6" y="T7"/>
              </a:cxn>
            </a:cxnLst>
            <a:rect l="T12" t="T13" r="T14" b="T15"/>
            <a:pathLst>
              <a:path w="983930" h="1307323">
                <a:moveTo>
                  <a:pt x="0" y="1307323"/>
                </a:moveTo>
                <a:lnTo>
                  <a:pt x="491965" y="1307323"/>
                </a:lnTo>
                <a:lnTo>
                  <a:pt x="491965" y="0"/>
                </a:lnTo>
                <a:lnTo>
                  <a:pt x="983930" y="0"/>
                </a:lnTo>
              </a:path>
            </a:pathLst>
          </a:custGeom>
          <a:noFill/>
          <a:ln w="25400">
            <a:solidFill>
              <a:srgbClr val="C2C2C2"/>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zh-CN" altLang="en-US"/>
          </a:p>
        </p:txBody>
      </p:sp>
      <p:sp>
        <p:nvSpPr>
          <p:cNvPr id="13" name="矩形 7179">
            <a:extLst>
              <a:ext uri="{FF2B5EF4-FFF2-40B4-BE49-F238E27FC236}">
                <a16:creationId xmlns:a16="http://schemas.microsoft.com/office/drawing/2014/main" xmlns="" id="{BEB57D46-F3FB-48C2-98CC-3015B4A9D974}"/>
              </a:ext>
            </a:extLst>
          </p:cNvPr>
          <p:cNvSpPr>
            <a:spLocks noChangeArrowheads="1"/>
          </p:cNvSpPr>
          <p:nvPr/>
        </p:nvSpPr>
        <p:spPr bwMode="auto">
          <a:xfrm>
            <a:off x="3251200" y="2640013"/>
            <a:ext cx="80963"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spcAft>
                <a:spcPct val="35000"/>
              </a:spcAft>
              <a:buFont typeface="Arial" panose="020B0604020202020204" pitchFamily="34" charset="0"/>
              <a:buNone/>
            </a:pPr>
            <a:endParaRPr lang="zh-CN" altLang="zh-CN" sz="500">
              <a:solidFill>
                <a:srgbClr val="000000"/>
              </a:solidFill>
              <a:latin typeface="Arial" panose="020B0604020202020204" pitchFamily="34" charset="0"/>
            </a:endParaRPr>
          </a:p>
        </p:txBody>
      </p:sp>
      <p:sp>
        <p:nvSpPr>
          <p:cNvPr id="14" name="矩形 7181">
            <a:extLst>
              <a:ext uri="{FF2B5EF4-FFF2-40B4-BE49-F238E27FC236}">
                <a16:creationId xmlns:a16="http://schemas.microsoft.com/office/drawing/2014/main" xmlns="" id="{8758AD02-AFC6-45BA-A749-6D50221FD6AA}"/>
              </a:ext>
            </a:extLst>
          </p:cNvPr>
          <p:cNvSpPr>
            <a:spLocks noChangeArrowheads="1"/>
          </p:cNvSpPr>
          <p:nvPr/>
        </p:nvSpPr>
        <p:spPr bwMode="auto">
          <a:xfrm>
            <a:off x="515938" y="2624996"/>
            <a:ext cx="2268537" cy="184785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14605" tIns="14605" rIns="14605" bIns="14605"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spcAft>
                <a:spcPct val="35000"/>
              </a:spcAft>
              <a:buFont typeface="Arial" panose="020B0604020202020204" pitchFamily="34" charset="0"/>
              <a:buNone/>
            </a:pPr>
            <a:r>
              <a:rPr lang="zh-CN" altLang="en-US" sz="3200" b="1" dirty="0">
                <a:solidFill>
                  <a:schemeClr val="bg1"/>
                </a:solidFill>
                <a:latin typeface="微软雅黑" panose="020B0503020204020204" pitchFamily="34" charset="-122"/>
                <a:ea typeface="微软雅黑" panose="020B0503020204020204" pitchFamily="34" charset="-122"/>
              </a:rPr>
              <a:t>唯物论：意识观</a:t>
            </a:r>
          </a:p>
        </p:txBody>
      </p:sp>
      <p:sp>
        <p:nvSpPr>
          <p:cNvPr id="15" name="矩形 7182">
            <a:extLst>
              <a:ext uri="{FF2B5EF4-FFF2-40B4-BE49-F238E27FC236}">
                <a16:creationId xmlns:a16="http://schemas.microsoft.com/office/drawing/2014/main" xmlns="" id="{5D83205E-5F4E-4DB8-AC68-08EF5C9F24C7}"/>
              </a:ext>
            </a:extLst>
          </p:cNvPr>
          <p:cNvSpPr>
            <a:spLocks noChangeArrowheads="1"/>
          </p:cNvSpPr>
          <p:nvPr/>
        </p:nvSpPr>
        <p:spPr bwMode="auto">
          <a:xfrm>
            <a:off x="3783013" y="1430338"/>
            <a:ext cx="3252513" cy="601662"/>
          </a:xfrm>
          <a:prstGeom prst="rect">
            <a:avLst/>
          </a:prstGeom>
          <a:solidFill>
            <a:srgbClr val="E5F5FC"/>
          </a:solidFill>
          <a:ln w="25400">
            <a:solidFill>
              <a:srgbClr val="FFFFFF"/>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zh-CN" altLang="en-US" sz="2400">
              <a:latin typeface="微软雅黑" panose="020B0503020204020204" pitchFamily="34" charset="-122"/>
              <a:ea typeface="微软雅黑" panose="020B0503020204020204" pitchFamily="34" charset="-122"/>
            </a:endParaRPr>
          </a:p>
        </p:txBody>
      </p:sp>
      <p:sp>
        <p:nvSpPr>
          <p:cNvPr id="16" name="矩形 7183">
            <a:extLst>
              <a:ext uri="{FF2B5EF4-FFF2-40B4-BE49-F238E27FC236}">
                <a16:creationId xmlns:a16="http://schemas.microsoft.com/office/drawing/2014/main" xmlns="" id="{145BA116-9F9D-4F3F-BC6E-C33ACD375F1C}"/>
              </a:ext>
            </a:extLst>
          </p:cNvPr>
          <p:cNvSpPr>
            <a:spLocks noChangeArrowheads="1"/>
          </p:cNvSpPr>
          <p:nvPr/>
        </p:nvSpPr>
        <p:spPr bwMode="auto">
          <a:xfrm>
            <a:off x="3781425" y="1457325"/>
            <a:ext cx="3738563" cy="601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12700" rIns="12700" bIns="12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spcAft>
                <a:spcPct val="35000"/>
              </a:spcAft>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rPr>
              <a:t> 意识的起源</a:t>
            </a:r>
          </a:p>
        </p:txBody>
      </p:sp>
      <p:sp>
        <p:nvSpPr>
          <p:cNvPr id="17" name="矩形 7184">
            <a:extLst>
              <a:ext uri="{FF2B5EF4-FFF2-40B4-BE49-F238E27FC236}">
                <a16:creationId xmlns:a16="http://schemas.microsoft.com/office/drawing/2014/main" xmlns="" id="{227D8AA4-8560-4702-956F-664EBCAA8F30}"/>
              </a:ext>
            </a:extLst>
          </p:cNvPr>
          <p:cNvSpPr>
            <a:spLocks noChangeArrowheads="1"/>
          </p:cNvSpPr>
          <p:nvPr/>
        </p:nvSpPr>
        <p:spPr bwMode="auto">
          <a:xfrm>
            <a:off x="3783013" y="2376488"/>
            <a:ext cx="3254101" cy="615950"/>
          </a:xfrm>
          <a:prstGeom prst="rect">
            <a:avLst/>
          </a:prstGeom>
          <a:solidFill>
            <a:srgbClr val="E5F5FC"/>
          </a:solidFill>
          <a:ln w="25400">
            <a:solidFill>
              <a:srgbClr val="FFFFFF"/>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zh-CN" altLang="en-US" sz="2400">
              <a:latin typeface="微软雅黑" panose="020B0503020204020204" pitchFamily="34" charset="-122"/>
              <a:ea typeface="微软雅黑" panose="020B0503020204020204" pitchFamily="34" charset="-122"/>
            </a:endParaRPr>
          </a:p>
        </p:txBody>
      </p:sp>
      <p:sp>
        <p:nvSpPr>
          <p:cNvPr id="18" name="矩形 7185">
            <a:extLst>
              <a:ext uri="{FF2B5EF4-FFF2-40B4-BE49-F238E27FC236}">
                <a16:creationId xmlns:a16="http://schemas.microsoft.com/office/drawing/2014/main" xmlns="" id="{D32A267D-E6BE-4499-A4FA-92E5CDFAB723}"/>
              </a:ext>
            </a:extLst>
          </p:cNvPr>
          <p:cNvSpPr>
            <a:spLocks noChangeArrowheads="1"/>
          </p:cNvSpPr>
          <p:nvPr/>
        </p:nvSpPr>
        <p:spPr bwMode="auto">
          <a:xfrm>
            <a:off x="3783013" y="2376488"/>
            <a:ext cx="5276850" cy="615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12700" rIns="12700" bIns="12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spcAft>
                <a:spcPct val="35000"/>
              </a:spcAft>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rPr>
              <a:t> 意识的本质</a:t>
            </a:r>
          </a:p>
        </p:txBody>
      </p:sp>
      <p:sp>
        <p:nvSpPr>
          <p:cNvPr id="19" name="矩形 7186">
            <a:extLst>
              <a:ext uri="{FF2B5EF4-FFF2-40B4-BE49-F238E27FC236}">
                <a16:creationId xmlns:a16="http://schemas.microsoft.com/office/drawing/2014/main" xmlns="" id="{D1366DE6-E1FF-4D84-9A09-F5927B7E8060}"/>
              </a:ext>
            </a:extLst>
          </p:cNvPr>
          <p:cNvSpPr>
            <a:spLocks noChangeArrowheads="1"/>
          </p:cNvSpPr>
          <p:nvPr/>
        </p:nvSpPr>
        <p:spPr bwMode="auto">
          <a:xfrm>
            <a:off x="3783013" y="3246438"/>
            <a:ext cx="3254101" cy="620712"/>
          </a:xfrm>
          <a:prstGeom prst="rect">
            <a:avLst/>
          </a:prstGeom>
          <a:solidFill>
            <a:srgbClr val="E5F5FC"/>
          </a:solidFill>
          <a:ln w="25400">
            <a:solidFill>
              <a:srgbClr val="FFFFFF"/>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zh-CN" altLang="en-US" sz="2400">
              <a:latin typeface="Arial" panose="020B0604020202020204" pitchFamily="34" charset="0"/>
            </a:endParaRPr>
          </a:p>
        </p:txBody>
      </p:sp>
      <p:sp>
        <p:nvSpPr>
          <p:cNvPr id="20" name="矩形 7187">
            <a:extLst>
              <a:ext uri="{FF2B5EF4-FFF2-40B4-BE49-F238E27FC236}">
                <a16:creationId xmlns:a16="http://schemas.microsoft.com/office/drawing/2014/main" xmlns="" id="{56A31FF4-C022-4903-A2A7-703078FF9305}"/>
              </a:ext>
            </a:extLst>
          </p:cNvPr>
          <p:cNvSpPr>
            <a:spLocks noChangeArrowheads="1"/>
          </p:cNvSpPr>
          <p:nvPr/>
        </p:nvSpPr>
        <p:spPr bwMode="auto">
          <a:xfrm>
            <a:off x="3783013" y="3246438"/>
            <a:ext cx="4502150" cy="620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12700" rIns="12700" bIns="12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spcAft>
                <a:spcPct val="35000"/>
              </a:spcAft>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rPr>
              <a:t> 意识的作用</a:t>
            </a:r>
          </a:p>
        </p:txBody>
      </p:sp>
      <p:sp>
        <p:nvSpPr>
          <p:cNvPr id="21" name="矩形 7188">
            <a:extLst>
              <a:ext uri="{FF2B5EF4-FFF2-40B4-BE49-F238E27FC236}">
                <a16:creationId xmlns:a16="http://schemas.microsoft.com/office/drawing/2014/main" xmlns="" id="{6094EFEB-5B27-4041-B40F-860E678A740C}"/>
              </a:ext>
            </a:extLst>
          </p:cNvPr>
          <p:cNvSpPr>
            <a:spLocks noChangeArrowheads="1"/>
          </p:cNvSpPr>
          <p:nvPr/>
        </p:nvSpPr>
        <p:spPr bwMode="auto">
          <a:xfrm>
            <a:off x="3783013" y="4121150"/>
            <a:ext cx="3254101" cy="641350"/>
          </a:xfrm>
          <a:prstGeom prst="rect">
            <a:avLst/>
          </a:prstGeom>
          <a:solidFill>
            <a:srgbClr val="E5F5FC"/>
          </a:solidFill>
          <a:ln w="25400">
            <a:solidFill>
              <a:srgbClr val="FFFFFF"/>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zh-CN" altLang="en-US" sz="2400">
              <a:latin typeface="Arial" panose="020B0604020202020204" pitchFamily="34" charset="0"/>
            </a:endParaRPr>
          </a:p>
        </p:txBody>
      </p:sp>
      <p:sp>
        <p:nvSpPr>
          <p:cNvPr id="22" name="矩形 7189">
            <a:extLst>
              <a:ext uri="{FF2B5EF4-FFF2-40B4-BE49-F238E27FC236}">
                <a16:creationId xmlns:a16="http://schemas.microsoft.com/office/drawing/2014/main" xmlns="" id="{1C834048-ABB8-402A-BFB8-EEC981BE3A87}"/>
              </a:ext>
            </a:extLst>
          </p:cNvPr>
          <p:cNvSpPr>
            <a:spLocks noChangeArrowheads="1"/>
          </p:cNvSpPr>
          <p:nvPr/>
        </p:nvSpPr>
        <p:spPr bwMode="auto">
          <a:xfrm>
            <a:off x="3783013" y="4121150"/>
            <a:ext cx="43497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12700" rIns="12700" bIns="12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spcAft>
                <a:spcPct val="35000"/>
              </a:spcAft>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rPr>
              <a:t> 物质和意识的辩证关系</a:t>
            </a:r>
          </a:p>
        </p:txBody>
      </p:sp>
    </p:spTree>
    <p:extLst>
      <p:ext uri="{BB962C8B-B14F-4D97-AF65-F5344CB8AC3E}">
        <p14:creationId xmlns:p14="http://schemas.microsoft.com/office/powerpoint/2010/main" xmlns="" val="1401034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8FD2F94-5369-4934-8BE2-FB1C5534C131}"/>
              </a:ext>
            </a:extLst>
          </p:cNvPr>
          <p:cNvSpPr>
            <a:spLocks noGrp="1"/>
          </p:cNvSpPr>
          <p:nvPr>
            <p:ph type="title"/>
          </p:nvPr>
        </p:nvSpPr>
        <p:spPr/>
        <p:txBody>
          <a:bodyPr/>
          <a:lstStyle/>
          <a:p>
            <a:r>
              <a:rPr lang="zh-CN" altLang="en-US" dirty="0"/>
              <a:t>意识的起源、本质和作用</a:t>
            </a:r>
          </a:p>
        </p:txBody>
      </p:sp>
      <p:sp>
        <p:nvSpPr>
          <p:cNvPr id="3" name="内容占位符 2">
            <a:extLst>
              <a:ext uri="{FF2B5EF4-FFF2-40B4-BE49-F238E27FC236}">
                <a16:creationId xmlns:a16="http://schemas.microsoft.com/office/drawing/2014/main" xmlns="" id="{AB5B9E2D-F7C2-469E-99D3-3BC754BB15AF}"/>
              </a:ext>
            </a:extLst>
          </p:cNvPr>
          <p:cNvSpPr>
            <a:spLocks noGrp="1"/>
          </p:cNvSpPr>
          <p:nvPr>
            <p:ph idx="1"/>
          </p:nvPr>
        </p:nvSpPr>
        <p:spPr/>
        <p:txBody>
          <a:bodyPr/>
          <a:lstStyle/>
          <a:p>
            <a:pPr>
              <a:lnSpc>
                <a:spcPct val="140000"/>
              </a:lnSpc>
            </a:pPr>
            <a:r>
              <a:rPr lang="zh-CN" altLang="en-US" b="1" dirty="0"/>
              <a:t>意识的本质：</a:t>
            </a:r>
            <a:r>
              <a:rPr lang="zh-CN" altLang="en-US" dirty="0"/>
              <a:t>意识是物质世界长期发展的产物</a:t>
            </a:r>
            <a:r>
              <a:rPr lang="en-US" altLang="zh-CN" dirty="0"/>
              <a:t>,</a:t>
            </a:r>
            <a:r>
              <a:rPr lang="zh-CN" altLang="en-US" dirty="0"/>
              <a:t>是人脑的机能和属性</a:t>
            </a:r>
            <a:r>
              <a:rPr lang="en-US" altLang="zh-CN" dirty="0"/>
              <a:t>,</a:t>
            </a:r>
            <a:r>
              <a:rPr lang="zh-CN" altLang="en-US" dirty="0"/>
              <a:t>是物质世界的主观映象。 </a:t>
            </a:r>
          </a:p>
          <a:p>
            <a:pPr>
              <a:lnSpc>
                <a:spcPct val="140000"/>
              </a:lnSpc>
            </a:pPr>
            <a:r>
              <a:rPr lang="zh-CN" altLang="en-US" b="1" dirty="0"/>
              <a:t>意识的起源</a:t>
            </a:r>
            <a:r>
              <a:rPr lang="en-US" altLang="zh-CN" b="1" dirty="0"/>
              <a:t>:</a:t>
            </a:r>
            <a:r>
              <a:rPr lang="zh-CN" altLang="en-US" dirty="0"/>
              <a:t>由一切物质所具有的反应特性到低等生物的刺 激感应性</a:t>
            </a:r>
            <a:r>
              <a:rPr lang="en-US" altLang="zh-CN" dirty="0"/>
              <a:t>,</a:t>
            </a:r>
            <a:r>
              <a:rPr lang="zh-CN" altLang="en-US" dirty="0"/>
              <a:t>再到高等动物的感觉和心理</a:t>
            </a:r>
            <a:r>
              <a:rPr lang="en-US" altLang="zh-CN" dirty="0"/>
              <a:t>,</a:t>
            </a:r>
            <a:r>
              <a:rPr lang="zh-CN" altLang="en-US" dirty="0"/>
              <a:t>最终发展为人类的 意识。在此过程中</a:t>
            </a:r>
            <a:r>
              <a:rPr lang="en-US" altLang="zh-CN" dirty="0"/>
              <a:t>,</a:t>
            </a:r>
            <a:r>
              <a:rPr lang="zh-CN" altLang="en-US" dirty="0"/>
              <a:t>劳动起了决定性作用</a:t>
            </a:r>
            <a:r>
              <a:rPr lang="en-US" altLang="zh-CN" dirty="0"/>
              <a:t>,</a:t>
            </a:r>
            <a:r>
              <a:rPr lang="zh-CN" altLang="en-US" dirty="0"/>
              <a:t>语言是重要影响因素。 </a:t>
            </a:r>
          </a:p>
          <a:p>
            <a:endParaRPr lang="zh-CN" altLang="en-US" dirty="0"/>
          </a:p>
        </p:txBody>
      </p:sp>
      <p:sp>
        <p:nvSpPr>
          <p:cNvPr id="4" name="文本框 11267">
            <a:extLst>
              <a:ext uri="{FF2B5EF4-FFF2-40B4-BE49-F238E27FC236}">
                <a16:creationId xmlns:a16="http://schemas.microsoft.com/office/drawing/2014/main" xmlns="" id="{ECDD1155-A0D4-435A-954D-97F75D0D31A3}"/>
              </a:ext>
            </a:extLst>
          </p:cNvPr>
          <p:cNvSpPr txBox="1">
            <a:spLocks noChangeArrowheads="1"/>
          </p:cNvSpPr>
          <p:nvPr/>
        </p:nvSpPr>
        <p:spPr bwMode="auto">
          <a:xfrm>
            <a:off x="528912" y="563180"/>
            <a:ext cx="1259319" cy="495007"/>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11</a:t>
            </a:r>
          </a:p>
        </p:txBody>
      </p:sp>
    </p:spTree>
    <p:extLst>
      <p:ext uri="{BB962C8B-B14F-4D97-AF65-F5344CB8AC3E}">
        <p14:creationId xmlns:p14="http://schemas.microsoft.com/office/powerpoint/2010/main" xmlns="" val="4220952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8FD2F94-5369-4934-8BE2-FB1C5534C131}"/>
              </a:ext>
            </a:extLst>
          </p:cNvPr>
          <p:cNvSpPr>
            <a:spLocks noGrp="1"/>
          </p:cNvSpPr>
          <p:nvPr>
            <p:ph type="title"/>
          </p:nvPr>
        </p:nvSpPr>
        <p:spPr/>
        <p:txBody>
          <a:bodyPr/>
          <a:lstStyle/>
          <a:p>
            <a:r>
              <a:rPr lang="zh-CN" altLang="en-US" dirty="0"/>
              <a:t>意识的起源、本质和作用</a:t>
            </a:r>
          </a:p>
        </p:txBody>
      </p:sp>
      <p:sp>
        <p:nvSpPr>
          <p:cNvPr id="3" name="内容占位符 2">
            <a:extLst>
              <a:ext uri="{FF2B5EF4-FFF2-40B4-BE49-F238E27FC236}">
                <a16:creationId xmlns:a16="http://schemas.microsoft.com/office/drawing/2014/main" xmlns="" id="{AB5B9E2D-F7C2-469E-99D3-3BC754BB15AF}"/>
              </a:ext>
            </a:extLst>
          </p:cNvPr>
          <p:cNvSpPr>
            <a:spLocks noGrp="1"/>
          </p:cNvSpPr>
          <p:nvPr>
            <p:ph idx="1"/>
          </p:nvPr>
        </p:nvSpPr>
        <p:spPr/>
        <p:txBody>
          <a:bodyPr/>
          <a:lstStyle/>
          <a:p>
            <a:pPr>
              <a:lnSpc>
                <a:spcPct val="150000"/>
              </a:lnSpc>
            </a:pPr>
            <a:r>
              <a:rPr lang="zh-CN" altLang="en-US" dirty="0"/>
              <a:t>意识不仅是自然界长期发展的产物</a:t>
            </a:r>
            <a:r>
              <a:rPr lang="en-US" altLang="zh-CN" dirty="0"/>
              <a:t>,</a:t>
            </a:r>
            <a:r>
              <a:rPr lang="zh-CN" altLang="en-US" dirty="0"/>
              <a:t>而且是社会历史的产物。社会实践特别是劳动在意识 的产生和发展中起着决定性的作用</a:t>
            </a:r>
            <a:r>
              <a:rPr lang="en-US" altLang="zh-CN" dirty="0"/>
              <a:t>,</a:t>
            </a:r>
            <a:r>
              <a:rPr lang="zh-CN" altLang="en-US" dirty="0"/>
              <a:t>劳动为意识的产生和发展提供了客观需要和可能</a:t>
            </a:r>
            <a:r>
              <a:rPr lang="en-US" altLang="zh-CN" dirty="0"/>
              <a:t>,</a:t>
            </a:r>
            <a:r>
              <a:rPr lang="zh-CN" altLang="en-US" dirty="0"/>
              <a:t>在人们 的劳动和交往中形成的语言促进了意识的发展</a:t>
            </a:r>
            <a:r>
              <a:rPr lang="en-US" altLang="zh-CN" dirty="0"/>
              <a:t>,</a:t>
            </a:r>
            <a:r>
              <a:rPr lang="zh-CN" altLang="en-US" dirty="0"/>
              <a:t>语言是意识的物质外壳。 </a:t>
            </a:r>
          </a:p>
        </p:txBody>
      </p:sp>
      <p:sp>
        <p:nvSpPr>
          <p:cNvPr id="4" name="文本框 11267">
            <a:extLst>
              <a:ext uri="{FF2B5EF4-FFF2-40B4-BE49-F238E27FC236}">
                <a16:creationId xmlns:a16="http://schemas.microsoft.com/office/drawing/2014/main" xmlns="" id="{ECDD1155-A0D4-435A-954D-97F75D0D31A3}"/>
              </a:ext>
            </a:extLst>
          </p:cNvPr>
          <p:cNvSpPr txBox="1">
            <a:spLocks noChangeArrowheads="1"/>
          </p:cNvSpPr>
          <p:nvPr/>
        </p:nvSpPr>
        <p:spPr bwMode="auto">
          <a:xfrm>
            <a:off x="528912" y="563180"/>
            <a:ext cx="1259319" cy="495007"/>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11</a:t>
            </a:r>
          </a:p>
        </p:txBody>
      </p:sp>
    </p:spTree>
    <p:extLst>
      <p:ext uri="{BB962C8B-B14F-4D97-AF65-F5344CB8AC3E}">
        <p14:creationId xmlns:p14="http://schemas.microsoft.com/office/powerpoint/2010/main" xmlns="" val="3685730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66E540D-64EC-4841-B9AB-DB6ADF8BEFE6}"/>
              </a:ext>
            </a:extLst>
          </p:cNvPr>
          <p:cNvSpPr>
            <a:spLocks noGrp="1"/>
          </p:cNvSpPr>
          <p:nvPr>
            <p:ph type="title"/>
          </p:nvPr>
        </p:nvSpPr>
        <p:spPr/>
        <p:txBody>
          <a:bodyPr/>
          <a:lstStyle/>
          <a:p>
            <a:r>
              <a:rPr lang="zh-CN" altLang="en-US" dirty="0"/>
              <a:t>意识的起源、本质和作用</a:t>
            </a:r>
          </a:p>
        </p:txBody>
      </p:sp>
      <p:sp>
        <p:nvSpPr>
          <p:cNvPr id="3" name="内容占位符 2">
            <a:extLst>
              <a:ext uri="{FF2B5EF4-FFF2-40B4-BE49-F238E27FC236}">
                <a16:creationId xmlns:a16="http://schemas.microsoft.com/office/drawing/2014/main" xmlns="" id="{7C411726-350B-4384-98A9-0CB98E25C208}"/>
              </a:ext>
            </a:extLst>
          </p:cNvPr>
          <p:cNvSpPr>
            <a:spLocks noGrp="1"/>
          </p:cNvSpPr>
          <p:nvPr>
            <p:ph idx="1"/>
          </p:nvPr>
        </p:nvSpPr>
        <p:spPr/>
        <p:txBody>
          <a:bodyPr/>
          <a:lstStyle/>
          <a:p>
            <a:pPr marL="0" indent="0">
              <a:lnSpc>
                <a:spcPct val="140000"/>
              </a:lnSpc>
              <a:buNone/>
            </a:pPr>
            <a:r>
              <a:rPr lang="zh-CN" altLang="en-US" b="1" dirty="0"/>
              <a:t>意识的作用</a:t>
            </a:r>
            <a:r>
              <a:rPr lang="en-US" altLang="zh-CN" b="1" dirty="0"/>
              <a:t>:</a:t>
            </a:r>
            <a:r>
              <a:rPr lang="zh-CN" altLang="en-US" b="1" dirty="0"/>
              <a:t>能动作用。 </a:t>
            </a:r>
            <a:endParaRPr lang="zh-CN" altLang="en-US" dirty="0"/>
          </a:p>
          <a:p>
            <a:pPr marL="0" indent="0">
              <a:lnSpc>
                <a:spcPct val="140000"/>
              </a:lnSpc>
              <a:buNone/>
            </a:pPr>
            <a:r>
              <a:rPr lang="en-US" altLang="zh-CN" dirty="0"/>
              <a:t>•</a:t>
            </a:r>
            <a:r>
              <a:rPr lang="zh-CN" altLang="en-US" dirty="0"/>
              <a:t>主要表现在</a:t>
            </a:r>
            <a:r>
              <a:rPr lang="en-US" altLang="zh-CN" dirty="0"/>
              <a:t>: </a:t>
            </a:r>
            <a:endParaRPr lang="zh-CN" altLang="en-US" dirty="0"/>
          </a:p>
          <a:p>
            <a:pPr marL="0" indent="0">
              <a:lnSpc>
                <a:spcPct val="140000"/>
              </a:lnSpc>
              <a:buNone/>
            </a:pPr>
            <a:r>
              <a:rPr lang="en-US" altLang="zh-CN" dirty="0"/>
              <a:t>•</a:t>
            </a:r>
            <a:r>
              <a:rPr lang="zh-CN" altLang="en-US" dirty="0"/>
              <a:t>第一</a:t>
            </a:r>
            <a:r>
              <a:rPr lang="en-US" altLang="zh-CN" dirty="0"/>
              <a:t>,</a:t>
            </a:r>
            <a:r>
              <a:rPr lang="zh-CN" altLang="en-US" dirty="0"/>
              <a:t>意识反映世界具有自觉性</a:t>
            </a:r>
            <a:r>
              <a:rPr lang="en-US" altLang="zh-CN" dirty="0"/>
              <a:t>,</a:t>
            </a:r>
            <a:r>
              <a:rPr lang="zh-CN" altLang="en-US" dirty="0"/>
              <a:t>具有目的性和计划性。 </a:t>
            </a:r>
          </a:p>
          <a:p>
            <a:pPr marL="0" indent="0">
              <a:lnSpc>
                <a:spcPct val="140000"/>
              </a:lnSpc>
              <a:buNone/>
            </a:pPr>
            <a:r>
              <a:rPr lang="en-US" altLang="zh-CN" dirty="0"/>
              <a:t>•</a:t>
            </a:r>
            <a:r>
              <a:rPr lang="zh-CN" altLang="en-US" dirty="0"/>
              <a:t>第二</a:t>
            </a:r>
            <a:r>
              <a:rPr lang="en-US" altLang="zh-CN" dirty="0"/>
              <a:t>,</a:t>
            </a:r>
            <a:r>
              <a:rPr lang="zh-CN" altLang="en-US" dirty="0"/>
              <a:t>意识具有创造性。 </a:t>
            </a:r>
          </a:p>
          <a:p>
            <a:pPr marL="0" indent="0">
              <a:lnSpc>
                <a:spcPct val="140000"/>
              </a:lnSpc>
              <a:buNone/>
            </a:pPr>
            <a:r>
              <a:rPr lang="en-US" altLang="zh-CN" dirty="0"/>
              <a:t>•</a:t>
            </a:r>
            <a:r>
              <a:rPr lang="zh-CN" altLang="en-US" dirty="0"/>
              <a:t>第三</a:t>
            </a:r>
            <a:r>
              <a:rPr lang="en-US" altLang="zh-CN" dirty="0"/>
              <a:t>,</a:t>
            </a:r>
            <a:r>
              <a:rPr lang="zh-CN" altLang="en-US" dirty="0"/>
              <a:t>意识具有指导实践改造客观世界的作用。 </a:t>
            </a:r>
            <a:endParaRPr lang="en-US" altLang="zh-CN" dirty="0"/>
          </a:p>
          <a:p>
            <a:pPr marL="0" indent="0">
              <a:lnSpc>
                <a:spcPct val="140000"/>
              </a:lnSpc>
              <a:buNone/>
            </a:pPr>
            <a:r>
              <a:rPr lang="en-US" altLang="zh-CN" dirty="0"/>
              <a:t>•</a:t>
            </a:r>
            <a:r>
              <a:rPr lang="zh-CN" altLang="en-US" dirty="0"/>
              <a:t>第四</a:t>
            </a:r>
            <a:r>
              <a:rPr lang="en-US" altLang="zh-CN" dirty="0"/>
              <a:t>,</a:t>
            </a:r>
            <a:r>
              <a:rPr lang="zh-CN" altLang="en-US" dirty="0"/>
              <a:t>意识还具有指导、控制人的行为和生理活动的作用 </a:t>
            </a:r>
          </a:p>
          <a:p>
            <a:endParaRPr lang="zh-CN" altLang="en-US" dirty="0"/>
          </a:p>
        </p:txBody>
      </p:sp>
      <p:sp>
        <p:nvSpPr>
          <p:cNvPr id="4" name="文本框 11267">
            <a:extLst>
              <a:ext uri="{FF2B5EF4-FFF2-40B4-BE49-F238E27FC236}">
                <a16:creationId xmlns:a16="http://schemas.microsoft.com/office/drawing/2014/main" xmlns="" id="{025B9549-C04A-436C-9316-71AD72DA3A11}"/>
              </a:ext>
            </a:extLst>
          </p:cNvPr>
          <p:cNvSpPr txBox="1">
            <a:spLocks noChangeArrowheads="1"/>
          </p:cNvSpPr>
          <p:nvPr/>
        </p:nvSpPr>
        <p:spPr bwMode="auto">
          <a:xfrm>
            <a:off x="528912" y="537883"/>
            <a:ext cx="1259319" cy="495007"/>
          </a:xfrm>
          <a:prstGeom prst="rect">
            <a:avLst/>
          </a:prstGeom>
          <a:solidFill>
            <a:schemeClr val="accent6">
              <a:lumMod val="60000"/>
              <a:lumOff val="40000"/>
            </a:schemeClr>
          </a:solidFill>
          <a:ln>
            <a:noFill/>
          </a:ln>
        </p:spPr>
        <p:txBody>
          <a:bodyPr wrap="none" lIns="90170" tIns="46990" rIns="90170" bIns="46990">
            <a:spAutoFit/>
          </a:bodyPr>
          <a:lstStyle>
            <a:lvl1pPr>
              <a:lnSpc>
                <a:spcPct val="90000"/>
              </a:lnSpc>
              <a:spcBef>
                <a:spcPts val="1000"/>
              </a:spcBef>
              <a:buFont typeface="Arial" charset="0"/>
              <a:buChar char="•"/>
              <a:defRPr sz="2800">
                <a:solidFill>
                  <a:schemeClr val="tx1"/>
                </a:solidFill>
                <a:latin typeface="Calibri" charset="0"/>
                <a:ea typeface="宋体" charset="-122"/>
              </a:defRPr>
            </a:lvl1pPr>
            <a:lvl2pPr marL="742950" indent="-285750">
              <a:lnSpc>
                <a:spcPct val="90000"/>
              </a:lnSpc>
              <a:spcBef>
                <a:spcPts val="500"/>
              </a:spcBef>
              <a:buFont typeface="Arial" charset="0"/>
              <a:buChar char="•"/>
              <a:defRPr sz="2400">
                <a:solidFill>
                  <a:schemeClr val="tx1"/>
                </a:solidFill>
                <a:latin typeface="Calibri" charset="0"/>
                <a:ea typeface="宋体" charset="-122"/>
              </a:defRPr>
            </a:lvl2pPr>
            <a:lvl3pPr marL="1143000" indent="-228600">
              <a:lnSpc>
                <a:spcPct val="90000"/>
              </a:lnSpc>
              <a:spcBef>
                <a:spcPts val="500"/>
              </a:spcBef>
              <a:buFont typeface="Arial" charset="0"/>
              <a:buChar char="•"/>
              <a:defRPr sz="2000">
                <a:solidFill>
                  <a:schemeClr val="tx1"/>
                </a:solidFill>
                <a:latin typeface="Calibri" charset="0"/>
                <a:ea typeface="宋体" charset="-122"/>
              </a:defRPr>
            </a:lvl3pPr>
            <a:lvl4pPr marL="1600200" indent="-228600">
              <a:lnSpc>
                <a:spcPct val="90000"/>
              </a:lnSpc>
              <a:spcBef>
                <a:spcPts val="500"/>
              </a:spcBef>
              <a:buFont typeface="Arial" charset="0"/>
              <a:buChar char="•"/>
              <a:defRPr>
                <a:solidFill>
                  <a:schemeClr val="tx1"/>
                </a:solidFill>
                <a:latin typeface="Calibri" charset="0"/>
                <a:ea typeface="宋体" charset="-122"/>
              </a:defRPr>
            </a:lvl4pPr>
            <a:lvl5pPr marL="2057400" indent="-228600">
              <a:lnSpc>
                <a:spcPct val="90000"/>
              </a:lnSpc>
              <a:spcBef>
                <a:spcPts val="500"/>
              </a:spcBef>
              <a:buFont typeface="Arial" charset="0"/>
              <a:buChar char="•"/>
              <a:defRPr>
                <a:solidFill>
                  <a:schemeClr val="tx1"/>
                </a:solidFill>
                <a:latin typeface="Calibri" charset="0"/>
                <a:ea typeface="宋体" charset="-122"/>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charset="0"/>
                <a:ea typeface="宋体" charset="-122"/>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charset="0"/>
                <a:ea typeface="宋体" charset="-122"/>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charset="0"/>
                <a:ea typeface="宋体" charset="-122"/>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charset="0"/>
                <a:ea typeface="宋体" charset="-122"/>
              </a:defRPr>
            </a:lvl9pPr>
          </a:lstStyle>
          <a:p>
            <a:pPr eaLnBrk="1" hangingPunct="1">
              <a:lnSpc>
                <a:spcPct val="100000"/>
              </a:lnSpc>
              <a:spcBef>
                <a:spcPct val="0"/>
              </a:spcBef>
              <a:buFont typeface="Arial" charset="0"/>
              <a:buNone/>
              <a:defRPr/>
            </a:pPr>
            <a:r>
              <a:rPr lang="zh-CN" altLang="en-US" sz="2600" b="1" dirty="0">
                <a:solidFill>
                  <a:srgbClr val="195369"/>
                </a:solidFill>
                <a:latin typeface="微软雅黑" charset="-122"/>
                <a:ea typeface="微软雅黑" charset="-122"/>
                <a:sym typeface="微软雅黑" charset="-122"/>
              </a:rPr>
              <a:t>考点</a:t>
            </a:r>
            <a:r>
              <a:rPr lang="en-US" altLang="zh-CN" sz="2600" b="1" dirty="0">
                <a:solidFill>
                  <a:srgbClr val="195369"/>
                </a:solidFill>
                <a:latin typeface="微软雅黑" charset="-122"/>
                <a:ea typeface="微软雅黑" charset="-122"/>
                <a:sym typeface="微软雅黑" charset="-122"/>
              </a:rPr>
              <a:t>11</a:t>
            </a:r>
          </a:p>
        </p:txBody>
      </p:sp>
    </p:spTree>
    <p:extLst>
      <p:ext uri="{BB962C8B-B14F-4D97-AF65-F5344CB8AC3E}">
        <p14:creationId xmlns:p14="http://schemas.microsoft.com/office/powerpoint/2010/main" xmlns="" val="283904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67A604E-2EC1-4646-9238-AA4F03DFD7C3}"/>
              </a:ext>
            </a:extLst>
          </p:cNvPr>
          <p:cNvSpPr>
            <a:spLocks noGrp="1"/>
          </p:cNvSpPr>
          <p:nvPr>
            <p:ph type="title"/>
          </p:nvPr>
        </p:nvSpPr>
        <p:spPr/>
        <p:txBody>
          <a:bodyPr/>
          <a:lstStyle/>
          <a:p>
            <a:r>
              <a:rPr lang="zh-CN" altLang="en-US" dirty="0"/>
              <a:t>意识的起源、本质和作用</a:t>
            </a:r>
          </a:p>
        </p:txBody>
      </p:sp>
      <p:sp>
        <p:nvSpPr>
          <p:cNvPr id="3" name="内容占位符 2">
            <a:extLst>
              <a:ext uri="{FF2B5EF4-FFF2-40B4-BE49-F238E27FC236}">
                <a16:creationId xmlns:a16="http://schemas.microsoft.com/office/drawing/2014/main" xmlns="" id="{DE37F12E-8502-42DB-B553-41E16F148B77}"/>
              </a:ext>
            </a:extLst>
          </p:cNvPr>
          <p:cNvSpPr>
            <a:spLocks noGrp="1"/>
          </p:cNvSpPr>
          <p:nvPr>
            <p:ph idx="1"/>
          </p:nvPr>
        </p:nvSpPr>
        <p:spPr/>
        <p:txBody>
          <a:bodyPr/>
          <a:lstStyle/>
          <a:p>
            <a:pPr>
              <a:lnSpc>
                <a:spcPct val="150000"/>
              </a:lnSpc>
            </a:pPr>
            <a:r>
              <a:rPr lang="zh-CN" altLang="en-US" b="1" dirty="0"/>
              <a:t>物质和意识相互区别</a:t>
            </a:r>
            <a:r>
              <a:rPr lang="en-US" altLang="zh-CN" dirty="0"/>
              <a:t>:1.</a:t>
            </a:r>
            <a:r>
              <a:rPr lang="zh-CN" altLang="en-US" dirty="0"/>
              <a:t>物质是本原</a:t>
            </a:r>
            <a:r>
              <a:rPr lang="en-US" altLang="zh-CN" dirty="0"/>
              <a:t>,</a:t>
            </a:r>
            <a:r>
              <a:rPr lang="zh-CN" altLang="en-US" dirty="0"/>
              <a:t>意识是派生</a:t>
            </a:r>
            <a:r>
              <a:rPr lang="en-US" altLang="zh-CN" dirty="0"/>
              <a:t>;2.</a:t>
            </a:r>
            <a:r>
              <a:rPr lang="zh-CN" altLang="en-US" dirty="0"/>
              <a:t>物质不 是意识</a:t>
            </a:r>
            <a:r>
              <a:rPr lang="en-US" altLang="zh-CN" dirty="0"/>
              <a:t>,</a:t>
            </a:r>
            <a:r>
              <a:rPr lang="zh-CN" altLang="en-US" dirty="0"/>
              <a:t>意识不是物质</a:t>
            </a:r>
            <a:r>
              <a:rPr lang="en-US" altLang="zh-CN" dirty="0"/>
              <a:t>;3.</a:t>
            </a:r>
            <a:r>
              <a:rPr lang="zh-CN" altLang="en-US" dirty="0"/>
              <a:t>物质不能代替意识</a:t>
            </a:r>
            <a:r>
              <a:rPr lang="en-US" altLang="zh-CN" dirty="0"/>
              <a:t>,</a:t>
            </a:r>
            <a:r>
              <a:rPr lang="zh-CN" altLang="en-US" dirty="0"/>
              <a:t>意识不能代 替物质。 </a:t>
            </a:r>
          </a:p>
          <a:p>
            <a:pPr>
              <a:lnSpc>
                <a:spcPct val="150000"/>
              </a:lnSpc>
            </a:pPr>
            <a:r>
              <a:rPr lang="zh-CN" altLang="en-US" b="1" dirty="0"/>
              <a:t>物质和意识相互联系</a:t>
            </a:r>
            <a:r>
              <a:rPr lang="en-US" altLang="zh-CN" dirty="0"/>
              <a:t>:1.</a:t>
            </a:r>
            <a:r>
              <a:rPr lang="zh-CN" altLang="en-US" dirty="0"/>
              <a:t>物质可以转化为</a:t>
            </a:r>
            <a:r>
              <a:rPr lang="en-US" altLang="zh-CN" dirty="0"/>
              <a:t>(</a:t>
            </a:r>
            <a:r>
              <a:rPr lang="zh-CN" altLang="en-US" dirty="0"/>
              <a:t>变成</a:t>
            </a:r>
            <a:r>
              <a:rPr lang="en-US" altLang="zh-CN" dirty="0"/>
              <a:t>)</a:t>
            </a:r>
            <a:r>
              <a:rPr lang="zh-CN" altLang="en-US" dirty="0"/>
              <a:t>意识</a:t>
            </a:r>
            <a:r>
              <a:rPr lang="en-US" altLang="zh-CN" dirty="0"/>
              <a:t>,</a:t>
            </a:r>
            <a:r>
              <a:rPr lang="zh-CN" altLang="en-US" dirty="0"/>
              <a:t>意 识可以转化为</a:t>
            </a:r>
            <a:r>
              <a:rPr lang="en-US" altLang="zh-CN" dirty="0"/>
              <a:t>(</a:t>
            </a:r>
            <a:r>
              <a:rPr lang="zh-CN" altLang="en-US" dirty="0"/>
              <a:t>变成</a:t>
            </a:r>
            <a:r>
              <a:rPr lang="en-US" altLang="zh-CN" dirty="0"/>
              <a:t>)</a:t>
            </a:r>
            <a:r>
              <a:rPr lang="zh-CN" altLang="en-US" dirty="0"/>
              <a:t>物质</a:t>
            </a:r>
            <a:r>
              <a:rPr lang="en-US" altLang="zh-CN" dirty="0"/>
              <a:t>;2.</a:t>
            </a:r>
            <a:r>
              <a:rPr lang="zh-CN" altLang="en-US" dirty="0"/>
              <a:t>意识对物质既有依赖性</a:t>
            </a:r>
            <a:r>
              <a:rPr lang="en-US" altLang="zh-CN" dirty="0"/>
              <a:t>,</a:t>
            </a:r>
            <a:r>
              <a:rPr lang="zh-CN" altLang="en-US" dirty="0"/>
              <a:t>又 有相对独立性</a:t>
            </a:r>
            <a:r>
              <a:rPr lang="en-US" altLang="zh-CN" dirty="0"/>
              <a:t>;3.</a:t>
            </a:r>
            <a:r>
              <a:rPr lang="zh-CN" altLang="en-US" dirty="0"/>
              <a:t>物质决定意识</a:t>
            </a:r>
            <a:r>
              <a:rPr lang="en-US" altLang="zh-CN" dirty="0"/>
              <a:t>,</a:t>
            </a:r>
            <a:r>
              <a:rPr lang="zh-CN" altLang="en-US" dirty="0"/>
              <a:t>意识反作用于物质。 </a:t>
            </a:r>
          </a:p>
          <a:p>
            <a:endParaRPr lang="zh-CN" altLang="en-US" dirty="0"/>
          </a:p>
        </p:txBody>
      </p:sp>
      <p:sp>
        <p:nvSpPr>
          <p:cNvPr id="4" name="文本框 11267">
            <a:extLst>
              <a:ext uri="{FF2B5EF4-FFF2-40B4-BE49-F238E27FC236}">
                <a16:creationId xmlns:a16="http://schemas.microsoft.com/office/drawing/2014/main" xmlns="" id="{ED91B2F4-4FD6-4021-8451-7CE34FFFC6F1}"/>
              </a:ext>
            </a:extLst>
          </p:cNvPr>
          <p:cNvSpPr txBox="1">
            <a:spLocks noChangeArrowheads="1"/>
          </p:cNvSpPr>
          <p:nvPr/>
        </p:nvSpPr>
        <p:spPr bwMode="auto">
          <a:xfrm>
            <a:off x="528912" y="577248"/>
            <a:ext cx="1259319" cy="495007"/>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6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11</a:t>
            </a:r>
          </a:p>
        </p:txBody>
      </p:sp>
    </p:spTree>
    <p:extLst>
      <p:ext uri="{BB962C8B-B14F-4D97-AF65-F5344CB8AC3E}">
        <p14:creationId xmlns:p14="http://schemas.microsoft.com/office/powerpoint/2010/main" xmlns="" val="2582354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F36A0F8-D961-4422-8956-024EAFADDFE6}"/>
              </a:ext>
            </a:extLst>
          </p:cNvPr>
          <p:cNvSpPr>
            <a:spLocks noGrp="1"/>
          </p:cNvSpPr>
          <p:nvPr>
            <p:ph type="title"/>
          </p:nvPr>
        </p:nvSpPr>
        <p:spPr/>
        <p:txBody>
          <a:bodyPr/>
          <a:lstStyle/>
          <a:p>
            <a:pPr algn="l"/>
            <a:r>
              <a:rPr lang="zh-CN" altLang="en-US" dirty="0"/>
              <a:t>例题（多选）</a:t>
            </a:r>
          </a:p>
        </p:txBody>
      </p:sp>
      <p:sp>
        <p:nvSpPr>
          <p:cNvPr id="3" name="内容占位符 2">
            <a:extLst>
              <a:ext uri="{FF2B5EF4-FFF2-40B4-BE49-F238E27FC236}">
                <a16:creationId xmlns:a16="http://schemas.microsoft.com/office/drawing/2014/main" xmlns="" id="{3B0531BA-5B0F-4240-ADBC-9C2890BA32E2}"/>
              </a:ext>
            </a:extLst>
          </p:cNvPr>
          <p:cNvSpPr>
            <a:spLocks noGrp="1"/>
          </p:cNvSpPr>
          <p:nvPr>
            <p:ph idx="1"/>
          </p:nvPr>
        </p:nvSpPr>
        <p:spPr/>
        <p:txBody>
          <a:bodyPr>
            <a:normAutofit fontScale="85000" lnSpcReduction="10000"/>
          </a:bodyPr>
          <a:lstStyle/>
          <a:p>
            <a:pPr algn="just"/>
            <a:r>
              <a:rPr lang="zh-CN" altLang="en-US" dirty="0"/>
              <a:t>从 </a:t>
            </a:r>
            <a:r>
              <a:rPr lang="en-US" altLang="zh-CN" dirty="0"/>
              <a:t>20 </a:t>
            </a:r>
            <a:r>
              <a:rPr lang="zh-CN" altLang="en-US" dirty="0"/>
              <a:t>世纪 </a:t>
            </a:r>
            <a:r>
              <a:rPr lang="en-US" altLang="zh-CN" dirty="0"/>
              <a:t>70 </a:t>
            </a:r>
            <a:r>
              <a:rPr lang="zh-CN" altLang="en-US" dirty="0"/>
              <a:t>年代至今</a:t>
            </a:r>
            <a:r>
              <a:rPr lang="en-US" altLang="zh-CN" dirty="0"/>
              <a:t>,</a:t>
            </a:r>
            <a:r>
              <a:rPr lang="zh-CN" altLang="en-US" dirty="0"/>
              <a:t>商务印书馆先后出版了多个版本的</a:t>
            </a:r>
            <a:r>
              <a:rPr lang="en-US" altLang="zh-CN" dirty="0"/>
              <a:t>《</a:t>
            </a:r>
            <a:r>
              <a:rPr lang="zh-CN" altLang="en-US" dirty="0"/>
              <a:t>新华字典</a:t>
            </a:r>
            <a:r>
              <a:rPr lang="en-US" altLang="zh-CN" dirty="0"/>
              <a:t>》,</a:t>
            </a:r>
            <a:r>
              <a:rPr lang="zh-CN" altLang="en-US" dirty="0"/>
              <a:t>删除了一些旧的词条</a:t>
            </a:r>
            <a:r>
              <a:rPr lang="en-US" altLang="zh-CN" dirty="0"/>
              <a:t>,</a:t>
            </a:r>
            <a:r>
              <a:rPr lang="zh-CN" altLang="en-US" dirty="0"/>
              <a:t>增加了一些新的词条</a:t>
            </a:r>
            <a:r>
              <a:rPr lang="en-US" altLang="zh-CN" dirty="0"/>
              <a:t>,</a:t>
            </a:r>
            <a:r>
              <a:rPr lang="zh-CN" altLang="en-US" dirty="0"/>
              <a:t>并对 若干词条的词义作了修改。例如 </a:t>
            </a:r>
            <a:r>
              <a:rPr lang="en-US" altLang="zh-CN" dirty="0"/>
              <a:t>1971 </a:t>
            </a:r>
            <a:r>
              <a:rPr lang="zh-CN" altLang="en-US" dirty="0"/>
              <a:t>年版对“科举”这个词的解释是</a:t>
            </a:r>
            <a:r>
              <a:rPr lang="en-US" altLang="zh-CN" dirty="0"/>
              <a:t>:“</a:t>
            </a:r>
            <a:r>
              <a:rPr lang="zh-CN" altLang="en-US" dirty="0"/>
              <a:t>从隋唐到清代的封建王朝为了维护其反动统治而设 的分科考选文武官吏后备人员的制度”</a:t>
            </a:r>
            <a:r>
              <a:rPr lang="en-US" altLang="zh-CN" dirty="0"/>
              <a:t>,1992 </a:t>
            </a:r>
            <a:r>
              <a:rPr lang="zh-CN" altLang="en-US" dirty="0"/>
              <a:t>年版删去“反动”二字</a:t>
            </a:r>
            <a:r>
              <a:rPr lang="en-US" altLang="zh-CN" dirty="0"/>
              <a:t>,1998 </a:t>
            </a:r>
            <a:r>
              <a:rPr lang="zh-CN" altLang="en-US" dirty="0"/>
              <a:t>年版又删去“为维护其统治而设”。再如 </a:t>
            </a:r>
            <a:r>
              <a:rPr lang="en-US" altLang="zh-CN" dirty="0"/>
              <a:t>1971 </a:t>
            </a:r>
            <a:r>
              <a:rPr lang="zh-CN" altLang="en-US" dirty="0"/>
              <a:t>年 版在解释了“雉”就是“野鸡”之后</a:t>
            </a:r>
            <a:r>
              <a:rPr lang="en-US" altLang="zh-CN" dirty="0"/>
              <a:t>,</a:t>
            </a:r>
            <a:r>
              <a:rPr lang="zh-CN" altLang="en-US" dirty="0"/>
              <a:t>紧跟着说“肉可吃</a:t>
            </a:r>
            <a:r>
              <a:rPr lang="en-US" altLang="zh-CN" dirty="0"/>
              <a:t>,</a:t>
            </a:r>
            <a:r>
              <a:rPr lang="zh-CN" altLang="en-US" dirty="0"/>
              <a:t>羽毛可以做装饰品”。</a:t>
            </a:r>
            <a:r>
              <a:rPr lang="en-US" altLang="zh-CN" dirty="0"/>
              <a:t>1992</a:t>
            </a:r>
            <a:r>
              <a:rPr lang="zh-CN" altLang="en-US" dirty="0"/>
              <a:t>、</a:t>
            </a:r>
            <a:r>
              <a:rPr lang="en-US" altLang="zh-CN" dirty="0"/>
              <a:t>1998 </a:t>
            </a:r>
            <a:r>
              <a:rPr lang="zh-CN" altLang="en-US" dirty="0"/>
              <a:t>年版也一样</a:t>
            </a:r>
            <a:r>
              <a:rPr lang="en-US" altLang="zh-CN" dirty="0"/>
              <a:t>,</a:t>
            </a:r>
            <a:r>
              <a:rPr lang="zh-CN" altLang="en-US" dirty="0"/>
              <a:t>直到 </a:t>
            </a:r>
            <a:r>
              <a:rPr lang="en-US" altLang="zh-CN" dirty="0"/>
              <a:t>2008 </a:t>
            </a:r>
            <a:r>
              <a:rPr lang="zh-CN" altLang="en-US" dirty="0"/>
              <a:t>年版删 去了这句话。一本小字典</a:t>
            </a:r>
            <a:r>
              <a:rPr lang="en-US" altLang="zh-CN" dirty="0"/>
              <a:t>,</a:t>
            </a:r>
            <a:r>
              <a:rPr lang="zh-CN" altLang="en-US" dirty="0"/>
              <a:t>记载着词语的发展变化</a:t>
            </a:r>
            <a:r>
              <a:rPr lang="en-US" altLang="zh-CN" dirty="0"/>
              <a:t>,</a:t>
            </a:r>
            <a:r>
              <a:rPr lang="zh-CN" altLang="en-US" dirty="0"/>
              <a:t>也记录着时代前进的印记。字典词条释义的变化表明人们的意识 </a:t>
            </a:r>
            <a:endParaRPr lang="en-US" altLang="zh-CN" dirty="0"/>
          </a:p>
          <a:p>
            <a:r>
              <a:rPr lang="en-US" altLang="zh-CN" dirty="0"/>
              <a:t>A.</a:t>
            </a:r>
            <a:r>
              <a:rPr lang="zh-CN" altLang="en-US" dirty="0"/>
              <a:t>是客观世界的能动反映 </a:t>
            </a:r>
            <a:endParaRPr lang="en-US" altLang="zh-CN" dirty="0"/>
          </a:p>
          <a:p>
            <a:r>
              <a:rPr lang="en-US" altLang="zh-CN" dirty="0"/>
              <a:t>B.</a:t>
            </a:r>
            <a:r>
              <a:rPr lang="zh-CN" altLang="en-US" dirty="0"/>
              <a:t>取决于词语含义的改变 </a:t>
            </a:r>
          </a:p>
          <a:p>
            <a:r>
              <a:rPr lang="en-US" altLang="zh-CN" dirty="0"/>
              <a:t>C.</a:t>
            </a:r>
            <a:r>
              <a:rPr lang="zh-CN" altLang="en-US" dirty="0"/>
              <a:t>随着社会生活的变化而变化 </a:t>
            </a:r>
            <a:endParaRPr lang="en-US" altLang="zh-CN" dirty="0"/>
          </a:p>
          <a:p>
            <a:r>
              <a:rPr lang="en-US" altLang="zh-CN" dirty="0"/>
              <a:t>D.</a:t>
            </a:r>
            <a:r>
              <a:rPr lang="zh-CN" altLang="en-US" dirty="0"/>
              <a:t>需要借助语言这一物质外壳表达出来 </a:t>
            </a:r>
          </a:p>
        </p:txBody>
      </p:sp>
    </p:spTree>
    <p:extLst>
      <p:ext uri="{BB962C8B-B14F-4D97-AF65-F5344CB8AC3E}">
        <p14:creationId xmlns:p14="http://schemas.microsoft.com/office/powerpoint/2010/main" xmlns="" val="32247518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8B9C1E6-8CE4-4E58-B7B7-85CA98C5E4E6}"/>
              </a:ext>
            </a:extLst>
          </p:cNvPr>
          <p:cNvSpPr>
            <a:spLocks noGrp="1"/>
          </p:cNvSpPr>
          <p:nvPr>
            <p:ph type="title"/>
          </p:nvPr>
        </p:nvSpPr>
        <p:spPr/>
        <p:txBody>
          <a:bodyPr/>
          <a:lstStyle/>
          <a:p>
            <a:r>
              <a:rPr lang="zh-CN" altLang="en-US" dirty="0"/>
              <a:t>主观能动性和客观规律性的统一</a:t>
            </a:r>
          </a:p>
        </p:txBody>
      </p:sp>
      <p:sp>
        <p:nvSpPr>
          <p:cNvPr id="3" name="内容占位符 2">
            <a:extLst>
              <a:ext uri="{FF2B5EF4-FFF2-40B4-BE49-F238E27FC236}">
                <a16:creationId xmlns:a16="http://schemas.microsoft.com/office/drawing/2014/main" xmlns="" id="{FCAC83D0-72C1-49D7-B533-E91B52CBD574}"/>
              </a:ext>
            </a:extLst>
          </p:cNvPr>
          <p:cNvSpPr>
            <a:spLocks noGrp="1"/>
          </p:cNvSpPr>
          <p:nvPr>
            <p:ph idx="1"/>
          </p:nvPr>
        </p:nvSpPr>
        <p:spPr/>
        <p:txBody>
          <a:bodyPr/>
          <a:lstStyle/>
          <a:p>
            <a:pPr>
              <a:lnSpc>
                <a:spcPct val="150000"/>
              </a:lnSpc>
            </a:pPr>
            <a:r>
              <a:rPr lang="en-US" altLang="zh-CN" dirty="0"/>
              <a:t>1. </a:t>
            </a:r>
            <a:r>
              <a:rPr lang="zh-CN" altLang="en-US" dirty="0"/>
              <a:t>主观能动性与客观规律性的关系 </a:t>
            </a:r>
          </a:p>
          <a:p>
            <a:pPr>
              <a:lnSpc>
                <a:spcPct val="150000"/>
              </a:lnSpc>
            </a:pPr>
            <a:r>
              <a:rPr lang="zh-CN" altLang="en-US" b="1" dirty="0"/>
              <a:t>首先</a:t>
            </a:r>
            <a:r>
              <a:rPr lang="en-US" altLang="zh-CN" b="1" dirty="0"/>
              <a:t>,</a:t>
            </a:r>
            <a:r>
              <a:rPr lang="zh-CN" altLang="en-US" b="1" dirty="0"/>
              <a:t>必须尊重客观规律。</a:t>
            </a:r>
            <a:r>
              <a:rPr lang="zh-CN" altLang="en-US" dirty="0"/>
              <a:t>发挥人的主观能动性必须以承认规律的客观性为前提。 </a:t>
            </a:r>
            <a:endParaRPr lang="en-US" altLang="zh-CN" dirty="0"/>
          </a:p>
          <a:p>
            <a:pPr>
              <a:lnSpc>
                <a:spcPct val="150000"/>
              </a:lnSpc>
            </a:pPr>
            <a:r>
              <a:rPr lang="zh-CN" altLang="en-US" b="1" dirty="0"/>
              <a:t>其次</a:t>
            </a:r>
            <a:r>
              <a:rPr lang="en-US" altLang="zh-CN" b="1" dirty="0"/>
              <a:t>,</a:t>
            </a:r>
            <a:r>
              <a:rPr lang="zh-CN" altLang="en-US" b="1" dirty="0"/>
              <a:t>在尊重客观规律的基础上</a:t>
            </a:r>
            <a:r>
              <a:rPr lang="en-US" altLang="zh-CN" b="1" dirty="0"/>
              <a:t>,</a:t>
            </a:r>
            <a:r>
              <a:rPr lang="zh-CN" altLang="en-US" b="1" dirty="0"/>
              <a:t>要充分发挥主观能动性。</a:t>
            </a:r>
            <a:r>
              <a:rPr lang="zh-CN" altLang="en-US" dirty="0"/>
              <a:t>承认规律的客观性</a:t>
            </a:r>
            <a:r>
              <a:rPr lang="en-US" altLang="zh-CN" dirty="0"/>
              <a:t>,</a:t>
            </a:r>
            <a:r>
              <a:rPr lang="zh-CN" altLang="en-US" dirty="0"/>
              <a:t>并不是说人在规律面前是无能为力的。人们通过自觉活动能够认识规律和利用规律。实践是客观规律性 与主观能动性相统一的基础。 </a:t>
            </a:r>
          </a:p>
          <a:p>
            <a:endParaRPr lang="zh-CN" altLang="en-US" dirty="0"/>
          </a:p>
        </p:txBody>
      </p:sp>
      <p:sp>
        <p:nvSpPr>
          <p:cNvPr id="4" name="文本框 11267">
            <a:extLst>
              <a:ext uri="{FF2B5EF4-FFF2-40B4-BE49-F238E27FC236}">
                <a16:creationId xmlns:a16="http://schemas.microsoft.com/office/drawing/2014/main" xmlns="" id="{893D4B92-41F6-4672-8816-3F10073144F6}"/>
              </a:ext>
            </a:extLst>
          </p:cNvPr>
          <p:cNvSpPr txBox="1">
            <a:spLocks noChangeArrowheads="1"/>
          </p:cNvSpPr>
          <p:nvPr/>
        </p:nvSpPr>
        <p:spPr bwMode="auto">
          <a:xfrm>
            <a:off x="528912" y="555812"/>
            <a:ext cx="1259319" cy="495007"/>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12</a:t>
            </a:r>
          </a:p>
        </p:txBody>
      </p:sp>
    </p:spTree>
    <p:extLst>
      <p:ext uri="{BB962C8B-B14F-4D97-AF65-F5344CB8AC3E}">
        <p14:creationId xmlns:p14="http://schemas.microsoft.com/office/powerpoint/2010/main" xmlns="" val="703610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453</TotalTime>
  <Words>1166</Words>
  <Application>Microsoft Office PowerPoint</Application>
  <PresentationFormat>自定义</PresentationFormat>
  <Paragraphs>86</Paragraphs>
  <Slides>16</Slides>
  <Notes>0</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Office 主题​​</vt:lpstr>
      <vt:lpstr>2019考研政治强化课程 马原理</vt:lpstr>
      <vt:lpstr>第三课 唯物论－意识观</vt:lpstr>
      <vt:lpstr>幻灯片 3</vt:lpstr>
      <vt:lpstr>意识的起源、本质和作用</vt:lpstr>
      <vt:lpstr>意识的起源、本质和作用</vt:lpstr>
      <vt:lpstr>意识的起源、本质和作用</vt:lpstr>
      <vt:lpstr>意识的起源、本质和作用</vt:lpstr>
      <vt:lpstr>例题（多选）</vt:lpstr>
      <vt:lpstr>主观能动性和客观规律性的统一</vt:lpstr>
      <vt:lpstr>主观能动性和客观规律性的统一</vt:lpstr>
      <vt:lpstr>世界的物质统一性原理及其意义</vt:lpstr>
      <vt:lpstr>世界的物质统一性原理及其意义</vt:lpstr>
      <vt:lpstr>例题（单选）</vt:lpstr>
      <vt:lpstr>世界的物质统一性原理及其意义</vt:lpstr>
      <vt:lpstr>世界的物质统一性原理及其意义</vt:lpstr>
      <vt:lpstr>幻灯片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45</cp:revision>
  <dcterms:created xsi:type="dcterms:W3CDTF">2017-06-09T06:12:12Z</dcterms:created>
  <dcterms:modified xsi:type="dcterms:W3CDTF">2018-03-12T09:15:57Z</dcterms:modified>
</cp:coreProperties>
</file>