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271"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538BC38-D885-4C4D-9E00-7116AFDF69DA}"/>
              </a:ext>
            </a:extLst>
          </p:cNvPr>
          <p:cNvSpPr>
            <a:spLocks noGrp="1"/>
          </p:cNvSpPr>
          <p:nvPr>
            <p:ph type="title"/>
          </p:nvPr>
        </p:nvSpPr>
        <p:spPr/>
        <p:txBody>
          <a:bodyPr/>
          <a:lstStyle/>
          <a:p>
            <a:pPr algn="ctr"/>
            <a:r>
              <a:rPr lang="zh-CN" altLang="en-US" dirty="0"/>
              <a:t> 阶级斗争在阶级社会发展中的作用</a:t>
            </a:r>
          </a:p>
        </p:txBody>
      </p:sp>
      <p:sp>
        <p:nvSpPr>
          <p:cNvPr id="3" name="内容占位符 2">
            <a:extLst>
              <a:ext uri="{FF2B5EF4-FFF2-40B4-BE49-F238E27FC236}">
                <a16:creationId xmlns:a16="http://schemas.microsoft.com/office/drawing/2014/main" xmlns="" id="{8F483A37-B8C1-484A-B02B-55A208C4464F}"/>
              </a:ext>
            </a:extLst>
          </p:cNvPr>
          <p:cNvSpPr>
            <a:spLocks noGrp="1"/>
          </p:cNvSpPr>
          <p:nvPr>
            <p:ph idx="1"/>
          </p:nvPr>
        </p:nvSpPr>
        <p:spPr/>
        <p:txBody>
          <a:bodyPr/>
          <a:lstStyle/>
          <a:p>
            <a:pPr marL="0" indent="0">
              <a:buNone/>
            </a:pPr>
            <a:r>
              <a:rPr lang="zh-CN" altLang="en-US" dirty="0"/>
              <a:t>阶级斗争是社会基本矛盾在阶级社会中的直接表现，是阶级社会发展的直接动力</a:t>
            </a:r>
          </a:p>
          <a:p>
            <a:pPr marL="0" indent="0">
              <a:buNone/>
            </a:pPr>
            <a:endParaRPr lang="zh-CN" altLang="en-US" dirty="0"/>
          </a:p>
        </p:txBody>
      </p:sp>
      <p:sp>
        <p:nvSpPr>
          <p:cNvPr id="4" name="文本框 30723">
            <a:extLst>
              <a:ext uri="{FF2B5EF4-FFF2-40B4-BE49-F238E27FC236}">
                <a16:creationId xmlns:a16="http://schemas.microsoft.com/office/drawing/2014/main" xmlns="" id="{5EBDB392-202C-47B9-8360-D3E3A3104494}"/>
              </a:ext>
            </a:extLst>
          </p:cNvPr>
          <p:cNvSpPr txBox="1">
            <a:spLocks noChangeArrowheads="1"/>
          </p:cNvSpPr>
          <p:nvPr/>
        </p:nvSpPr>
        <p:spPr bwMode="auto">
          <a:xfrm>
            <a:off x="528912" y="592183"/>
            <a:ext cx="1176338" cy="465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6</a:t>
            </a:r>
          </a:p>
        </p:txBody>
      </p:sp>
    </p:spTree>
    <p:extLst>
      <p:ext uri="{BB962C8B-B14F-4D97-AF65-F5344CB8AC3E}">
        <p14:creationId xmlns:p14="http://schemas.microsoft.com/office/powerpoint/2010/main" xmlns="" val="3833316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4E9BB34-91F6-4005-A6F0-36ABAF64DBCD}"/>
              </a:ext>
            </a:extLst>
          </p:cNvPr>
          <p:cNvSpPr>
            <a:spLocks noGrp="1"/>
          </p:cNvSpPr>
          <p:nvPr>
            <p:ph type="title"/>
          </p:nvPr>
        </p:nvSpPr>
        <p:spPr/>
        <p:txBody>
          <a:bodyPr/>
          <a:lstStyle/>
          <a:p>
            <a:pPr algn="ctr"/>
            <a:r>
              <a:rPr lang="zh-CN" altLang="en-US" dirty="0"/>
              <a:t> 社会革命在社会发展中的作用</a:t>
            </a:r>
          </a:p>
        </p:txBody>
      </p:sp>
      <p:sp>
        <p:nvSpPr>
          <p:cNvPr id="3" name="内容占位符 2">
            <a:extLst>
              <a:ext uri="{FF2B5EF4-FFF2-40B4-BE49-F238E27FC236}">
                <a16:creationId xmlns:a16="http://schemas.microsoft.com/office/drawing/2014/main" xmlns="" id="{EF768011-41BF-4521-A16B-0CA7819B288D}"/>
              </a:ext>
            </a:extLst>
          </p:cNvPr>
          <p:cNvSpPr>
            <a:spLocks noGrp="1"/>
          </p:cNvSpPr>
          <p:nvPr>
            <p:ph idx="1"/>
          </p:nvPr>
        </p:nvSpPr>
        <p:spPr/>
        <p:txBody>
          <a:bodyPr/>
          <a:lstStyle/>
          <a:p>
            <a:pPr marL="0" indent="0">
              <a:buNone/>
            </a:pPr>
            <a:r>
              <a:rPr lang="zh-CN" altLang="en-US" dirty="0"/>
              <a:t>革命是实现社会形态更替的重要手段</a:t>
            </a:r>
          </a:p>
          <a:p>
            <a:pPr marL="0" indent="0">
              <a:buNone/>
            </a:pPr>
            <a:endParaRPr lang="zh-CN" altLang="en-US" dirty="0"/>
          </a:p>
        </p:txBody>
      </p:sp>
      <p:sp>
        <p:nvSpPr>
          <p:cNvPr id="4" name="文本框 31747">
            <a:extLst>
              <a:ext uri="{FF2B5EF4-FFF2-40B4-BE49-F238E27FC236}">
                <a16:creationId xmlns:a16="http://schemas.microsoft.com/office/drawing/2014/main" xmlns="" id="{760FFEE7-059B-4266-B885-1CD0D19D7C87}"/>
              </a:ext>
            </a:extLst>
          </p:cNvPr>
          <p:cNvSpPr txBox="1">
            <a:spLocks noChangeArrowheads="1"/>
          </p:cNvSpPr>
          <p:nvPr/>
        </p:nvSpPr>
        <p:spPr bwMode="auto">
          <a:xfrm>
            <a:off x="528912" y="592183"/>
            <a:ext cx="1176337" cy="465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7</a:t>
            </a:r>
          </a:p>
        </p:txBody>
      </p:sp>
    </p:spTree>
    <p:extLst>
      <p:ext uri="{BB962C8B-B14F-4D97-AF65-F5344CB8AC3E}">
        <p14:creationId xmlns:p14="http://schemas.microsoft.com/office/powerpoint/2010/main" xmlns="" val="2544592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CA95E9-7650-4F9B-B9E2-11342E654B7B}"/>
              </a:ext>
            </a:extLst>
          </p:cNvPr>
          <p:cNvSpPr>
            <a:spLocks noGrp="1"/>
          </p:cNvSpPr>
          <p:nvPr>
            <p:ph type="title"/>
          </p:nvPr>
        </p:nvSpPr>
        <p:spPr/>
        <p:txBody>
          <a:bodyPr/>
          <a:lstStyle/>
          <a:p>
            <a:pPr algn="ctr"/>
            <a:r>
              <a:rPr lang="zh-CN" altLang="en-US" dirty="0"/>
              <a:t> 改革的性质和作用</a:t>
            </a:r>
          </a:p>
        </p:txBody>
      </p:sp>
      <p:sp>
        <p:nvSpPr>
          <p:cNvPr id="3" name="内容占位符 2">
            <a:extLst>
              <a:ext uri="{FF2B5EF4-FFF2-40B4-BE49-F238E27FC236}">
                <a16:creationId xmlns:a16="http://schemas.microsoft.com/office/drawing/2014/main" xmlns="" id="{E0C70A39-42AC-42C2-97A1-381A4E85E586}"/>
              </a:ext>
            </a:extLst>
          </p:cNvPr>
          <p:cNvSpPr>
            <a:spLocks noGrp="1"/>
          </p:cNvSpPr>
          <p:nvPr>
            <p:ph idx="1"/>
          </p:nvPr>
        </p:nvSpPr>
        <p:spPr/>
        <p:txBody>
          <a:bodyPr/>
          <a:lstStyle/>
          <a:p>
            <a:pPr marL="0" indent="0">
              <a:buNone/>
            </a:pPr>
            <a:r>
              <a:rPr lang="zh-CN" altLang="en-US" dirty="0"/>
              <a:t>改革是推动社会发展的又一重要动力</a:t>
            </a:r>
          </a:p>
          <a:p>
            <a:pPr marL="0" indent="0">
              <a:buNone/>
            </a:pPr>
            <a:endParaRPr lang="zh-CN" altLang="en-US" dirty="0"/>
          </a:p>
        </p:txBody>
      </p:sp>
      <p:sp>
        <p:nvSpPr>
          <p:cNvPr id="4" name="文本框 32771">
            <a:extLst>
              <a:ext uri="{FF2B5EF4-FFF2-40B4-BE49-F238E27FC236}">
                <a16:creationId xmlns:a16="http://schemas.microsoft.com/office/drawing/2014/main" xmlns="" id="{91832085-8C10-46D5-97EC-5AA01B0BC4A3}"/>
              </a:ext>
            </a:extLst>
          </p:cNvPr>
          <p:cNvSpPr txBox="1">
            <a:spLocks noChangeArrowheads="1"/>
          </p:cNvSpPr>
          <p:nvPr/>
        </p:nvSpPr>
        <p:spPr bwMode="auto">
          <a:xfrm>
            <a:off x="528912" y="592183"/>
            <a:ext cx="1330325"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a:t>
            </a:r>
          </a:p>
        </p:txBody>
      </p:sp>
    </p:spTree>
    <p:extLst>
      <p:ext uri="{BB962C8B-B14F-4D97-AF65-F5344CB8AC3E}">
        <p14:creationId xmlns:p14="http://schemas.microsoft.com/office/powerpoint/2010/main" xmlns="" val="3191316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7128DAC-9122-42AD-BD98-EC16355F0270}"/>
              </a:ext>
            </a:extLst>
          </p:cNvPr>
          <p:cNvSpPr>
            <a:spLocks noGrp="1"/>
          </p:cNvSpPr>
          <p:nvPr>
            <p:ph type="title"/>
          </p:nvPr>
        </p:nvSpPr>
        <p:spPr/>
        <p:txBody>
          <a:bodyPr/>
          <a:lstStyle/>
          <a:p>
            <a:pPr algn="ctr"/>
            <a:r>
              <a:rPr lang="zh-CN" altLang="en-US" dirty="0"/>
              <a:t> 科学技术在社会发展中的作用</a:t>
            </a:r>
          </a:p>
        </p:txBody>
      </p:sp>
      <p:sp>
        <p:nvSpPr>
          <p:cNvPr id="3" name="内容占位符 2">
            <a:extLst>
              <a:ext uri="{FF2B5EF4-FFF2-40B4-BE49-F238E27FC236}">
                <a16:creationId xmlns:a16="http://schemas.microsoft.com/office/drawing/2014/main" xmlns="" id="{DED713D8-5CA8-4BF2-945A-5230C9A81A1C}"/>
              </a:ext>
            </a:extLst>
          </p:cNvPr>
          <p:cNvSpPr>
            <a:spLocks noGrp="1"/>
          </p:cNvSpPr>
          <p:nvPr>
            <p:ph idx="1"/>
          </p:nvPr>
        </p:nvSpPr>
        <p:spPr/>
        <p:txBody>
          <a:bodyPr/>
          <a:lstStyle/>
          <a:p>
            <a:pPr marL="0" indent="0">
              <a:buNone/>
            </a:pPr>
            <a:r>
              <a:rPr lang="zh-CN" altLang="en-US" dirty="0"/>
              <a:t>科学技术革命是社会动力体系中的一种重要动力</a:t>
            </a:r>
          </a:p>
          <a:p>
            <a:pPr marL="0" indent="0">
              <a:buNone/>
            </a:pPr>
            <a:r>
              <a:rPr lang="zh-CN" altLang="en-US" dirty="0"/>
              <a:t>首先，现代科技革命推动生产方式的变革</a:t>
            </a:r>
          </a:p>
          <a:p>
            <a:pPr marL="0" indent="0">
              <a:buNone/>
            </a:pPr>
            <a:r>
              <a:rPr lang="zh-CN" altLang="en-US" dirty="0"/>
              <a:t>其次，现代科技革命推动生活方式的变革</a:t>
            </a:r>
          </a:p>
          <a:p>
            <a:pPr marL="0" indent="0">
              <a:buNone/>
            </a:pPr>
            <a:r>
              <a:rPr lang="zh-CN" altLang="en-US" dirty="0"/>
              <a:t>最后，现代科技革命推动思维方式的变革</a:t>
            </a:r>
          </a:p>
          <a:p>
            <a:pPr marL="0" indent="0">
              <a:buNone/>
            </a:pPr>
            <a:endParaRPr lang="zh-CN" altLang="en-US" dirty="0"/>
          </a:p>
        </p:txBody>
      </p:sp>
      <p:sp>
        <p:nvSpPr>
          <p:cNvPr id="4" name="文本框 33795">
            <a:extLst>
              <a:ext uri="{FF2B5EF4-FFF2-40B4-BE49-F238E27FC236}">
                <a16:creationId xmlns:a16="http://schemas.microsoft.com/office/drawing/2014/main" xmlns="" id="{3703E1A8-51FB-490D-A37E-B16A3BC5052B}"/>
              </a:ext>
            </a:extLst>
          </p:cNvPr>
          <p:cNvSpPr txBox="1">
            <a:spLocks noChangeArrowheads="1"/>
          </p:cNvSpPr>
          <p:nvPr/>
        </p:nvSpPr>
        <p:spPr bwMode="auto">
          <a:xfrm>
            <a:off x="528912" y="590644"/>
            <a:ext cx="1322387"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2400" b="1" dirty="0">
                <a:solidFill>
                  <a:srgbClr val="1A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A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A5369"/>
                </a:solidFill>
                <a:latin typeface="微软雅黑" panose="020B0503020204020204" pitchFamily="34" charset="-122"/>
                <a:ea typeface="微软雅黑" panose="020B0503020204020204" pitchFamily="34" charset="-122"/>
                <a:sym typeface="微软雅黑" panose="020B0503020204020204" pitchFamily="34" charset="-122"/>
              </a:rPr>
              <a:t>9</a:t>
            </a:r>
          </a:p>
        </p:txBody>
      </p:sp>
    </p:spTree>
    <p:extLst>
      <p:ext uri="{BB962C8B-B14F-4D97-AF65-F5344CB8AC3E}">
        <p14:creationId xmlns:p14="http://schemas.microsoft.com/office/powerpoint/2010/main" xmlns="" val="2588233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64748E2-316C-40FA-9F42-FA2E10E1EC08}"/>
              </a:ext>
            </a:extLst>
          </p:cNvPr>
          <p:cNvSpPr>
            <a:spLocks noGrp="1"/>
          </p:cNvSpPr>
          <p:nvPr>
            <p:ph type="title"/>
          </p:nvPr>
        </p:nvSpPr>
        <p:spPr/>
        <p:txBody>
          <a:bodyPr/>
          <a:lstStyle/>
          <a:p>
            <a:pPr algn="ctr"/>
            <a:r>
              <a:rPr lang="zh-CN" altLang="en-US" dirty="0"/>
              <a:t>关于历史创造者问题</a:t>
            </a:r>
          </a:p>
        </p:txBody>
      </p:sp>
      <p:sp>
        <p:nvSpPr>
          <p:cNvPr id="3" name="内容占位符 2">
            <a:extLst>
              <a:ext uri="{FF2B5EF4-FFF2-40B4-BE49-F238E27FC236}">
                <a16:creationId xmlns:a16="http://schemas.microsoft.com/office/drawing/2014/main" xmlns="" id="{AC3690E9-3DD6-44FB-A5F5-292EA04FF425}"/>
              </a:ext>
            </a:extLst>
          </p:cNvPr>
          <p:cNvSpPr>
            <a:spLocks noGrp="1"/>
          </p:cNvSpPr>
          <p:nvPr>
            <p:ph idx="1"/>
          </p:nvPr>
        </p:nvSpPr>
        <p:spPr/>
        <p:txBody>
          <a:bodyPr/>
          <a:lstStyle/>
          <a:p>
            <a:pPr marL="0" indent="0">
              <a:buNone/>
            </a:pPr>
            <a:r>
              <a:rPr lang="zh-CN" altLang="en-US" dirty="0"/>
              <a:t>唯心史观从社会意识决定社会存在的基本前提出发，否认物质资料生产方式是社会发展的决定力量，抹杀人民群众的历史作用，宣扬少数英雄人物创造历史，因而这样的观点被称为英雄史观。</a:t>
            </a:r>
          </a:p>
          <a:p>
            <a:pPr marL="0" indent="0">
              <a:buNone/>
            </a:pPr>
            <a:endParaRPr lang="zh-CN" altLang="en-US" dirty="0"/>
          </a:p>
        </p:txBody>
      </p:sp>
      <p:sp>
        <p:nvSpPr>
          <p:cNvPr id="4" name="文本框 6147">
            <a:extLst>
              <a:ext uri="{FF2B5EF4-FFF2-40B4-BE49-F238E27FC236}">
                <a16:creationId xmlns:a16="http://schemas.microsoft.com/office/drawing/2014/main" xmlns="" id="{C2B9A51D-1484-4F37-BAEE-428CB0632792}"/>
              </a:ext>
            </a:extLst>
          </p:cNvPr>
          <p:cNvSpPr txBox="1">
            <a:spLocks noChangeArrowheads="1"/>
          </p:cNvSpPr>
          <p:nvPr/>
        </p:nvSpPr>
        <p:spPr bwMode="auto">
          <a:xfrm>
            <a:off x="515938" y="563240"/>
            <a:ext cx="1175963" cy="464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a:t>
            </a:r>
          </a:p>
        </p:txBody>
      </p:sp>
    </p:spTree>
    <p:extLst>
      <p:ext uri="{BB962C8B-B14F-4D97-AF65-F5344CB8AC3E}">
        <p14:creationId xmlns:p14="http://schemas.microsoft.com/office/powerpoint/2010/main" xmlns="" val="3273560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9B6931-263E-43D5-B6D8-1D83A3D20388}"/>
              </a:ext>
            </a:extLst>
          </p:cNvPr>
          <p:cNvSpPr>
            <a:spLocks noGrp="1"/>
          </p:cNvSpPr>
          <p:nvPr>
            <p:ph type="title"/>
          </p:nvPr>
        </p:nvSpPr>
        <p:spPr/>
        <p:txBody>
          <a:bodyPr/>
          <a:lstStyle/>
          <a:p>
            <a:pPr algn="ctr"/>
            <a:r>
              <a:rPr lang="zh-CN" altLang="en-US" dirty="0"/>
              <a:t>关于历史创造者问题</a:t>
            </a:r>
          </a:p>
        </p:txBody>
      </p:sp>
      <p:sp>
        <p:nvSpPr>
          <p:cNvPr id="3" name="内容占位符 2">
            <a:extLst>
              <a:ext uri="{FF2B5EF4-FFF2-40B4-BE49-F238E27FC236}">
                <a16:creationId xmlns:a16="http://schemas.microsoft.com/office/drawing/2014/main" xmlns="" id="{48997B6A-1961-43F1-8E03-D3D3F1CFC147}"/>
              </a:ext>
            </a:extLst>
          </p:cNvPr>
          <p:cNvSpPr>
            <a:spLocks noGrp="1"/>
          </p:cNvSpPr>
          <p:nvPr>
            <p:ph idx="1"/>
          </p:nvPr>
        </p:nvSpPr>
        <p:spPr/>
        <p:txBody>
          <a:bodyPr/>
          <a:lstStyle/>
          <a:p>
            <a:pPr marL="0" indent="0">
              <a:buNone/>
            </a:pPr>
            <a:r>
              <a:rPr lang="zh-CN" altLang="en-US" dirty="0"/>
              <a:t>唯物史观考察历史创造者问题的原则</a:t>
            </a:r>
          </a:p>
          <a:p>
            <a:pPr marL="0" indent="0">
              <a:buNone/>
            </a:pPr>
            <a:r>
              <a:rPr lang="en-US" altLang="zh-CN" dirty="0"/>
              <a:t>1.</a:t>
            </a:r>
            <a:r>
              <a:rPr lang="zh-CN" altLang="en-US" dirty="0"/>
              <a:t>唯物史观立足于整体的社会历史过程来探究历史创造者问题</a:t>
            </a:r>
          </a:p>
          <a:p>
            <a:pPr marL="0" indent="0">
              <a:buNone/>
            </a:pPr>
            <a:r>
              <a:rPr lang="en-US" altLang="zh-CN" dirty="0"/>
              <a:t>2.</a:t>
            </a:r>
            <a:r>
              <a:rPr lang="zh-CN" altLang="en-US" dirty="0"/>
              <a:t>唯物史观从社会历史发展的必然性入手来考察和说明历史创造者及其活动</a:t>
            </a:r>
          </a:p>
          <a:p>
            <a:pPr marL="0" indent="0">
              <a:buNone/>
            </a:pPr>
            <a:r>
              <a:rPr lang="en-US" altLang="zh-CN" dirty="0"/>
              <a:t>3.</a:t>
            </a:r>
            <a:r>
              <a:rPr lang="zh-CN" altLang="en-US" dirty="0"/>
              <a:t>唯物史观从人与历史关系的不同层次上考察人们历史活动的作用及其性质</a:t>
            </a:r>
          </a:p>
          <a:p>
            <a:pPr marL="0" indent="0">
              <a:buNone/>
            </a:pPr>
            <a:endParaRPr lang="zh-CN" altLang="en-US" dirty="0"/>
          </a:p>
        </p:txBody>
      </p:sp>
      <p:sp>
        <p:nvSpPr>
          <p:cNvPr id="4" name="文本框 6147">
            <a:extLst>
              <a:ext uri="{FF2B5EF4-FFF2-40B4-BE49-F238E27FC236}">
                <a16:creationId xmlns:a16="http://schemas.microsoft.com/office/drawing/2014/main" xmlns="" id="{0F4E34AE-4AEE-4AC1-A335-EE73D30B7C41}"/>
              </a:ext>
            </a:extLst>
          </p:cNvPr>
          <p:cNvSpPr txBox="1">
            <a:spLocks noChangeArrowheads="1"/>
          </p:cNvSpPr>
          <p:nvPr/>
        </p:nvSpPr>
        <p:spPr bwMode="auto">
          <a:xfrm>
            <a:off x="515938" y="563240"/>
            <a:ext cx="1175963" cy="464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a:t>
            </a:r>
          </a:p>
        </p:txBody>
      </p:sp>
    </p:spTree>
    <p:extLst>
      <p:ext uri="{BB962C8B-B14F-4D97-AF65-F5344CB8AC3E}">
        <p14:creationId xmlns:p14="http://schemas.microsoft.com/office/powerpoint/2010/main" xmlns="" val="2781189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C23A686-EC1B-4187-90EB-50A2F95704A3}"/>
              </a:ext>
            </a:extLst>
          </p:cNvPr>
          <p:cNvSpPr>
            <a:spLocks noGrp="1"/>
          </p:cNvSpPr>
          <p:nvPr>
            <p:ph type="title"/>
          </p:nvPr>
        </p:nvSpPr>
        <p:spPr/>
        <p:txBody>
          <a:bodyPr/>
          <a:lstStyle/>
          <a:p>
            <a:pPr algn="ctr"/>
            <a:r>
              <a:rPr lang="zh-CN" altLang="en-US" dirty="0"/>
              <a:t>现实的人及其本质</a:t>
            </a:r>
          </a:p>
        </p:txBody>
      </p:sp>
      <p:sp>
        <p:nvSpPr>
          <p:cNvPr id="3" name="内容占位符 2">
            <a:extLst>
              <a:ext uri="{FF2B5EF4-FFF2-40B4-BE49-F238E27FC236}">
                <a16:creationId xmlns:a16="http://schemas.microsoft.com/office/drawing/2014/main" xmlns="" id="{BFC86C98-1881-4051-9C57-80ABFC13A96A}"/>
              </a:ext>
            </a:extLst>
          </p:cNvPr>
          <p:cNvSpPr>
            <a:spLocks noGrp="1"/>
          </p:cNvSpPr>
          <p:nvPr>
            <p:ph idx="1"/>
          </p:nvPr>
        </p:nvSpPr>
        <p:spPr/>
        <p:txBody>
          <a:bodyPr/>
          <a:lstStyle/>
          <a:p>
            <a:pPr marL="0" indent="0">
              <a:buNone/>
            </a:pPr>
            <a:r>
              <a:rPr lang="zh-CN" altLang="en-US" dirty="0"/>
              <a:t>所谓现实的人，“不是处在某种虚幻的离群索居和固定不变状态中的人，而是处在现实的、可以通过经验观察到的、在一定条件下进行的发展过程中的人”。</a:t>
            </a:r>
          </a:p>
          <a:p>
            <a:pPr marL="0" indent="0">
              <a:buNone/>
            </a:pPr>
            <a:endParaRPr lang="zh-CN" altLang="en-US" dirty="0"/>
          </a:p>
        </p:txBody>
      </p:sp>
      <p:sp>
        <p:nvSpPr>
          <p:cNvPr id="4" name="文本框 8195">
            <a:extLst>
              <a:ext uri="{FF2B5EF4-FFF2-40B4-BE49-F238E27FC236}">
                <a16:creationId xmlns:a16="http://schemas.microsoft.com/office/drawing/2014/main" xmlns="" id="{08A2BC8D-7C96-4421-852B-871275AC4361}"/>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
        <p:nvSpPr>
          <p:cNvPr id="5" name="文本框 8196">
            <a:extLst>
              <a:ext uri="{FF2B5EF4-FFF2-40B4-BE49-F238E27FC236}">
                <a16:creationId xmlns:a16="http://schemas.microsoft.com/office/drawing/2014/main" xmlns="" id="{67314C43-F604-43C9-AD1F-8C08D009C752}"/>
              </a:ext>
            </a:extLst>
          </p:cNvPr>
          <p:cNvSpPr txBox="1">
            <a:spLocks noChangeArrowheads="1"/>
          </p:cNvSpPr>
          <p:nvPr/>
        </p:nvSpPr>
        <p:spPr bwMode="auto">
          <a:xfrm>
            <a:off x="1295399" y="3103563"/>
            <a:ext cx="7017327" cy="464230"/>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pPr>
            <a:r>
              <a:rPr lang="zh-CN" altLang="en-US" sz="24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从人与动物相区别的层次上，人的本质在于劳动</a:t>
            </a:r>
          </a:p>
        </p:txBody>
      </p:sp>
      <p:sp>
        <p:nvSpPr>
          <p:cNvPr id="6" name="文本框 8197">
            <a:extLst>
              <a:ext uri="{FF2B5EF4-FFF2-40B4-BE49-F238E27FC236}">
                <a16:creationId xmlns:a16="http://schemas.microsoft.com/office/drawing/2014/main" xmlns="" id="{BFB02BC0-167F-495B-90F3-8BF1E966FB40}"/>
              </a:ext>
            </a:extLst>
          </p:cNvPr>
          <p:cNvSpPr txBox="1">
            <a:spLocks noChangeArrowheads="1"/>
          </p:cNvSpPr>
          <p:nvPr/>
        </p:nvSpPr>
        <p:spPr bwMode="auto">
          <a:xfrm>
            <a:off x="568325" y="4065588"/>
            <a:ext cx="8631633" cy="464230"/>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pPr>
            <a:r>
              <a:rPr lang="zh-CN" altLang="en-US" sz="240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从人与人相区别的层次上，人的本质是一切社会关系的总和</a:t>
            </a:r>
          </a:p>
        </p:txBody>
      </p:sp>
    </p:spTree>
    <p:extLst>
      <p:ext uri="{BB962C8B-B14F-4D97-AF65-F5344CB8AC3E}">
        <p14:creationId xmlns:p14="http://schemas.microsoft.com/office/powerpoint/2010/main" xmlns="" val="3213552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F7DEDD6-F21A-4DAA-A87E-0039788658A1}"/>
              </a:ext>
            </a:extLst>
          </p:cNvPr>
          <p:cNvSpPr>
            <a:spLocks noGrp="1"/>
          </p:cNvSpPr>
          <p:nvPr>
            <p:ph type="title"/>
          </p:nvPr>
        </p:nvSpPr>
        <p:spPr/>
        <p:txBody>
          <a:bodyPr/>
          <a:lstStyle/>
          <a:p>
            <a:pPr algn="ctr"/>
            <a:r>
              <a:rPr lang="zh-CN" altLang="en-US" dirty="0"/>
              <a:t>人民群众创造历史</a:t>
            </a:r>
          </a:p>
        </p:txBody>
      </p:sp>
      <p:sp>
        <p:nvSpPr>
          <p:cNvPr id="3" name="内容占位符 2">
            <a:extLst>
              <a:ext uri="{FF2B5EF4-FFF2-40B4-BE49-F238E27FC236}">
                <a16:creationId xmlns:a16="http://schemas.microsoft.com/office/drawing/2014/main" xmlns="" id="{DE3C9D92-AFB3-474B-91A1-1BF6F1387256}"/>
              </a:ext>
            </a:extLst>
          </p:cNvPr>
          <p:cNvSpPr>
            <a:spLocks noGrp="1"/>
          </p:cNvSpPr>
          <p:nvPr>
            <p:ph idx="1"/>
          </p:nvPr>
        </p:nvSpPr>
        <p:spPr/>
        <p:txBody>
          <a:bodyPr/>
          <a:lstStyle/>
          <a:p>
            <a:pPr marL="0" indent="0">
              <a:buNone/>
            </a:pPr>
            <a:r>
              <a:rPr lang="zh-CN" altLang="en-US" b="1" dirty="0"/>
              <a:t>人民群众</a:t>
            </a:r>
            <a:r>
              <a:rPr lang="zh-CN" altLang="en-US" dirty="0"/>
              <a:t>是一个历史范畴。人民群众从质上说是指一切对社会历史发展起推动作用的人们，从量上说是指社会人口中的绝大多数。人民群众的最稳定的主体部分始终是从事物质资料生产的劳动群众及其知识分子。</a:t>
            </a:r>
          </a:p>
          <a:p>
            <a:pPr marL="0" indent="0">
              <a:buNone/>
            </a:pPr>
            <a:endParaRPr lang="zh-CN" altLang="en-US" dirty="0"/>
          </a:p>
        </p:txBody>
      </p:sp>
      <p:sp>
        <p:nvSpPr>
          <p:cNvPr id="4" name="文本框 11267">
            <a:extLst>
              <a:ext uri="{FF2B5EF4-FFF2-40B4-BE49-F238E27FC236}">
                <a16:creationId xmlns:a16="http://schemas.microsoft.com/office/drawing/2014/main" xmlns="" id="{2D400F90-431D-4A02-AE3B-7FF1B849656A}"/>
              </a:ext>
            </a:extLst>
          </p:cNvPr>
          <p:cNvSpPr txBox="1">
            <a:spLocks noChangeArrowheads="1"/>
          </p:cNvSpPr>
          <p:nvPr/>
        </p:nvSpPr>
        <p:spPr bwMode="auto">
          <a:xfrm>
            <a:off x="528912" y="604711"/>
            <a:ext cx="1176337"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1950086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D76344F-443E-46A3-B741-A30769FF465F}"/>
              </a:ext>
            </a:extLst>
          </p:cNvPr>
          <p:cNvSpPr>
            <a:spLocks noGrp="1"/>
          </p:cNvSpPr>
          <p:nvPr>
            <p:ph type="title"/>
          </p:nvPr>
        </p:nvSpPr>
        <p:spPr/>
        <p:txBody>
          <a:bodyPr/>
          <a:lstStyle/>
          <a:p>
            <a:r>
              <a:rPr lang="zh-CN" altLang="en-US" dirty="0"/>
              <a:t>例题（多选）</a:t>
            </a:r>
          </a:p>
        </p:txBody>
      </p:sp>
      <p:sp>
        <p:nvSpPr>
          <p:cNvPr id="3" name="内容占位符 2">
            <a:extLst>
              <a:ext uri="{FF2B5EF4-FFF2-40B4-BE49-F238E27FC236}">
                <a16:creationId xmlns:a16="http://schemas.microsoft.com/office/drawing/2014/main" xmlns="" id="{CDBA60E6-B118-4675-AB7B-330A0266503A}"/>
              </a:ext>
            </a:extLst>
          </p:cNvPr>
          <p:cNvSpPr>
            <a:spLocks noGrp="1"/>
          </p:cNvSpPr>
          <p:nvPr>
            <p:ph idx="1"/>
          </p:nvPr>
        </p:nvSpPr>
        <p:spPr/>
        <p:txBody>
          <a:bodyPr/>
          <a:lstStyle/>
          <a:p>
            <a:pPr marL="0" indent="0">
              <a:buNone/>
            </a:pPr>
            <a:r>
              <a:rPr lang="zh-CN" altLang="en-US" dirty="0"/>
              <a:t>唯物史观第一次科学地解决了历史创造者的问题</a:t>
            </a:r>
            <a:r>
              <a:rPr lang="en-US" altLang="zh-CN" dirty="0"/>
              <a:t>,</a:t>
            </a:r>
            <a:r>
              <a:rPr lang="zh-CN" altLang="en-US" dirty="0"/>
              <a:t>认为人民群众是历史的创造者。人民群众 </a:t>
            </a:r>
          </a:p>
          <a:p>
            <a:pPr marL="457200" indent="-457200">
              <a:buFont typeface="+mj-lt"/>
              <a:buAutoNum type="alphaUcPeriod"/>
            </a:pPr>
            <a:r>
              <a:rPr lang="zh-CN" altLang="en-US" dirty="0"/>
              <a:t>从量上说是指社会人口中的绝大多数 </a:t>
            </a:r>
          </a:p>
          <a:p>
            <a:pPr marL="457200" indent="-457200">
              <a:buFont typeface="+mj-lt"/>
              <a:buAutoNum type="alphaUcPeriod"/>
            </a:pPr>
            <a:r>
              <a:rPr lang="zh-CN" altLang="en-US" dirty="0"/>
              <a:t>从质上说是指一切对社会历史发展起推动作用的人们 </a:t>
            </a:r>
          </a:p>
          <a:p>
            <a:pPr marL="457200" indent="-457200">
              <a:buFont typeface="+mj-lt"/>
              <a:buAutoNum type="alphaUcPeriod"/>
            </a:pPr>
            <a:r>
              <a:rPr lang="zh-CN" altLang="en-US" dirty="0"/>
              <a:t>在任何历史时期都不包括剥削阶级 </a:t>
            </a:r>
          </a:p>
          <a:p>
            <a:pPr marL="457200" indent="-457200">
              <a:buFont typeface="+mj-lt"/>
              <a:buAutoNum type="alphaUcPeriod"/>
            </a:pPr>
            <a:r>
              <a:rPr lang="zh-CN" altLang="en-US" dirty="0"/>
              <a:t>最稳定的主体部分始终是从事物质资料生产的劳动群众及其知识分子 </a:t>
            </a:r>
          </a:p>
          <a:p>
            <a:pPr marL="0" indent="0">
              <a:buNone/>
            </a:pPr>
            <a:endParaRPr lang="zh-CN" altLang="en-US" dirty="0"/>
          </a:p>
        </p:txBody>
      </p:sp>
    </p:spTree>
    <p:extLst>
      <p:ext uri="{BB962C8B-B14F-4D97-AF65-F5344CB8AC3E}">
        <p14:creationId xmlns:p14="http://schemas.microsoft.com/office/powerpoint/2010/main" xmlns="" val="274859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FAEACB2-B99D-4AD5-BBCE-A20F676F4BBD}"/>
              </a:ext>
            </a:extLst>
          </p:cNvPr>
          <p:cNvSpPr>
            <a:spLocks noGrp="1"/>
          </p:cNvSpPr>
          <p:nvPr>
            <p:ph type="title"/>
          </p:nvPr>
        </p:nvSpPr>
        <p:spPr/>
        <p:txBody>
          <a:bodyPr/>
          <a:lstStyle/>
          <a:p>
            <a:pPr algn="ctr"/>
            <a:r>
              <a:rPr lang="zh-CN" altLang="en-US" dirty="0"/>
              <a:t> 人民群众创造历史</a:t>
            </a:r>
          </a:p>
        </p:txBody>
      </p:sp>
      <p:sp>
        <p:nvSpPr>
          <p:cNvPr id="3" name="内容占位符 2">
            <a:extLst>
              <a:ext uri="{FF2B5EF4-FFF2-40B4-BE49-F238E27FC236}">
                <a16:creationId xmlns:a16="http://schemas.microsoft.com/office/drawing/2014/main" xmlns="" id="{983E23C1-E372-4C1C-9949-7079F117A893}"/>
              </a:ext>
            </a:extLst>
          </p:cNvPr>
          <p:cNvSpPr>
            <a:spLocks noGrp="1"/>
          </p:cNvSpPr>
          <p:nvPr>
            <p:ph idx="1"/>
          </p:nvPr>
        </p:nvSpPr>
        <p:spPr/>
        <p:txBody>
          <a:bodyPr/>
          <a:lstStyle/>
          <a:p>
            <a:pPr marL="0" indent="0">
              <a:buNone/>
            </a:pPr>
            <a:r>
              <a:rPr lang="zh-CN" altLang="en-US" dirty="0"/>
              <a:t>首先，人民群众是物质财富的创造者。其次，人民群众是社会精神财富的创造者。</a:t>
            </a:r>
          </a:p>
          <a:p>
            <a:pPr marL="0" indent="0">
              <a:buNone/>
            </a:pPr>
            <a:r>
              <a:rPr lang="zh-CN" altLang="en-US" dirty="0"/>
              <a:t>再次，人民群众是社会变革的决定力量。</a:t>
            </a:r>
          </a:p>
          <a:p>
            <a:pPr marL="0" indent="0">
              <a:buNone/>
            </a:pPr>
            <a:r>
              <a:rPr lang="zh-CN" altLang="en-US" dirty="0"/>
              <a:t>最后，人民群众既是先进生产力和先进文化的创造主体，也是实现自身利益的根本力量。</a:t>
            </a:r>
          </a:p>
          <a:p>
            <a:pPr marL="0" indent="0">
              <a:buNone/>
            </a:pPr>
            <a:r>
              <a:rPr lang="zh-CN" altLang="en-US" dirty="0"/>
              <a:t>历史是人民群众创造的，但人民群众创造历史的活动及作用，又受到社会历史条件的制约。这些条件包括</a:t>
            </a:r>
            <a:r>
              <a:rPr lang="zh-CN" altLang="en-US" b="1" dirty="0"/>
              <a:t>经济条件、政治条件和精神文化条件。</a:t>
            </a:r>
          </a:p>
          <a:p>
            <a:pPr marL="0" indent="0">
              <a:buNone/>
            </a:pPr>
            <a:endParaRPr lang="zh-CN" altLang="en-US" dirty="0"/>
          </a:p>
        </p:txBody>
      </p:sp>
      <p:sp>
        <p:nvSpPr>
          <p:cNvPr id="4" name="文本框 12291">
            <a:extLst>
              <a:ext uri="{FF2B5EF4-FFF2-40B4-BE49-F238E27FC236}">
                <a16:creationId xmlns:a16="http://schemas.microsoft.com/office/drawing/2014/main" xmlns="" id="{CF856AC3-3ED6-466F-B9AD-606A61BEDE2C}"/>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1284286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025747"/>
            <a:ext cx="8459787" cy="2242279"/>
          </a:xfrm>
        </p:spPr>
        <p:txBody>
          <a:bodyPr/>
          <a:lstStyle/>
          <a:p>
            <a:pPr>
              <a:lnSpc>
                <a:spcPct val="150000"/>
              </a:lnSpc>
            </a:pPr>
            <a:r>
              <a:rPr lang="zh-CN" altLang="en-US" dirty="0"/>
              <a:t>第十三课</a:t>
            </a:r>
            <a:r>
              <a:rPr lang="en-US" altLang="zh-CN" dirty="0"/>
              <a:t/>
            </a:r>
            <a:br>
              <a:rPr lang="en-US" altLang="zh-CN" dirty="0"/>
            </a:br>
            <a:r>
              <a:rPr lang="zh-CN" altLang="en-US" dirty="0"/>
              <a:t>社会形态更替与历史创造者</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BE4C792-4C55-4A3E-AEAD-309D321A3E99}"/>
              </a:ext>
            </a:extLst>
          </p:cNvPr>
          <p:cNvSpPr>
            <a:spLocks noGrp="1"/>
          </p:cNvSpPr>
          <p:nvPr>
            <p:ph type="title"/>
          </p:nvPr>
        </p:nvSpPr>
        <p:spPr/>
        <p:txBody>
          <a:bodyPr/>
          <a:lstStyle/>
          <a:p>
            <a:pPr algn="ctr"/>
            <a:r>
              <a:rPr lang="zh-CN" altLang="en-US" dirty="0"/>
              <a:t>人民群众创造历史</a:t>
            </a:r>
          </a:p>
        </p:txBody>
      </p:sp>
      <p:sp>
        <p:nvSpPr>
          <p:cNvPr id="3" name="内容占位符 2">
            <a:extLst>
              <a:ext uri="{FF2B5EF4-FFF2-40B4-BE49-F238E27FC236}">
                <a16:creationId xmlns:a16="http://schemas.microsoft.com/office/drawing/2014/main" xmlns="" id="{118E87AF-B77F-473B-B596-3B6FA1B08F8E}"/>
              </a:ext>
            </a:extLst>
          </p:cNvPr>
          <p:cNvSpPr>
            <a:spLocks noGrp="1"/>
          </p:cNvSpPr>
          <p:nvPr>
            <p:ph idx="1"/>
          </p:nvPr>
        </p:nvSpPr>
        <p:spPr/>
        <p:txBody>
          <a:bodyPr/>
          <a:lstStyle/>
          <a:p>
            <a:pPr marL="0" indent="0">
              <a:buNone/>
            </a:pPr>
            <a:r>
              <a:rPr lang="zh-CN" altLang="en-US" b="1" dirty="0"/>
              <a:t>群众观点</a:t>
            </a:r>
            <a:r>
              <a:rPr lang="zh-CN" altLang="en-US" dirty="0"/>
              <a:t>：坚信人民群众自己解放自己的观点，全心全意为人民服务的观点，一切向人民群众负责的观点，虚心向群众学习的观点。</a:t>
            </a:r>
          </a:p>
          <a:p>
            <a:pPr marL="0" indent="0">
              <a:buNone/>
            </a:pPr>
            <a:endParaRPr lang="zh-CN" altLang="en-US" dirty="0"/>
          </a:p>
          <a:p>
            <a:pPr marL="0" indent="0">
              <a:buNone/>
            </a:pPr>
            <a:r>
              <a:rPr lang="zh-CN" altLang="en-US" b="1" dirty="0"/>
              <a:t>群众路线</a:t>
            </a:r>
            <a:r>
              <a:rPr lang="zh-CN" altLang="en-US" dirty="0"/>
              <a:t>：一切为了群众，一切依靠群众，从群众中来，到群众中去。</a:t>
            </a:r>
          </a:p>
          <a:p>
            <a:pPr marL="0" indent="0">
              <a:buNone/>
            </a:pPr>
            <a:endParaRPr lang="zh-CN" altLang="en-US" dirty="0"/>
          </a:p>
        </p:txBody>
      </p:sp>
      <p:sp>
        <p:nvSpPr>
          <p:cNvPr id="4" name="文本框 13315">
            <a:extLst>
              <a:ext uri="{FF2B5EF4-FFF2-40B4-BE49-F238E27FC236}">
                <a16:creationId xmlns:a16="http://schemas.microsoft.com/office/drawing/2014/main" xmlns="" id="{DF60959E-AEFA-47BD-AB8B-7993F40FE150}"/>
              </a:ext>
            </a:extLst>
          </p:cNvPr>
          <p:cNvSpPr txBox="1">
            <a:spLocks noChangeArrowheads="1"/>
          </p:cNvSpPr>
          <p:nvPr/>
        </p:nvSpPr>
        <p:spPr bwMode="auto">
          <a:xfrm>
            <a:off x="528912" y="624795"/>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986289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88AD80A-A7E9-429A-866E-51CC09196312}"/>
              </a:ext>
            </a:extLst>
          </p:cNvPr>
          <p:cNvSpPr>
            <a:spLocks noGrp="1"/>
          </p:cNvSpPr>
          <p:nvPr>
            <p:ph type="title"/>
          </p:nvPr>
        </p:nvSpPr>
        <p:spPr/>
        <p:txBody>
          <a:bodyPr/>
          <a:lstStyle/>
          <a:p>
            <a:pPr algn="ctr"/>
            <a:r>
              <a:rPr lang="zh-CN" altLang="en-US" dirty="0"/>
              <a:t>个人在社会历史中的作用</a:t>
            </a:r>
          </a:p>
        </p:txBody>
      </p:sp>
      <p:sp>
        <p:nvSpPr>
          <p:cNvPr id="3" name="内容占位符 2">
            <a:extLst>
              <a:ext uri="{FF2B5EF4-FFF2-40B4-BE49-F238E27FC236}">
                <a16:creationId xmlns:a16="http://schemas.microsoft.com/office/drawing/2014/main" xmlns="" id="{BE85B298-3BD6-444F-A42B-916C41E07037}"/>
              </a:ext>
            </a:extLst>
          </p:cNvPr>
          <p:cNvSpPr>
            <a:spLocks noGrp="1"/>
          </p:cNvSpPr>
          <p:nvPr>
            <p:ph idx="1"/>
          </p:nvPr>
        </p:nvSpPr>
        <p:spPr/>
        <p:txBody>
          <a:bodyPr/>
          <a:lstStyle/>
          <a:p>
            <a:pPr marL="0" indent="0">
              <a:buNone/>
            </a:pPr>
            <a:r>
              <a:rPr lang="zh-CN" altLang="en-US" dirty="0"/>
              <a:t>历史人物对历史发展的具体过程始终起着一定的作用，有时甚至对历史事件的进程和结局发生决定性的影响，但不能决定历史发展的基本趋势。</a:t>
            </a:r>
          </a:p>
          <a:p>
            <a:pPr marL="0" indent="0">
              <a:buNone/>
            </a:pPr>
            <a:endParaRPr lang="zh-CN" altLang="en-US" dirty="0"/>
          </a:p>
          <a:p>
            <a:pPr marL="0" indent="0">
              <a:buNone/>
            </a:pPr>
            <a:endParaRPr lang="zh-CN" altLang="en-US" dirty="0"/>
          </a:p>
        </p:txBody>
      </p:sp>
      <p:sp>
        <p:nvSpPr>
          <p:cNvPr id="4" name="文本框 15363">
            <a:extLst>
              <a:ext uri="{FF2B5EF4-FFF2-40B4-BE49-F238E27FC236}">
                <a16:creationId xmlns:a16="http://schemas.microsoft.com/office/drawing/2014/main" xmlns="" id="{6B783DA8-1C54-4F0B-9621-81FF11FA90D1}"/>
              </a:ext>
            </a:extLst>
          </p:cNvPr>
          <p:cNvSpPr txBox="1">
            <a:spLocks noChangeArrowheads="1"/>
          </p:cNvSpPr>
          <p:nvPr/>
        </p:nvSpPr>
        <p:spPr bwMode="auto">
          <a:xfrm>
            <a:off x="549275" y="584200"/>
            <a:ext cx="1175963" cy="464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p>
        </p:txBody>
      </p:sp>
    </p:spTree>
    <p:extLst>
      <p:ext uri="{BB962C8B-B14F-4D97-AF65-F5344CB8AC3E}">
        <p14:creationId xmlns:p14="http://schemas.microsoft.com/office/powerpoint/2010/main" xmlns="" val="2088257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0AE5837-3191-4217-9E18-F0E0FBDC4FC5}"/>
              </a:ext>
            </a:extLst>
          </p:cNvPr>
          <p:cNvSpPr>
            <a:spLocks noGrp="1"/>
          </p:cNvSpPr>
          <p:nvPr>
            <p:ph type="title"/>
          </p:nvPr>
        </p:nvSpPr>
        <p:spPr/>
        <p:txBody>
          <a:bodyPr/>
          <a:lstStyle/>
          <a:p>
            <a:pPr algn="ctr"/>
            <a:r>
              <a:rPr lang="zh-CN" altLang="en-US" dirty="0"/>
              <a:t> 社会形态更替的一般规律和特殊形式</a:t>
            </a:r>
          </a:p>
        </p:txBody>
      </p:sp>
      <p:sp>
        <p:nvSpPr>
          <p:cNvPr id="3" name="内容占位符 2">
            <a:extLst>
              <a:ext uri="{FF2B5EF4-FFF2-40B4-BE49-F238E27FC236}">
                <a16:creationId xmlns:a16="http://schemas.microsoft.com/office/drawing/2014/main" xmlns="" id="{4421AB35-B7A5-4A65-905E-42BEC8EE7048}"/>
              </a:ext>
            </a:extLst>
          </p:cNvPr>
          <p:cNvSpPr>
            <a:spLocks noGrp="1"/>
          </p:cNvSpPr>
          <p:nvPr>
            <p:ph idx="1"/>
          </p:nvPr>
        </p:nvSpPr>
        <p:spPr/>
        <p:txBody>
          <a:bodyPr/>
          <a:lstStyle/>
          <a:p>
            <a:pPr marL="0" indent="0">
              <a:buNone/>
            </a:pPr>
            <a:r>
              <a:rPr lang="zh-CN" altLang="en-US" b="1" dirty="0"/>
              <a:t>社会形态是</a:t>
            </a:r>
            <a:r>
              <a:rPr lang="zh-CN" altLang="en-US" dirty="0"/>
              <a:t>关于社会运动的具体形式、发展阶段和不同质态的范畴，是同生产力发展一定阶段相适应的经济基础与上层建筑的统一体。</a:t>
            </a:r>
          </a:p>
          <a:p>
            <a:pPr marL="0" indent="0">
              <a:buNone/>
            </a:pPr>
            <a:r>
              <a:rPr lang="zh-CN" altLang="en-US" dirty="0"/>
              <a:t>社会形态包括社会的经济形态、政治形态和意识形态</a:t>
            </a:r>
          </a:p>
          <a:p>
            <a:pPr marL="0" indent="0">
              <a:buNone/>
            </a:pPr>
            <a:endParaRPr lang="zh-CN" altLang="en-US" dirty="0"/>
          </a:p>
          <a:p>
            <a:pPr marL="0" indent="0">
              <a:buNone/>
            </a:pPr>
            <a:endParaRPr lang="zh-CN" altLang="en-US" dirty="0"/>
          </a:p>
          <a:p>
            <a:pPr marL="0" indent="0">
              <a:buNone/>
            </a:pPr>
            <a:endParaRPr lang="zh-CN" altLang="en-US" dirty="0"/>
          </a:p>
        </p:txBody>
      </p:sp>
      <p:sp>
        <p:nvSpPr>
          <p:cNvPr id="4" name="文本框 24579">
            <a:extLst>
              <a:ext uri="{FF2B5EF4-FFF2-40B4-BE49-F238E27FC236}">
                <a16:creationId xmlns:a16="http://schemas.microsoft.com/office/drawing/2014/main" xmlns="" id="{8B322F4C-B3FC-4BC5-B6C5-686EA780BEB7}"/>
              </a:ext>
            </a:extLst>
          </p:cNvPr>
          <p:cNvSpPr txBox="1">
            <a:spLocks noChangeArrowheads="1"/>
          </p:cNvSpPr>
          <p:nvPr/>
        </p:nvSpPr>
        <p:spPr bwMode="auto">
          <a:xfrm>
            <a:off x="565150" y="584200"/>
            <a:ext cx="1168116"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p>
        </p:txBody>
      </p:sp>
    </p:spTree>
    <p:extLst>
      <p:ext uri="{BB962C8B-B14F-4D97-AF65-F5344CB8AC3E}">
        <p14:creationId xmlns:p14="http://schemas.microsoft.com/office/powerpoint/2010/main" xmlns="" val="299348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5BB4C9E-287C-48BC-A749-30A9A97E60EE}"/>
              </a:ext>
            </a:extLst>
          </p:cNvPr>
          <p:cNvSpPr>
            <a:spLocks noGrp="1"/>
          </p:cNvSpPr>
          <p:nvPr>
            <p:ph type="title"/>
          </p:nvPr>
        </p:nvSpPr>
        <p:spPr/>
        <p:txBody>
          <a:bodyPr/>
          <a:lstStyle/>
          <a:p>
            <a:pPr algn="ctr"/>
            <a:r>
              <a:rPr lang="zh-CN" altLang="en-US" dirty="0"/>
              <a:t> 社会形态更替的一般规律和特殊形式</a:t>
            </a:r>
          </a:p>
        </p:txBody>
      </p:sp>
      <p:sp>
        <p:nvSpPr>
          <p:cNvPr id="3" name="内容占位符 2">
            <a:extLst>
              <a:ext uri="{FF2B5EF4-FFF2-40B4-BE49-F238E27FC236}">
                <a16:creationId xmlns:a16="http://schemas.microsoft.com/office/drawing/2014/main" xmlns="" id="{95D23576-F165-4842-A37F-4EB1A71918AF}"/>
              </a:ext>
            </a:extLst>
          </p:cNvPr>
          <p:cNvSpPr>
            <a:spLocks noGrp="1"/>
          </p:cNvSpPr>
          <p:nvPr>
            <p:ph idx="1"/>
          </p:nvPr>
        </p:nvSpPr>
        <p:spPr/>
        <p:txBody>
          <a:bodyPr/>
          <a:lstStyle/>
          <a:p>
            <a:pPr marL="0" indent="0">
              <a:buNone/>
            </a:pPr>
            <a:r>
              <a:rPr lang="zh-CN" altLang="en-US" dirty="0"/>
              <a:t>马克思主义的社会形态范畴深刻揭示了人类社会的本质结构及其发展的客观规律。 </a:t>
            </a:r>
          </a:p>
          <a:p>
            <a:pPr marL="0" indent="0">
              <a:buNone/>
            </a:pPr>
            <a:r>
              <a:rPr lang="zh-CN" altLang="en-US" dirty="0"/>
              <a:t>首先</a:t>
            </a:r>
            <a:r>
              <a:rPr lang="en-US" altLang="zh-CN" dirty="0"/>
              <a:t>,</a:t>
            </a:r>
            <a:r>
              <a:rPr lang="zh-CN" altLang="en-US" dirty="0"/>
              <a:t>社会形态的内容是全面的</a:t>
            </a:r>
            <a:r>
              <a:rPr lang="en-US" altLang="zh-CN" dirty="0"/>
              <a:t>,</a:t>
            </a:r>
            <a:r>
              <a:rPr lang="zh-CN" altLang="en-US" dirty="0"/>
              <a:t>既包括经济基础</a:t>
            </a:r>
            <a:r>
              <a:rPr lang="en-US" altLang="zh-CN" dirty="0"/>
              <a:t>,</a:t>
            </a:r>
            <a:r>
              <a:rPr lang="zh-CN" altLang="en-US" dirty="0"/>
              <a:t>又包括上层建筑</a:t>
            </a:r>
            <a:r>
              <a:rPr lang="en-US" altLang="zh-CN" dirty="0"/>
              <a:t>,</a:t>
            </a:r>
            <a:r>
              <a:rPr lang="zh-CN" altLang="en-US" dirty="0"/>
              <a:t>两者缺一不可</a:t>
            </a:r>
            <a:r>
              <a:rPr lang="en-US" altLang="zh-CN" dirty="0"/>
              <a:t>,</a:t>
            </a:r>
            <a:r>
              <a:rPr lang="zh-CN" altLang="en-US" dirty="0"/>
              <a:t>犹 如“骨骼”和“血肉”。经济基础是社会的“骨骼系统”</a:t>
            </a:r>
            <a:r>
              <a:rPr lang="en-US" altLang="zh-CN" dirty="0"/>
              <a:t>,</a:t>
            </a:r>
            <a:r>
              <a:rPr lang="zh-CN" altLang="en-US" dirty="0"/>
              <a:t>上层建筑是社会的“血肉系统”</a:t>
            </a:r>
            <a:r>
              <a:rPr lang="en-US" altLang="zh-CN" dirty="0"/>
              <a:t>,</a:t>
            </a:r>
            <a:r>
              <a:rPr lang="zh-CN" altLang="en-US" dirty="0"/>
              <a:t>上层 建筑不过是经济基础的政治和思想的表现形态。 </a:t>
            </a:r>
          </a:p>
          <a:p>
            <a:pPr marL="0" indent="0">
              <a:buNone/>
            </a:pPr>
            <a:r>
              <a:rPr lang="zh-CN" altLang="en-US" dirty="0"/>
              <a:t>其次</a:t>
            </a:r>
            <a:r>
              <a:rPr lang="en-US" altLang="zh-CN" dirty="0"/>
              <a:t>,</a:t>
            </a:r>
            <a:r>
              <a:rPr lang="zh-CN" altLang="en-US" dirty="0"/>
              <a:t>社会形态是具体的</a:t>
            </a:r>
            <a:r>
              <a:rPr lang="en-US" altLang="zh-CN" dirty="0"/>
              <a:t>,</a:t>
            </a:r>
            <a:r>
              <a:rPr lang="zh-CN" altLang="en-US" dirty="0"/>
              <a:t>不是抽象的。 </a:t>
            </a:r>
          </a:p>
          <a:p>
            <a:pPr marL="0" indent="0">
              <a:buNone/>
            </a:pPr>
            <a:r>
              <a:rPr lang="zh-CN" altLang="en-US" dirty="0"/>
              <a:t>最后</a:t>
            </a:r>
            <a:r>
              <a:rPr lang="en-US" altLang="zh-CN" dirty="0"/>
              <a:t>,</a:t>
            </a:r>
            <a:r>
              <a:rPr lang="zh-CN" altLang="en-US" dirty="0"/>
              <a:t>社会形态是历史的</a:t>
            </a:r>
            <a:r>
              <a:rPr lang="en-US" altLang="zh-CN" dirty="0"/>
              <a:t>,</a:t>
            </a:r>
            <a:r>
              <a:rPr lang="zh-CN" altLang="en-US" dirty="0"/>
              <a:t>有它产生、发展和灭亡的过程。 </a:t>
            </a:r>
          </a:p>
          <a:p>
            <a:pPr marL="0" indent="0">
              <a:buNone/>
            </a:pPr>
            <a:endParaRPr lang="zh-CN" altLang="en-US" dirty="0"/>
          </a:p>
        </p:txBody>
      </p:sp>
      <p:sp>
        <p:nvSpPr>
          <p:cNvPr id="4" name="文本框 24579">
            <a:extLst>
              <a:ext uri="{FF2B5EF4-FFF2-40B4-BE49-F238E27FC236}">
                <a16:creationId xmlns:a16="http://schemas.microsoft.com/office/drawing/2014/main" xmlns="" id="{1CFE3CAE-1521-4B5D-AF65-2D55FFD69DA4}"/>
              </a:ext>
            </a:extLst>
          </p:cNvPr>
          <p:cNvSpPr txBox="1">
            <a:spLocks noChangeArrowheads="1"/>
          </p:cNvSpPr>
          <p:nvPr/>
        </p:nvSpPr>
        <p:spPr bwMode="auto">
          <a:xfrm>
            <a:off x="565150" y="584200"/>
            <a:ext cx="1168116"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p>
        </p:txBody>
      </p:sp>
    </p:spTree>
    <p:extLst>
      <p:ext uri="{BB962C8B-B14F-4D97-AF65-F5344CB8AC3E}">
        <p14:creationId xmlns:p14="http://schemas.microsoft.com/office/powerpoint/2010/main" xmlns="" val="257107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06C6B1B-2A57-44ED-991E-0B22407C748B}"/>
              </a:ext>
            </a:extLst>
          </p:cNvPr>
          <p:cNvSpPr>
            <a:spLocks noGrp="1"/>
          </p:cNvSpPr>
          <p:nvPr>
            <p:ph type="title"/>
          </p:nvPr>
        </p:nvSpPr>
        <p:spPr/>
        <p:txBody>
          <a:bodyPr/>
          <a:lstStyle/>
          <a:p>
            <a:pPr algn="ctr"/>
            <a:r>
              <a:rPr lang="zh-CN" altLang="en-US" dirty="0"/>
              <a:t> 社会形态更替的一般规律和特殊形式</a:t>
            </a:r>
          </a:p>
        </p:txBody>
      </p:sp>
      <p:sp>
        <p:nvSpPr>
          <p:cNvPr id="3" name="内容占位符 2">
            <a:extLst>
              <a:ext uri="{FF2B5EF4-FFF2-40B4-BE49-F238E27FC236}">
                <a16:creationId xmlns:a16="http://schemas.microsoft.com/office/drawing/2014/main" xmlns="" id="{B24B6E2E-9903-4261-A41D-C0FD3BFF6F33}"/>
              </a:ext>
            </a:extLst>
          </p:cNvPr>
          <p:cNvSpPr>
            <a:spLocks noGrp="1"/>
          </p:cNvSpPr>
          <p:nvPr>
            <p:ph idx="1"/>
          </p:nvPr>
        </p:nvSpPr>
        <p:spPr/>
        <p:txBody>
          <a:bodyPr/>
          <a:lstStyle/>
          <a:p>
            <a:pPr marL="0" indent="0">
              <a:buNone/>
            </a:pPr>
            <a:r>
              <a:rPr lang="zh-CN" altLang="en-US" dirty="0"/>
              <a:t>社会形态更替的统一性和多样性：</a:t>
            </a:r>
          </a:p>
          <a:p>
            <a:pPr marL="0" indent="0">
              <a:buNone/>
            </a:pPr>
            <a:r>
              <a:rPr lang="zh-CN" altLang="en-US" dirty="0"/>
              <a:t>从纵向看，表现为社会形态更替的统一性和多样性；</a:t>
            </a:r>
          </a:p>
          <a:p>
            <a:pPr marL="0" indent="0">
              <a:buNone/>
            </a:pPr>
            <a:r>
              <a:rPr lang="zh-CN" altLang="en-US" dirty="0"/>
              <a:t>从横向看，社会发展过程的统一性和多样性表现为同类社会形态既有共同的本质，又有各自的特点。</a:t>
            </a:r>
          </a:p>
          <a:p>
            <a:pPr marL="0" indent="0">
              <a:buNone/>
            </a:pPr>
            <a:endParaRPr lang="zh-CN" altLang="en-US" dirty="0"/>
          </a:p>
          <a:p>
            <a:pPr marL="0" indent="0">
              <a:buNone/>
            </a:pPr>
            <a:endParaRPr lang="zh-CN" altLang="en-US" dirty="0"/>
          </a:p>
        </p:txBody>
      </p:sp>
      <p:sp>
        <p:nvSpPr>
          <p:cNvPr id="4" name="文本框 24579">
            <a:extLst>
              <a:ext uri="{FF2B5EF4-FFF2-40B4-BE49-F238E27FC236}">
                <a16:creationId xmlns:a16="http://schemas.microsoft.com/office/drawing/2014/main" xmlns="" id="{35B3638E-E009-427A-92C0-C8607449DF98}"/>
              </a:ext>
            </a:extLst>
          </p:cNvPr>
          <p:cNvSpPr txBox="1">
            <a:spLocks noChangeArrowheads="1"/>
          </p:cNvSpPr>
          <p:nvPr/>
        </p:nvSpPr>
        <p:spPr bwMode="auto">
          <a:xfrm>
            <a:off x="565150" y="584200"/>
            <a:ext cx="1168116"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p>
        </p:txBody>
      </p:sp>
    </p:spTree>
    <p:extLst>
      <p:ext uri="{BB962C8B-B14F-4D97-AF65-F5344CB8AC3E}">
        <p14:creationId xmlns:p14="http://schemas.microsoft.com/office/powerpoint/2010/main" xmlns="" val="2400985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6C5E72D-1832-4FBA-8D41-C5E584A2658B}"/>
              </a:ext>
            </a:extLst>
          </p:cNvPr>
          <p:cNvSpPr>
            <a:spLocks noGrp="1"/>
          </p:cNvSpPr>
          <p:nvPr>
            <p:ph type="title"/>
          </p:nvPr>
        </p:nvSpPr>
        <p:spPr/>
        <p:txBody>
          <a:bodyPr/>
          <a:lstStyle/>
          <a:p>
            <a:pPr algn="ctr"/>
            <a:r>
              <a:rPr lang="zh-CN" altLang="en-US" dirty="0"/>
              <a:t> 社会形态更替的一般规律和特殊形式</a:t>
            </a:r>
          </a:p>
        </p:txBody>
      </p:sp>
      <p:sp>
        <p:nvSpPr>
          <p:cNvPr id="3" name="内容占位符 2">
            <a:extLst>
              <a:ext uri="{FF2B5EF4-FFF2-40B4-BE49-F238E27FC236}">
                <a16:creationId xmlns:a16="http://schemas.microsoft.com/office/drawing/2014/main" xmlns="" id="{8BF6BC0E-9B12-48F1-8A05-F16F0F32492E}"/>
              </a:ext>
            </a:extLst>
          </p:cNvPr>
          <p:cNvSpPr>
            <a:spLocks noGrp="1"/>
          </p:cNvSpPr>
          <p:nvPr>
            <p:ph idx="1"/>
          </p:nvPr>
        </p:nvSpPr>
        <p:spPr/>
        <p:txBody>
          <a:bodyPr/>
          <a:lstStyle/>
          <a:p>
            <a:pPr marL="0" indent="0">
              <a:buNone/>
            </a:pPr>
            <a:r>
              <a:rPr lang="zh-CN" altLang="en-US" dirty="0"/>
              <a:t>社会形态更替的必然性与人们的历史选择性。</a:t>
            </a:r>
          </a:p>
          <a:p>
            <a:pPr marL="0" indent="0">
              <a:buNone/>
            </a:pPr>
            <a:r>
              <a:rPr lang="zh-CN" altLang="en-US" dirty="0"/>
              <a:t>一个民族之所以做出这种或那种选择，有其特定的原因：</a:t>
            </a:r>
          </a:p>
          <a:p>
            <a:pPr marL="0" indent="0">
              <a:buNone/>
            </a:pPr>
            <a:r>
              <a:rPr lang="zh-CN" altLang="en-US" dirty="0"/>
              <a:t>一是取决于民族利益；</a:t>
            </a:r>
          </a:p>
          <a:p>
            <a:pPr marL="0" indent="0">
              <a:buNone/>
            </a:pPr>
            <a:r>
              <a:rPr lang="zh-CN" altLang="en-US" dirty="0"/>
              <a:t>二是取决于交往；</a:t>
            </a:r>
          </a:p>
          <a:p>
            <a:pPr marL="0" indent="0">
              <a:buNone/>
            </a:pPr>
            <a:r>
              <a:rPr lang="zh-CN" altLang="en-US" dirty="0"/>
              <a:t>三是取决于对历史必然性以及本民族特点的把握程度。</a:t>
            </a:r>
          </a:p>
          <a:p>
            <a:pPr marL="0" indent="0">
              <a:buNone/>
            </a:pPr>
            <a:endParaRPr lang="zh-CN" altLang="en-US" dirty="0"/>
          </a:p>
          <a:p>
            <a:pPr marL="0" indent="0">
              <a:buNone/>
            </a:pPr>
            <a:endParaRPr lang="zh-CN" altLang="en-US" dirty="0"/>
          </a:p>
        </p:txBody>
      </p:sp>
      <p:sp>
        <p:nvSpPr>
          <p:cNvPr id="4" name="文本框 24579">
            <a:extLst>
              <a:ext uri="{FF2B5EF4-FFF2-40B4-BE49-F238E27FC236}">
                <a16:creationId xmlns:a16="http://schemas.microsoft.com/office/drawing/2014/main" xmlns="" id="{F2A0CFAD-6941-4421-9C7F-7F7E89CFF1F5}"/>
              </a:ext>
            </a:extLst>
          </p:cNvPr>
          <p:cNvSpPr txBox="1">
            <a:spLocks noChangeArrowheads="1"/>
          </p:cNvSpPr>
          <p:nvPr/>
        </p:nvSpPr>
        <p:spPr bwMode="auto">
          <a:xfrm>
            <a:off x="565150" y="584200"/>
            <a:ext cx="1168116"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p>
        </p:txBody>
      </p:sp>
    </p:spTree>
    <p:extLst>
      <p:ext uri="{BB962C8B-B14F-4D97-AF65-F5344CB8AC3E}">
        <p14:creationId xmlns:p14="http://schemas.microsoft.com/office/powerpoint/2010/main" xmlns="" val="1768214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DC19B41-3F32-4020-A0F2-304199D1DD76}"/>
              </a:ext>
            </a:extLst>
          </p:cNvPr>
          <p:cNvSpPr>
            <a:spLocks noGrp="1"/>
          </p:cNvSpPr>
          <p:nvPr>
            <p:ph type="title"/>
          </p:nvPr>
        </p:nvSpPr>
        <p:spPr/>
        <p:txBody>
          <a:bodyPr/>
          <a:lstStyle/>
          <a:p>
            <a:pPr algn="ctr"/>
            <a:r>
              <a:rPr lang="zh-CN" altLang="en-US" dirty="0"/>
              <a:t> 社会形态更替的一般规律和特殊形式</a:t>
            </a:r>
          </a:p>
        </p:txBody>
      </p:sp>
      <p:sp>
        <p:nvSpPr>
          <p:cNvPr id="3" name="内容占位符 2">
            <a:extLst>
              <a:ext uri="{FF2B5EF4-FFF2-40B4-BE49-F238E27FC236}">
                <a16:creationId xmlns:a16="http://schemas.microsoft.com/office/drawing/2014/main" xmlns="" id="{BD656C50-B72B-4B4C-BD66-AFB4ABF85506}"/>
              </a:ext>
            </a:extLst>
          </p:cNvPr>
          <p:cNvSpPr>
            <a:spLocks noGrp="1"/>
          </p:cNvSpPr>
          <p:nvPr>
            <p:ph idx="1"/>
          </p:nvPr>
        </p:nvSpPr>
        <p:spPr/>
        <p:txBody>
          <a:bodyPr/>
          <a:lstStyle/>
          <a:p>
            <a:pPr marL="0" indent="0">
              <a:buNone/>
            </a:pPr>
            <a:r>
              <a:rPr lang="zh-CN" altLang="en-US" dirty="0"/>
              <a:t>社会形态更替的前进性与曲折性。</a:t>
            </a:r>
          </a:p>
          <a:p>
            <a:pPr marL="0" indent="0">
              <a:buNone/>
            </a:pPr>
            <a:r>
              <a:rPr lang="zh-CN" altLang="en-US" dirty="0"/>
              <a:t>社会发展过程中的决定性、统一性表明社会发展的总趋势是前进的；社会发展过程中的选择性、多样性表明社会发展的具体道路不是直线的，而是曲折的。</a:t>
            </a:r>
          </a:p>
          <a:p>
            <a:pPr marL="0" indent="0">
              <a:buNone/>
            </a:pPr>
            <a:endParaRPr lang="zh-CN" altLang="en-US" dirty="0"/>
          </a:p>
          <a:p>
            <a:pPr marL="0" indent="0">
              <a:buNone/>
            </a:pPr>
            <a:endParaRPr lang="zh-CN" altLang="en-US" dirty="0"/>
          </a:p>
        </p:txBody>
      </p:sp>
      <p:sp>
        <p:nvSpPr>
          <p:cNvPr id="4" name="文本框 24579">
            <a:extLst>
              <a:ext uri="{FF2B5EF4-FFF2-40B4-BE49-F238E27FC236}">
                <a16:creationId xmlns:a16="http://schemas.microsoft.com/office/drawing/2014/main" xmlns="" id="{B29E2E22-1139-4E73-816F-D0864A5EEB6E}"/>
              </a:ext>
            </a:extLst>
          </p:cNvPr>
          <p:cNvSpPr txBox="1">
            <a:spLocks noChangeArrowheads="1"/>
          </p:cNvSpPr>
          <p:nvPr/>
        </p:nvSpPr>
        <p:spPr bwMode="auto">
          <a:xfrm>
            <a:off x="565150" y="584200"/>
            <a:ext cx="1168116"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p>
        </p:txBody>
      </p:sp>
    </p:spTree>
    <p:extLst>
      <p:ext uri="{BB962C8B-B14F-4D97-AF65-F5344CB8AC3E}">
        <p14:creationId xmlns:p14="http://schemas.microsoft.com/office/powerpoint/2010/main" xmlns="" val="831533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0261200-5AA0-4029-A963-C396A07B9DA0}"/>
              </a:ext>
            </a:extLst>
          </p:cNvPr>
          <p:cNvSpPr>
            <a:spLocks noGrp="1"/>
          </p:cNvSpPr>
          <p:nvPr>
            <p:ph type="title"/>
          </p:nvPr>
        </p:nvSpPr>
        <p:spPr/>
        <p:txBody>
          <a:bodyPr/>
          <a:lstStyle/>
          <a:p>
            <a:r>
              <a:rPr lang="zh-CN" altLang="en-US" dirty="0"/>
              <a:t>例题（多选）</a:t>
            </a:r>
          </a:p>
        </p:txBody>
      </p:sp>
      <p:sp>
        <p:nvSpPr>
          <p:cNvPr id="3" name="内容占位符 2">
            <a:extLst>
              <a:ext uri="{FF2B5EF4-FFF2-40B4-BE49-F238E27FC236}">
                <a16:creationId xmlns:a16="http://schemas.microsoft.com/office/drawing/2014/main" xmlns="" id="{85C9C922-A9DB-4284-86AC-ACD957028756}"/>
              </a:ext>
            </a:extLst>
          </p:cNvPr>
          <p:cNvSpPr>
            <a:spLocks noGrp="1"/>
          </p:cNvSpPr>
          <p:nvPr>
            <p:ph idx="1"/>
          </p:nvPr>
        </p:nvSpPr>
        <p:spPr/>
        <p:txBody>
          <a:bodyPr/>
          <a:lstStyle/>
          <a:p>
            <a:pPr marL="0" indent="0">
              <a:buNone/>
            </a:pPr>
            <a:r>
              <a:rPr lang="zh-CN" altLang="en-US" dirty="0"/>
              <a:t>马克思指出</a:t>
            </a:r>
            <a:r>
              <a:rPr lang="en-US" altLang="zh-CN" dirty="0"/>
              <a:t>:“</a:t>
            </a:r>
            <a:r>
              <a:rPr lang="zh-CN" altLang="en-US" dirty="0"/>
              <a:t>一个社会即使探索到本身运动的自然规律</a:t>
            </a:r>
            <a:r>
              <a:rPr lang="en-US" altLang="zh-CN" dirty="0"/>
              <a:t>......</a:t>
            </a:r>
            <a:r>
              <a:rPr lang="zh-CN" altLang="en-US" dirty="0"/>
              <a:t>它还是既不能跳过也不能用法令取消自然的发展阶段。但是 它能缩短和减轻分娩的痛苦。”这表明</a:t>
            </a:r>
            <a:endParaRPr lang="en-US" altLang="zh-CN" dirty="0"/>
          </a:p>
          <a:p>
            <a:pPr marL="457200" indent="-457200">
              <a:buFont typeface="+mj-lt"/>
              <a:buAutoNum type="alphaUcPeriod"/>
            </a:pPr>
            <a:r>
              <a:rPr lang="zh-CN" altLang="en-US" dirty="0"/>
              <a:t>人类社会的发展是合规律性与合目的性的统一 </a:t>
            </a:r>
          </a:p>
          <a:p>
            <a:pPr marL="457200" indent="-457200">
              <a:buFont typeface="+mj-lt"/>
              <a:buAutoNum type="alphaUcPeriod"/>
            </a:pPr>
            <a:r>
              <a:rPr lang="zh-CN" altLang="en-US" dirty="0"/>
              <a:t>社会发展过程与自然界演变过程一样都是自觉的 </a:t>
            </a:r>
          </a:p>
          <a:p>
            <a:pPr marL="457200" indent="-457200">
              <a:buFont typeface="+mj-lt"/>
              <a:buAutoNum type="alphaUcPeriod"/>
            </a:pPr>
            <a:r>
              <a:rPr lang="zh-CN" altLang="en-US" dirty="0"/>
              <a:t>人的自觉选择在社会发展中具有重要作用 </a:t>
            </a:r>
          </a:p>
          <a:p>
            <a:pPr marL="457200" indent="-457200">
              <a:buFont typeface="+mj-lt"/>
              <a:buAutoNum type="alphaUcPeriod"/>
            </a:pPr>
            <a:r>
              <a:rPr lang="zh-CN" altLang="en-US" dirty="0"/>
              <a:t>人类总体历史进程是不可超越的 </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xmlns="" val="165496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A419DB-5044-497F-B1E0-9234881F7E01}"/>
              </a:ext>
            </a:extLst>
          </p:cNvPr>
          <p:cNvSpPr>
            <a:spLocks noGrp="1"/>
          </p:cNvSpPr>
          <p:nvPr>
            <p:ph type="title"/>
          </p:nvPr>
        </p:nvSpPr>
        <p:spPr/>
        <p:txBody>
          <a:bodyPr/>
          <a:lstStyle/>
          <a:p>
            <a:pPr algn="ctr"/>
            <a:r>
              <a:rPr lang="zh-CN" altLang="en-US" dirty="0"/>
              <a:t> 社会基本矛盾是社会发展的根本动力</a:t>
            </a:r>
          </a:p>
        </p:txBody>
      </p:sp>
      <p:sp>
        <p:nvSpPr>
          <p:cNvPr id="3" name="内容占位符 2">
            <a:extLst>
              <a:ext uri="{FF2B5EF4-FFF2-40B4-BE49-F238E27FC236}">
                <a16:creationId xmlns:a16="http://schemas.microsoft.com/office/drawing/2014/main" xmlns="" id="{C55275FE-C400-4FA7-9E23-BCFA768F9417}"/>
              </a:ext>
            </a:extLst>
          </p:cNvPr>
          <p:cNvSpPr>
            <a:spLocks noGrp="1"/>
          </p:cNvSpPr>
          <p:nvPr>
            <p:ph idx="1"/>
          </p:nvPr>
        </p:nvSpPr>
        <p:spPr/>
        <p:txBody>
          <a:bodyPr/>
          <a:lstStyle/>
          <a:p>
            <a:pPr marL="0" indent="0">
              <a:buNone/>
            </a:pPr>
            <a:r>
              <a:rPr lang="zh-CN" altLang="en-US" dirty="0"/>
              <a:t>生产力和生产关系、经济基础和上层建筑的矛盾是社会基本矛盾：</a:t>
            </a:r>
          </a:p>
          <a:p>
            <a:pPr marL="0" indent="0">
              <a:buNone/>
            </a:pPr>
            <a:r>
              <a:rPr lang="zh-CN" altLang="en-US" dirty="0"/>
              <a:t>首先，生产力是社会基本矛盾运动中最基本的动力因素，是人类社会发展和进步的最终决定力量。</a:t>
            </a:r>
          </a:p>
          <a:p>
            <a:pPr marL="0" indent="0">
              <a:buNone/>
            </a:pPr>
            <a:r>
              <a:rPr lang="zh-CN" altLang="en-US" dirty="0"/>
              <a:t>其次，社会基本矛盾特别是生产力和生产关系的矛盾，是“一切历史冲突的根源”，决定着社会中其他矛盾的存在和发展。</a:t>
            </a:r>
          </a:p>
          <a:p>
            <a:pPr marL="0" indent="0">
              <a:buNone/>
            </a:pPr>
            <a:r>
              <a:rPr lang="zh-CN" altLang="en-US" dirty="0"/>
              <a:t>最后，社会基本矛盾具有不同的表现形式和解决方式，并从根本上影响和促进社会形态的变化和发展。</a:t>
            </a:r>
          </a:p>
          <a:p>
            <a:pPr marL="0" indent="0">
              <a:buNone/>
            </a:pPr>
            <a:endParaRPr lang="zh-CN" altLang="en-US" dirty="0"/>
          </a:p>
        </p:txBody>
      </p:sp>
      <p:sp>
        <p:nvSpPr>
          <p:cNvPr id="4" name="文本框 24579">
            <a:extLst>
              <a:ext uri="{FF2B5EF4-FFF2-40B4-BE49-F238E27FC236}">
                <a16:creationId xmlns:a16="http://schemas.microsoft.com/office/drawing/2014/main" xmlns="" id="{C20E1B7F-BB94-4293-B009-9771A9077469}"/>
              </a:ext>
            </a:extLst>
          </p:cNvPr>
          <p:cNvSpPr txBox="1">
            <a:spLocks noChangeArrowheads="1"/>
          </p:cNvSpPr>
          <p:nvPr/>
        </p:nvSpPr>
        <p:spPr bwMode="auto">
          <a:xfrm>
            <a:off x="565150" y="584200"/>
            <a:ext cx="1168116"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smtClean="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45</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3775023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482</TotalTime>
  <Words>1214</Words>
  <Application>Microsoft Office PowerPoint</Application>
  <PresentationFormat>自定义</PresentationFormat>
  <Paragraphs>96</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2019考研政治强化课程 马原理</vt:lpstr>
      <vt:lpstr>第十三课 社会形态更替与历史创造者</vt:lpstr>
      <vt:lpstr> 社会形态更替的一般规律和特殊形式</vt:lpstr>
      <vt:lpstr> 社会形态更替的一般规律和特殊形式</vt:lpstr>
      <vt:lpstr> 社会形态更替的一般规律和特殊形式</vt:lpstr>
      <vt:lpstr> 社会形态更替的一般规律和特殊形式</vt:lpstr>
      <vt:lpstr> 社会形态更替的一般规律和特殊形式</vt:lpstr>
      <vt:lpstr>例题（多选）</vt:lpstr>
      <vt:lpstr> 社会基本矛盾是社会发展的根本动力</vt:lpstr>
      <vt:lpstr> 阶级斗争在阶级社会发展中的作用</vt:lpstr>
      <vt:lpstr> 社会革命在社会发展中的作用</vt:lpstr>
      <vt:lpstr> 改革的性质和作用</vt:lpstr>
      <vt:lpstr> 科学技术在社会发展中的作用</vt:lpstr>
      <vt:lpstr>关于历史创造者问题</vt:lpstr>
      <vt:lpstr>关于历史创造者问题</vt:lpstr>
      <vt:lpstr>现实的人及其本质</vt:lpstr>
      <vt:lpstr>人民群众创造历史</vt:lpstr>
      <vt:lpstr>例题（多选）</vt:lpstr>
      <vt:lpstr> 人民群众创造历史</vt:lpstr>
      <vt:lpstr>人民群众创造历史</vt:lpstr>
      <vt:lpstr>个人在社会历史中的作用</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61</cp:revision>
  <dcterms:created xsi:type="dcterms:W3CDTF">2017-06-09T06:12:12Z</dcterms:created>
  <dcterms:modified xsi:type="dcterms:W3CDTF">2018-04-21T09:42:47Z</dcterms:modified>
</cp:coreProperties>
</file>