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71" r:id="rId2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3F3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890" autoAdjust="0"/>
    <p:restoredTop sz="94660"/>
  </p:normalViewPr>
  <p:slideViewPr>
    <p:cSldViewPr snapToGrid="0" showGuides="1">
      <p:cViewPr varScale="1">
        <p:scale>
          <a:sx n="104" d="100"/>
          <a:sy n="104" d="100"/>
        </p:scale>
        <p:origin x="-762"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B205529-CEE4-4A0C-B431-C9E8E7730869}"/>
              </a:ext>
            </a:extLst>
          </p:cNvPr>
          <p:cNvSpPr>
            <a:spLocks noGrp="1"/>
          </p:cNvSpPr>
          <p:nvPr>
            <p:ph type="ctrTitle" hasCustomPrompt="1"/>
          </p:nvPr>
        </p:nvSpPr>
        <p:spPr>
          <a:xfrm>
            <a:off x="1524000" y="1846730"/>
            <a:ext cx="9144000" cy="1030941"/>
          </a:xfrm>
        </p:spPr>
        <p:txBody>
          <a:bodyPr anchor="b">
            <a:noAutofit/>
          </a:bodyPr>
          <a:lstStyle>
            <a:lvl1pPr algn="ctr" fontAlgn="auto">
              <a:spcBef>
                <a:spcPts val="0"/>
              </a:spcBef>
              <a:spcAft>
                <a:spcPts val="0"/>
              </a:spcAft>
              <a:buFontTx/>
              <a:buNone/>
              <a:defRPr sz="4800" b="1">
                <a:solidFill>
                  <a:schemeClr val="bg1"/>
                </a:solidFill>
                <a:latin typeface="微软雅黑" panose="020B0503020204020204" pitchFamily="34" charset="-122"/>
                <a:ea typeface="微软雅黑" panose="020B0503020204020204" pitchFamily="34" charset="-122"/>
              </a:defRPr>
            </a:lvl1pPr>
          </a:lstStyle>
          <a:p>
            <a:pPr algn="ctr" fontAlgn="auto">
              <a:spcBef>
                <a:spcPts val="0"/>
              </a:spcBef>
              <a:spcAft>
                <a:spcPts val="0"/>
              </a:spcAft>
              <a:buFontTx/>
              <a:buNone/>
              <a:defRPr/>
            </a:pPr>
            <a:r>
              <a:rPr lang="zh-CN" altLang="en-US" sz="4800" b="1" spc="600" dirty="0">
                <a:solidFill>
                  <a:schemeClr val="bg1"/>
                </a:solidFill>
                <a:latin typeface="微软雅黑" pitchFamily="34" charset="-122"/>
                <a:ea typeface="微软雅黑" pitchFamily="34" charset="-122"/>
                <a:cs typeface="+mj-cs"/>
              </a:rPr>
              <a:t>封皮</a:t>
            </a:r>
            <a:r>
              <a:rPr lang="en-US" altLang="zh-CN" sz="4800" b="1" spc="600" dirty="0">
                <a:solidFill>
                  <a:schemeClr val="bg1"/>
                </a:solidFill>
                <a:latin typeface="微软雅黑" pitchFamily="34" charset="-122"/>
                <a:ea typeface="微软雅黑" pitchFamily="34" charset="-122"/>
                <a:cs typeface="+mj-cs"/>
              </a:rPr>
              <a:t>48</a:t>
            </a:r>
            <a:r>
              <a:rPr lang="zh-CN" altLang="en-US" sz="4800" b="1" spc="600" dirty="0">
                <a:solidFill>
                  <a:schemeClr val="bg1"/>
                </a:solidFill>
                <a:latin typeface="微软雅黑" pitchFamily="34" charset="-122"/>
                <a:ea typeface="微软雅黑" pitchFamily="34" charset="-122"/>
                <a:cs typeface="+mj-cs"/>
              </a:rPr>
              <a:t>号微软雅黑加粗</a:t>
            </a:r>
          </a:p>
        </p:txBody>
      </p:sp>
      <p:sp>
        <p:nvSpPr>
          <p:cNvPr id="3" name="副标题 2">
            <a:extLst>
              <a:ext uri="{FF2B5EF4-FFF2-40B4-BE49-F238E27FC236}">
                <a16:creationId xmlns:a16="http://schemas.microsoft.com/office/drawing/2014/main" xmlns="" id="{BA821FD7-6BE1-4262-95D1-DD10902D49CF}"/>
              </a:ext>
            </a:extLst>
          </p:cNvPr>
          <p:cNvSpPr>
            <a:spLocks noGrp="1"/>
          </p:cNvSpPr>
          <p:nvPr>
            <p:ph type="subTitle" idx="1" hasCustomPrompt="1"/>
          </p:nvPr>
        </p:nvSpPr>
        <p:spPr>
          <a:xfrm>
            <a:off x="1524000" y="3772369"/>
            <a:ext cx="9144000" cy="647224"/>
          </a:xfrm>
        </p:spPr>
        <p:txBody>
          <a:bodyPr>
            <a:noAutofit/>
          </a:bodyPr>
          <a:lstStyle>
            <a:lvl1pPr marL="0" indent="0" algn="ctr">
              <a:buNone/>
              <a:defRPr sz="3200" b="1">
                <a:solidFill>
                  <a:schemeClr val="bg1"/>
                </a:solidFill>
                <a:latin typeface="微软雅黑" panose="020B0503020204020204" pitchFamily="34" charset="-122"/>
                <a:ea typeface="微软雅黑" panose="020B0503020204020204" pitchFamily="3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主讲人：</a:t>
            </a:r>
            <a:r>
              <a:rPr lang="en-US" altLang="zh-CN" dirty="0"/>
              <a:t>XXX</a:t>
            </a:r>
            <a:endParaRPr lang="zh-CN" altLang="en-US" dirty="0"/>
          </a:p>
        </p:txBody>
      </p:sp>
    </p:spTree>
    <p:extLst>
      <p:ext uri="{BB962C8B-B14F-4D97-AF65-F5344CB8AC3E}">
        <p14:creationId xmlns:p14="http://schemas.microsoft.com/office/powerpoint/2010/main" xmlns="" val="1209393713"/>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B25BC60-840B-45BF-85CB-A516D6710474}"/>
              </a:ext>
            </a:extLst>
          </p:cNvPr>
          <p:cNvSpPr>
            <a:spLocks noGrp="1"/>
          </p:cNvSpPr>
          <p:nvPr>
            <p:ph type="title"/>
          </p:nvPr>
        </p:nvSpPr>
        <p:spPr/>
        <p:txBody>
          <a:bodyPr/>
          <a:lstStyle/>
          <a:p>
            <a:r>
              <a:rPr lang="zh-CN" altLang="en-US" dirty="0"/>
              <a:t>单击此处编辑母版标题样式</a:t>
            </a:r>
          </a:p>
        </p:txBody>
      </p:sp>
      <p:sp>
        <p:nvSpPr>
          <p:cNvPr id="3" name="内容占位符 2">
            <a:extLst>
              <a:ext uri="{FF2B5EF4-FFF2-40B4-BE49-F238E27FC236}">
                <a16:creationId xmlns:a16="http://schemas.microsoft.com/office/drawing/2014/main" xmlns="" id="{218B5A5D-F98B-44EC-9F9F-50CA20B659CD}"/>
              </a:ext>
            </a:extLst>
          </p:cNvPr>
          <p:cNvSpPr>
            <a:spLocks noGrp="1"/>
          </p:cNvSpPr>
          <p:nvPr>
            <p:ph idx="1"/>
          </p:nvPr>
        </p:nvSpPr>
        <p:spPr>
          <a:xfrm>
            <a:off x="528912" y="1089025"/>
            <a:ext cx="8453723" cy="5231092"/>
          </a:xfrm>
        </p:spPr>
        <p:txBody>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xmlns="" val="1101262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9F1B5515-C645-4529-9B57-3EFE51888F45}"/>
              </a:ext>
            </a:extLst>
          </p:cNvPr>
          <p:cNvSpPr>
            <a:spLocks noGrp="1"/>
          </p:cNvSpPr>
          <p:nvPr>
            <p:ph sz="half" idx="1"/>
          </p:nvPr>
        </p:nvSpPr>
        <p:spPr>
          <a:xfrm>
            <a:off x="528911" y="546848"/>
            <a:ext cx="8453723" cy="5764306"/>
          </a:xfrm>
        </p:spPr>
        <p:txBody>
          <a:bodyPr/>
          <a:lstStyle>
            <a:lvl1pPr>
              <a:lnSpc>
                <a:spcPct val="120000"/>
              </a:lnSpc>
              <a:defRPr/>
            </a:lvl1pPr>
            <a:lvl2pPr>
              <a:lnSpc>
                <a:spcPct val="120000"/>
              </a:lnSpc>
              <a:defRPr/>
            </a:lvl2pPr>
            <a:lvl3pPr>
              <a:lnSpc>
                <a:spcPct val="120000"/>
              </a:lnSpc>
              <a:defRPr/>
            </a:lvl3pPr>
            <a:lvl4pPr>
              <a:lnSpc>
                <a:spcPct val="120000"/>
              </a:lnSpc>
              <a:defRPr/>
            </a:lvl4pPr>
            <a:lvl5pPr>
              <a:lnSpc>
                <a:spcPct val="120000"/>
              </a:lnSpc>
              <a:defRPr/>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xmlns="" val="2514770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340301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13" name="矩形 12">
            <a:extLst>
              <a:ext uri="{FF2B5EF4-FFF2-40B4-BE49-F238E27FC236}">
                <a16:creationId xmlns:a16="http://schemas.microsoft.com/office/drawing/2014/main" xmlns="" id="{E16CDD1C-0656-4CBF-914B-AFD9A13F0EFE}"/>
              </a:ext>
            </a:extLst>
          </p:cNvPr>
          <p:cNvSpPr/>
          <p:nvPr userDrawn="1"/>
        </p:nvSpPr>
        <p:spPr>
          <a:xfrm>
            <a:off x="0" y="-231"/>
            <a:ext cx="12192000" cy="6858000"/>
          </a:xfrm>
          <a:prstGeom prst="rect">
            <a:avLst/>
          </a:prstGeom>
          <a:solidFill>
            <a:srgbClr val="113F3D"/>
          </a:solidFill>
          <a:ln>
            <a:solidFill>
              <a:srgbClr val="113F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标题占位符 1">
            <a:extLst>
              <a:ext uri="{FF2B5EF4-FFF2-40B4-BE49-F238E27FC236}">
                <a16:creationId xmlns:a16="http://schemas.microsoft.com/office/drawing/2014/main" xmlns="" id="{8C9F982E-D706-4044-B179-15E7E5C03F63}"/>
              </a:ext>
            </a:extLst>
          </p:cNvPr>
          <p:cNvSpPr>
            <a:spLocks noGrp="1"/>
          </p:cNvSpPr>
          <p:nvPr userDrawn="1">
            <p:ph type="title"/>
          </p:nvPr>
        </p:nvSpPr>
        <p:spPr>
          <a:xfrm>
            <a:off x="528912" y="555812"/>
            <a:ext cx="8453723" cy="537881"/>
          </a:xfrm>
          <a:prstGeom prst="rect">
            <a:avLst/>
          </a:prstGeom>
        </p:spPr>
        <p:txBody>
          <a:bodyPr vert="horz" lIns="91440" tIns="45720" rIns="91440" bIns="45720" rtlCol="0" anchor="ctr">
            <a:noAutofit/>
          </a:bodyPr>
          <a:lstStyle/>
          <a:p>
            <a:r>
              <a:rPr lang="zh-CN" altLang="en-US" dirty="0"/>
              <a:t>单击此处编辑母版标题样式</a:t>
            </a:r>
          </a:p>
        </p:txBody>
      </p:sp>
      <p:sp>
        <p:nvSpPr>
          <p:cNvPr id="3" name="文本占位符 2">
            <a:extLst>
              <a:ext uri="{FF2B5EF4-FFF2-40B4-BE49-F238E27FC236}">
                <a16:creationId xmlns:a16="http://schemas.microsoft.com/office/drawing/2014/main" xmlns="" id="{9DDDD1B9-3BB5-481C-8CDC-A7E01457D427}"/>
              </a:ext>
            </a:extLst>
          </p:cNvPr>
          <p:cNvSpPr>
            <a:spLocks noGrp="1"/>
          </p:cNvSpPr>
          <p:nvPr userDrawn="1">
            <p:ph type="body" idx="1"/>
          </p:nvPr>
        </p:nvSpPr>
        <p:spPr>
          <a:xfrm>
            <a:off x="528912" y="1093694"/>
            <a:ext cx="8453723" cy="5226423"/>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pic>
        <p:nvPicPr>
          <p:cNvPr id="15" name="图片 14" descr="图片包含 物体&#10;&#10;已生成极高可信度的说明">
            <a:extLst>
              <a:ext uri="{FF2B5EF4-FFF2-40B4-BE49-F238E27FC236}">
                <a16:creationId xmlns:a16="http://schemas.microsoft.com/office/drawing/2014/main" xmlns="" id="{0214D8A9-8710-4524-A2B3-0B8C577814BE}"/>
              </a:ext>
            </a:extLst>
          </p:cNvPr>
          <p:cNvPicPr>
            <a:picLocks noChangeAspect="1"/>
          </p:cNvPicPr>
          <p:nvPr userDrawn="1"/>
        </p:nvPicPr>
        <p:blipFill>
          <a:blip r:embed="rId7" cstate="print">
            <a:duotone>
              <a:schemeClr val="bg2">
                <a:shade val="45000"/>
                <a:satMod val="135000"/>
              </a:schemeClr>
              <a:prstClr val="white"/>
            </a:duotone>
            <a:extLst>
              <a:ext uri="{28A0092B-C50C-407E-A947-70E740481C1C}">
                <a14:useLocalDpi xmlns:a14="http://schemas.microsoft.com/office/drawing/2010/main" xmlns="" val="0"/>
              </a:ext>
            </a:extLst>
          </a:blip>
          <a:stretch>
            <a:fillRect/>
          </a:stretch>
        </p:blipFill>
        <p:spPr>
          <a:xfrm>
            <a:off x="9915671" y="5819305"/>
            <a:ext cx="1971704" cy="500812"/>
          </a:xfrm>
          <a:prstGeom prst="rect">
            <a:avLst/>
          </a:prstGeom>
        </p:spPr>
      </p:pic>
    </p:spTree>
    <p:extLst>
      <p:ext uri="{BB962C8B-B14F-4D97-AF65-F5344CB8AC3E}">
        <p14:creationId xmlns:p14="http://schemas.microsoft.com/office/powerpoint/2010/main" xmlns="" val="1835676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txStyles>
    <p:titleStyle>
      <a:lvl1pPr algn="ctr" defTabSz="914400" rtl="0" eaLnBrk="1" latinLnBrk="0" hangingPunct="1">
        <a:lnSpc>
          <a:spcPct val="90000"/>
        </a:lnSpc>
        <a:spcBef>
          <a:spcPct val="0"/>
        </a:spcBef>
        <a:buNone/>
        <a:defRPr sz="2400" b="1" kern="1200">
          <a:solidFill>
            <a:schemeClr val="bg1"/>
          </a:solidFill>
          <a:latin typeface="微软雅黑" panose="020B0503020204020204" pitchFamily="34" charset="-122"/>
          <a:ea typeface="微软雅黑" panose="020B0503020204020204" pitchFamily="34" charset="-122"/>
          <a:cs typeface="+mj-cs"/>
        </a:defRPr>
      </a:lvl1pPr>
    </p:titleStyle>
    <p:bodyStyle>
      <a:lvl1pPr marL="0" indent="0" algn="l" defTabSz="914400" rtl="0" eaLnBrk="1" latinLnBrk="0" hangingPunct="1">
        <a:lnSpc>
          <a:spcPct val="124000"/>
        </a:lnSpc>
        <a:spcBef>
          <a:spcPts val="1000"/>
        </a:spcBef>
        <a:buFont typeface="Arial" panose="020B0604020202020204" pitchFamily="34" charset="0"/>
        <a:buNone/>
        <a:defRPr sz="2400" kern="1200">
          <a:solidFill>
            <a:schemeClr val="bg1"/>
          </a:solidFill>
          <a:latin typeface="微软雅黑" panose="020B0503020204020204" pitchFamily="34" charset="-122"/>
          <a:ea typeface="微软雅黑" panose="020B0503020204020204" pitchFamily="34" charset="-122"/>
          <a:cs typeface="+mn-cs"/>
        </a:defRPr>
      </a:lvl1pPr>
      <a:lvl2pPr marL="457200" indent="0" algn="l" defTabSz="914400" rtl="0" eaLnBrk="1" latinLnBrk="0" hangingPunct="1">
        <a:lnSpc>
          <a:spcPct val="124000"/>
        </a:lnSpc>
        <a:spcBef>
          <a:spcPts val="500"/>
        </a:spcBef>
        <a:buFont typeface="Arial" panose="020B0604020202020204" pitchFamily="34" charset="0"/>
        <a:buNone/>
        <a:defRPr sz="2400" kern="1200">
          <a:solidFill>
            <a:schemeClr val="bg1"/>
          </a:solidFill>
          <a:latin typeface="微软雅黑" panose="020B0503020204020204" pitchFamily="34" charset="-122"/>
          <a:ea typeface="微软雅黑" panose="020B0503020204020204" pitchFamily="34" charset="-122"/>
          <a:cs typeface="+mn-cs"/>
        </a:defRPr>
      </a:lvl2pPr>
      <a:lvl3pPr marL="914400" indent="0" algn="l" defTabSz="914400" rtl="0" eaLnBrk="1" latinLnBrk="0" hangingPunct="1">
        <a:lnSpc>
          <a:spcPct val="124000"/>
        </a:lnSpc>
        <a:spcBef>
          <a:spcPts val="500"/>
        </a:spcBef>
        <a:buFont typeface="Arial" panose="020B0604020202020204" pitchFamily="34" charset="0"/>
        <a:buNone/>
        <a:defRPr sz="2400" kern="1200">
          <a:solidFill>
            <a:schemeClr val="bg1"/>
          </a:solidFill>
          <a:latin typeface="微软雅黑" panose="020B0503020204020204" pitchFamily="34" charset="-122"/>
          <a:ea typeface="微软雅黑" panose="020B0503020204020204" pitchFamily="34" charset="-122"/>
          <a:cs typeface="+mn-cs"/>
        </a:defRPr>
      </a:lvl3pPr>
      <a:lvl4pPr marL="1371600" indent="0" algn="l" defTabSz="914400" rtl="0" eaLnBrk="1" latinLnBrk="0" hangingPunct="1">
        <a:lnSpc>
          <a:spcPct val="124000"/>
        </a:lnSpc>
        <a:spcBef>
          <a:spcPts val="500"/>
        </a:spcBef>
        <a:buFont typeface="Arial" panose="020B0604020202020204" pitchFamily="34" charset="0"/>
        <a:buNone/>
        <a:defRPr sz="2400" kern="1200">
          <a:solidFill>
            <a:schemeClr val="bg1"/>
          </a:solidFill>
          <a:latin typeface="微软雅黑" panose="020B0503020204020204" pitchFamily="34" charset="-122"/>
          <a:ea typeface="微软雅黑" panose="020B0503020204020204" pitchFamily="34" charset="-122"/>
          <a:cs typeface="+mn-cs"/>
        </a:defRPr>
      </a:lvl4pPr>
      <a:lvl5pPr marL="1828800" indent="0" algn="l" defTabSz="914400" rtl="0" eaLnBrk="1" latinLnBrk="0" hangingPunct="1">
        <a:lnSpc>
          <a:spcPct val="124000"/>
        </a:lnSpc>
        <a:spcBef>
          <a:spcPts val="500"/>
        </a:spcBef>
        <a:buFont typeface="Arial" panose="020B0604020202020204" pitchFamily="34" charset="0"/>
        <a:buNone/>
        <a:defRPr sz="2400" kern="1200">
          <a:solidFill>
            <a:schemeClr val="bg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346" userDrawn="1">
          <p15:clr>
            <a:srgbClr val="F26B43"/>
          </p15:clr>
        </p15:guide>
        <p15:guide id="2" pos="325" userDrawn="1">
          <p15:clr>
            <a:srgbClr val="F26B43"/>
          </p15:clr>
        </p15:guide>
        <p15:guide id="3" pos="5654" userDrawn="1">
          <p15:clr>
            <a:srgbClr val="F26B43"/>
          </p15:clr>
        </p15:guide>
        <p15:guide id="4" orient="horz" pos="397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77D75B4-EA35-4C53-AD53-95E3F7CCCE58}"/>
              </a:ext>
            </a:extLst>
          </p:cNvPr>
          <p:cNvSpPr>
            <a:spLocks noGrp="1"/>
          </p:cNvSpPr>
          <p:nvPr>
            <p:ph type="ctrTitle"/>
          </p:nvPr>
        </p:nvSpPr>
        <p:spPr>
          <a:xfrm>
            <a:off x="539263" y="1374657"/>
            <a:ext cx="8436462" cy="2247314"/>
          </a:xfrm>
        </p:spPr>
        <p:txBody>
          <a:bodyPr/>
          <a:lstStyle/>
          <a:p>
            <a:pPr>
              <a:lnSpc>
                <a:spcPct val="150000"/>
              </a:lnSpc>
            </a:pPr>
            <a:r>
              <a:rPr lang="en-US" altLang="zh-CN" dirty="0"/>
              <a:t>2019</a:t>
            </a:r>
            <a:r>
              <a:rPr lang="zh-CN" altLang="en-US" dirty="0"/>
              <a:t>考研政治强化课程</a:t>
            </a:r>
            <a:r>
              <a:rPr lang="en-US" altLang="zh-CN" dirty="0"/>
              <a:t/>
            </a:r>
            <a:br>
              <a:rPr lang="en-US" altLang="zh-CN" dirty="0"/>
            </a:br>
            <a:r>
              <a:rPr lang="zh-CN" altLang="en-US" dirty="0"/>
              <a:t>马原理</a:t>
            </a:r>
          </a:p>
        </p:txBody>
      </p:sp>
      <p:sp>
        <p:nvSpPr>
          <p:cNvPr id="3" name="副标题 2">
            <a:extLst>
              <a:ext uri="{FF2B5EF4-FFF2-40B4-BE49-F238E27FC236}">
                <a16:creationId xmlns:a16="http://schemas.microsoft.com/office/drawing/2014/main" xmlns="" id="{71D5E647-2926-4AD8-B6DA-F68822BF186C}"/>
              </a:ext>
            </a:extLst>
          </p:cNvPr>
          <p:cNvSpPr>
            <a:spLocks noGrp="1"/>
          </p:cNvSpPr>
          <p:nvPr>
            <p:ph type="subTitle" idx="1"/>
          </p:nvPr>
        </p:nvSpPr>
        <p:spPr>
          <a:xfrm>
            <a:off x="539263" y="3965340"/>
            <a:ext cx="8436462" cy="647224"/>
          </a:xfrm>
        </p:spPr>
        <p:txBody>
          <a:bodyPr/>
          <a:lstStyle/>
          <a:p>
            <a:r>
              <a:rPr lang="zh-CN" altLang="en-US" sz="2400" dirty="0"/>
              <a:t>新浪微博：考研政治徐涛</a:t>
            </a:r>
          </a:p>
          <a:p>
            <a:r>
              <a:rPr lang="zh-CN" altLang="en-US" sz="2400" dirty="0"/>
              <a:t>配套教材：</a:t>
            </a:r>
            <a:r>
              <a:rPr lang="en-US" altLang="zh-CN" sz="2400" dirty="0"/>
              <a:t>《</a:t>
            </a:r>
            <a:r>
              <a:rPr lang="zh-CN" altLang="en-US" sz="2400" dirty="0"/>
              <a:t>考研政治核心考案</a:t>
            </a:r>
            <a:r>
              <a:rPr lang="en-US" altLang="zh-CN" sz="2400" dirty="0"/>
              <a:t>》</a:t>
            </a:r>
          </a:p>
        </p:txBody>
      </p:sp>
    </p:spTree>
    <p:extLst>
      <p:ext uri="{BB962C8B-B14F-4D97-AF65-F5344CB8AC3E}">
        <p14:creationId xmlns:p14="http://schemas.microsoft.com/office/powerpoint/2010/main" xmlns="" val="40763978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7204F213-1407-44B2-839E-02A40D9E6F7F}"/>
              </a:ext>
            </a:extLst>
          </p:cNvPr>
          <p:cNvSpPr>
            <a:spLocks noGrp="1"/>
          </p:cNvSpPr>
          <p:nvPr>
            <p:ph type="title"/>
          </p:nvPr>
        </p:nvSpPr>
        <p:spPr/>
        <p:txBody>
          <a:bodyPr/>
          <a:lstStyle/>
          <a:p>
            <a:r>
              <a:rPr lang="zh-CN" altLang="en-US"/>
              <a:t> 剩余价值的分配</a:t>
            </a:r>
          </a:p>
        </p:txBody>
      </p:sp>
      <p:sp>
        <p:nvSpPr>
          <p:cNvPr id="3" name="内容占位符 2">
            <a:extLst>
              <a:ext uri="{FF2B5EF4-FFF2-40B4-BE49-F238E27FC236}">
                <a16:creationId xmlns:a16="http://schemas.microsoft.com/office/drawing/2014/main" xmlns="" id="{F6F7163C-66CD-4630-908E-E1AD23241BDC}"/>
              </a:ext>
            </a:extLst>
          </p:cNvPr>
          <p:cNvSpPr>
            <a:spLocks noGrp="1"/>
          </p:cNvSpPr>
          <p:nvPr>
            <p:ph idx="1"/>
          </p:nvPr>
        </p:nvSpPr>
        <p:spPr/>
        <p:txBody>
          <a:bodyPr/>
          <a:lstStyle/>
          <a:p>
            <a:r>
              <a:rPr lang="zh-CN" altLang="en-US" dirty="0"/>
              <a:t>在资本主义制度下，工人工资是劳动力的价值或价格，这是资本主义工资的本质。</a:t>
            </a:r>
          </a:p>
          <a:p>
            <a:r>
              <a:rPr lang="zh-CN" altLang="en-US" dirty="0"/>
              <a:t>工资表现为“劳动的价格”或工人全部劳动的报酬，这就模糊了工人必要劳动和剩余劳动的界限，掩盖了资本主义剥削关系</a:t>
            </a:r>
          </a:p>
          <a:p>
            <a:endParaRPr lang="zh-CN" altLang="en-US" dirty="0"/>
          </a:p>
        </p:txBody>
      </p:sp>
      <p:sp>
        <p:nvSpPr>
          <p:cNvPr id="4" name="文本框 11267">
            <a:extLst>
              <a:ext uri="{FF2B5EF4-FFF2-40B4-BE49-F238E27FC236}">
                <a16:creationId xmlns:a16="http://schemas.microsoft.com/office/drawing/2014/main" xmlns="" id="{BFC4ABD5-EB8E-42D9-BF15-6288C0D1B269}"/>
              </a:ext>
            </a:extLst>
          </p:cNvPr>
          <p:cNvSpPr txBox="1">
            <a:spLocks noChangeArrowheads="1"/>
          </p:cNvSpPr>
          <p:nvPr/>
        </p:nvSpPr>
        <p:spPr bwMode="auto">
          <a:xfrm>
            <a:off x="534990" y="565150"/>
            <a:ext cx="1176338" cy="46355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a:t>
            </a:r>
          </a:p>
        </p:txBody>
      </p:sp>
    </p:spTree>
    <p:extLst>
      <p:ext uri="{BB962C8B-B14F-4D97-AF65-F5344CB8AC3E}">
        <p14:creationId xmlns:p14="http://schemas.microsoft.com/office/powerpoint/2010/main" xmlns="" val="26602363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B21F7C9-44E1-4C9A-934C-7DC62DBC4D9A}"/>
              </a:ext>
            </a:extLst>
          </p:cNvPr>
          <p:cNvSpPr>
            <a:spLocks noGrp="1"/>
          </p:cNvSpPr>
          <p:nvPr>
            <p:ph type="title"/>
          </p:nvPr>
        </p:nvSpPr>
        <p:spPr/>
        <p:txBody>
          <a:bodyPr/>
          <a:lstStyle/>
          <a:p>
            <a:r>
              <a:rPr lang="zh-CN" altLang="en-US" dirty="0"/>
              <a:t> 剩余价值的分配</a:t>
            </a:r>
          </a:p>
        </p:txBody>
      </p:sp>
      <p:sp>
        <p:nvSpPr>
          <p:cNvPr id="3" name="内容占位符 2">
            <a:extLst>
              <a:ext uri="{FF2B5EF4-FFF2-40B4-BE49-F238E27FC236}">
                <a16:creationId xmlns:a16="http://schemas.microsoft.com/office/drawing/2014/main" xmlns="" id="{6D2FBE38-E599-4295-882D-695D76BEE41D}"/>
              </a:ext>
            </a:extLst>
          </p:cNvPr>
          <p:cNvSpPr>
            <a:spLocks noGrp="1"/>
          </p:cNvSpPr>
          <p:nvPr>
            <p:ph idx="1"/>
          </p:nvPr>
        </p:nvSpPr>
        <p:spPr/>
        <p:txBody>
          <a:bodyPr/>
          <a:lstStyle/>
          <a:p>
            <a:r>
              <a:rPr lang="zh-CN" altLang="en-US" dirty="0"/>
              <a:t>成本价格</a:t>
            </a:r>
          </a:p>
          <a:p>
            <a:endParaRPr lang="zh-CN" altLang="en-US" dirty="0"/>
          </a:p>
          <a:p>
            <a:r>
              <a:rPr lang="zh-CN" altLang="en-US" dirty="0"/>
              <a:t>利润</a:t>
            </a:r>
          </a:p>
          <a:p>
            <a:endParaRPr lang="zh-CN" altLang="en-US" dirty="0"/>
          </a:p>
          <a:p>
            <a:r>
              <a:rPr lang="zh-CN" altLang="en-US" dirty="0"/>
              <a:t>平均利润</a:t>
            </a:r>
          </a:p>
          <a:p>
            <a:endParaRPr lang="zh-CN" altLang="en-US" dirty="0"/>
          </a:p>
        </p:txBody>
      </p:sp>
      <p:sp>
        <p:nvSpPr>
          <p:cNvPr id="4" name="文本框 11267">
            <a:extLst>
              <a:ext uri="{FF2B5EF4-FFF2-40B4-BE49-F238E27FC236}">
                <a16:creationId xmlns:a16="http://schemas.microsoft.com/office/drawing/2014/main" xmlns="" id="{2944A2A3-A916-488C-B875-2D329B3A56F7}"/>
              </a:ext>
            </a:extLst>
          </p:cNvPr>
          <p:cNvSpPr txBox="1">
            <a:spLocks noChangeArrowheads="1"/>
          </p:cNvSpPr>
          <p:nvPr/>
        </p:nvSpPr>
        <p:spPr bwMode="auto">
          <a:xfrm>
            <a:off x="534990" y="565150"/>
            <a:ext cx="1176338" cy="46355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a:t>
            </a:r>
          </a:p>
        </p:txBody>
      </p:sp>
    </p:spTree>
    <p:extLst>
      <p:ext uri="{BB962C8B-B14F-4D97-AF65-F5344CB8AC3E}">
        <p14:creationId xmlns:p14="http://schemas.microsoft.com/office/powerpoint/2010/main" xmlns="" val="30701481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F309340-5791-478C-9FF8-417C9A0D7666}"/>
              </a:ext>
            </a:extLst>
          </p:cNvPr>
          <p:cNvSpPr>
            <a:spLocks noGrp="1"/>
          </p:cNvSpPr>
          <p:nvPr>
            <p:ph type="title"/>
          </p:nvPr>
        </p:nvSpPr>
        <p:spPr/>
        <p:txBody>
          <a:bodyPr/>
          <a:lstStyle/>
          <a:p>
            <a:r>
              <a:rPr lang="zh-CN" altLang="en-US" dirty="0"/>
              <a:t> 剩余价值的分配</a:t>
            </a:r>
          </a:p>
        </p:txBody>
      </p:sp>
      <p:sp>
        <p:nvSpPr>
          <p:cNvPr id="3" name="内容占位符 2">
            <a:extLst>
              <a:ext uri="{FF2B5EF4-FFF2-40B4-BE49-F238E27FC236}">
                <a16:creationId xmlns:a16="http://schemas.microsoft.com/office/drawing/2014/main" xmlns="" id="{C7A0619C-251B-4148-A547-C8A812D075D9}"/>
              </a:ext>
            </a:extLst>
          </p:cNvPr>
          <p:cNvSpPr>
            <a:spLocks noGrp="1"/>
          </p:cNvSpPr>
          <p:nvPr>
            <p:ph idx="1"/>
          </p:nvPr>
        </p:nvSpPr>
        <p:spPr/>
        <p:txBody>
          <a:bodyPr/>
          <a:lstStyle/>
          <a:p>
            <a:r>
              <a:rPr lang="zh-CN" altLang="en-US" dirty="0"/>
              <a:t>平均利润率</a:t>
            </a:r>
          </a:p>
          <a:p>
            <a:endParaRPr lang="zh-CN" altLang="en-US" dirty="0"/>
          </a:p>
          <a:p>
            <a:r>
              <a:rPr lang="zh-CN" altLang="en-US" dirty="0"/>
              <a:t>生产价格</a:t>
            </a:r>
          </a:p>
          <a:p>
            <a:endParaRPr lang="zh-CN" altLang="en-US" dirty="0"/>
          </a:p>
          <a:p>
            <a:r>
              <a:rPr lang="zh-CN" altLang="en-US" dirty="0"/>
              <a:t>超额利润</a:t>
            </a:r>
          </a:p>
          <a:p>
            <a:endParaRPr lang="zh-CN" altLang="en-US" dirty="0"/>
          </a:p>
        </p:txBody>
      </p:sp>
      <p:sp>
        <p:nvSpPr>
          <p:cNvPr id="4" name="文本框 11267">
            <a:extLst>
              <a:ext uri="{FF2B5EF4-FFF2-40B4-BE49-F238E27FC236}">
                <a16:creationId xmlns:a16="http://schemas.microsoft.com/office/drawing/2014/main" xmlns="" id="{C49051AD-1DFA-44EC-93E5-45B32B42EB68}"/>
              </a:ext>
            </a:extLst>
          </p:cNvPr>
          <p:cNvSpPr txBox="1">
            <a:spLocks noChangeArrowheads="1"/>
          </p:cNvSpPr>
          <p:nvPr/>
        </p:nvSpPr>
        <p:spPr bwMode="auto">
          <a:xfrm>
            <a:off x="534990" y="565150"/>
            <a:ext cx="1176338" cy="46355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a:t>
            </a:r>
          </a:p>
        </p:txBody>
      </p:sp>
    </p:spTree>
    <p:extLst>
      <p:ext uri="{BB962C8B-B14F-4D97-AF65-F5344CB8AC3E}">
        <p14:creationId xmlns:p14="http://schemas.microsoft.com/office/powerpoint/2010/main" xmlns="" val="26728864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94B24667-F67E-4947-88D6-75B5C9F2982C}"/>
              </a:ext>
            </a:extLst>
          </p:cNvPr>
          <p:cNvSpPr>
            <a:spLocks noGrp="1"/>
          </p:cNvSpPr>
          <p:nvPr>
            <p:ph type="title"/>
          </p:nvPr>
        </p:nvSpPr>
        <p:spPr/>
        <p:txBody>
          <a:bodyPr/>
          <a:lstStyle/>
          <a:p>
            <a:r>
              <a:rPr lang="zh-CN" altLang="en-US" dirty="0"/>
              <a:t> 剩余价值的分配</a:t>
            </a:r>
          </a:p>
        </p:txBody>
      </p:sp>
      <p:sp>
        <p:nvSpPr>
          <p:cNvPr id="3" name="内容占位符 2">
            <a:extLst>
              <a:ext uri="{FF2B5EF4-FFF2-40B4-BE49-F238E27FC236}">
                <a16:creationId xmlns:a16="http://schemas.microsoft.com/office/drawing/2014/main" xmlns="" id="{6DE8F452-164D-4B9D-86A9-A1257FA8C71E}"/>
              </a:ext>
            </a:extLst>
          </p:cNvPr>
          <p:cNvSpPr>
            <a:spLocks noGrp="1"/>
          </p:cNvSpPr>
          <p:nvPr>
            <p:ph idx="1"/>
          </p:nvPr>
        </p:nvSpPr>
        <p:spPr/>
        <p:txBody>
          <a:bodyPr/>
          <a:lstStyle/>
          <a:p>
            <a:r>
              <a:rPr lang="zh-CN" altLang="en-US" dirty="0"/>
              <a:t>在利润平均化规律作用下，产业资本家获得产业利润，商业资本获得商业利润，银行资本家获得银行利润，土地所有者获得地租</a:t>
            </a:r>
          </a:p>
          <a:p>
            <a:endParaRPr lang="zh-CN" altLang="en-US" dirty="0"/>
          </a:p>
        </p:txBody>
      </p:sp>
      <p:sp>
        <p:nvSpPr>
          <p:cNvPr id="4" name="文本框 11267">
            <a:extLst>
              <a:ext uri="{FF2B5EF4-FFF2-40B4-BE49-F238E27FC236}">
                <a16:creationId xmlns:a16="http://schemas.microsoft.com/office/drawing/2014/main" xmlns="" id="{9EA70B68-F20A-47F9-B5BF-C534DD57255E}"/>
              </a:ext>
            </a:extLst>
          </p:cNvPr>
          <p:cNvSpPr txBox="1">
            <a:spLocks noChangeArrowheads="1"/>
          </p:cNvSpPr>
          <p:nvPr/>
        </p:nvSpPr>
        <p:spPr bwMode="auto">
          <a:xfrm>
            <a:off x="534990" y="565150"/>
            <a:ext cx="1176338" cy="46355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a:t>
            </a:r>
          </a:p>
        </p:txBody>
      </p:sp>
    </p:spTree>
    <p:extLst>
      <p:ext uri="{BB962C8B-B14F-4D97-AF65-F5344CB8AC3E}">
        <p14:creationId xmlns:p14="http://schemas.microsoft.com/office/powerpoint/2010/main" xmlns="" val="16142518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F5B421A-038B-4A44-92F6-35220E8A7DB9}"/>
              </a:ext>
            </a:extLst>
          </p:cNvPr>
          <p:cNvSpPr>
            <a:spLocks noGrp="1"/>
          </p:cNvSpPr>
          <p:nvPr>
            <p:ph type="title"/>
          </p:nvPr>
        </p:nvSpPr>
        <p:spPr/>
        <p:txBody>
          <a:bodyPr/>
          <a:lstStyle/>
          <a:p>
            <a:pPr algn="l"/>
            <a:r>
              <a:rPr lang="zh-CN" altLang="en-US" dirty="0"/>
              <a:t>例题（单选）</a:t>
            </a:r>
          </a:p>
        </p:txBody>
      </p:sp>
      <p:sp>
        <p:nvSpPr>
          <p:cNvPr id="3" name="内容占位符 2">
            <a:extLst>
              <a:ext uri="{FF2B5EF4-FFF2-40B4-BE49-F238E27FC236}">
                <a16:creationId xmlns:a16="http://schemas.microsoft.com/office/drawing/2014/main" xmlns="" id="{B91EB549-A949-4B19-99CB-34E44C2B10AD}"/>
              </a:ext>
            </a:extLst>
          </p:cNvPr>
          <p:cNvSpPr>
            <a:spLocks noGrp="1"/>
          </p:cNvSpPr>
          <p:nvPr>
            <p:ph idx="1"/>
          </p:nvPr>
        </p:nvSpPr>
        <p:spPr/>
        <p:txBody>
          <a:bodyPr/>
          <a:lstStyle/>
          <a:p>
            <a:r>
              <a:rPr lang="zh-CN" altLang="en-US" dirty="0"/>
              <a:t>某企业投资汽车生产</a:t>
            </a:r>
            <a:r>
              <a:rPr lang="en-US" altLang="zh-CN" dirty="0"/>
              <a:t>,</a:t>
            </a:r>
            <a:r>
              <a:rPr lang="zh-CN" altLang="en-US" dirty="0"/>
              <a:t>生产一辆汽车所耗费的生产资料价值为 </a:t>
            </a:r>
            <a:r>
              <a:rPr lang="en-US" altLang="zh-CN" dirty="0"/>
              <a:t>15 </a:t>
            </a:r>
            <a:r>
              <a:rPr lang="zh-CN" altLang="en-US" dirty="0"/>
              <a:t>万元</a:t>
            </a:r>
            <a:r>
              <a:rPr lang="en-US" altLang="zh-CN" dirty="0"/>
              <a:t>,</a:t>
            </a:r>
            <a:r>
              <a:rPr lang="zh-CN" altLang="en-US" dirty="0"/>
              <a:t>支付给工人的工资为 </a:t>
            </a:r>
            <a:r>
              <a:rPr lang="en-US" altLang="zh-CN" dirty="0"/>
              <a:t>5 </a:t>
            </a:r>
            <a:r>
              <a:rPr lang="zh-CN" altLang="en-US" dirty="0"/>
              <a:t>万元</a:t>
            </a:r>
            <a:r>
              <a:rPr lang="en-US" altLang="zh-CN" dirty="0"/>
              <a:t>,</a:t>
            </a:r>
            <a:r>
              <a:rPr lang="zh-CN" altLang="en-US" dirty="0"/>
              <a:t>假定市场的平均利 润率为 </a:t>
            </a:r>
            <a:r>
              <a:rPr lang="en-US" altLang="zh-CN" dirty="0"/>
              <a:t>10%,</a:t>
            </a:r>
            <a:r>
              <a:rPr lang="zh-CN" altLang="en-US" dirty="0"/>
              <a:t>那么</a:t>
            </a:r>
            <a:r>
              <a:rPr lang="en-US" altLang="zh-CN" dirty="0"/>
              <a:t>,</a:t>
            </a:r>
            <a:r>
              <a:rPr lang="zh-CN" altLang="en-US" dirty="0"/>
              <a:t>在自由竞争条件下</a:t>
            </a:r>
            <a:r>
              <a:rPr lang="en-US" altLang="zh-CN" dirty="0"/>
              <a:t>,</a:t>
            </a:r>
            <a:r>
              <a:rPr lang="zh-CN" altLang="en-US" dirty="0"/>
              <a:t>该汽车的生产价格为</a:t>
            </a:r>
            <a:br>
              <a:rPr lang="zh-CN" altLang="en-US" dirty="0"/>
            </a:br>
            <a:r>
              <a:rPr lang="en-US" altLang="zh-CN" dirty="0"/>
              <a:t>A. 20</a:t>
            </a:r>
            <a:r>
              <a:rPr lang="zh-CN" altLang="en-US" dirty="0"/>
              <a:t>万元 </a:t>
            </a:r>
          </a:p>
          <a:p>
            <a:r>
              <a:rPr lang="en-US" altLang="zh-CN" dirty="0"/>
              <a:t>B. 20.5</a:t>
            </a:r>
            <a:r>
              <a:rPr lang="zh-CN" altLang="en-US" dirty="0"/>
              <a:t>万元 </a:t>
            </a:r>
          </a:p>
          <a:p>
            <a:r>
              <a:rPr lang="en-US" altLang="zh-CN" dirty="0"/>
              <a:t>C. 21.5</a:t>
            </a:r>
            <a:r>
              <a:rPr lang="zh-CN" altLang="en-US" dirty="0"/>
              <a:t>万元 </a:t>
            </a:r>
          </a:p>
          <a:p>
            <a:r>
              <a:rPr lang="en-US" altLang="zh-CN" dirty="0"/>
              <a:t>D. 22</a:t>
            </a:r>
            <a:r>
              <a:rPr lang="zh-CN" altLang="en-US" dirty="0"/>
              <a:t>万元 </a:t>
            </a:r>
          </a:p>
          <a:p>
            <a:endParaRPr lang="zh-CN" altLang="en-US" dirty="0"/>
          </a:p>
          <a:p>
            <a:endParaRPr lang="zh-CN" altLang="en-US" dirty="0"/>
          </a:p>
        </p:txBody>
      </p:sp>
    </p:spTree>
    <p:extLst>
      <p:ext uri="{BB962C8B-B14F-4D97-AF65-F5344CB8AC3E}">
        <p14:creationId xmlns:p14="http://schemas.microsoft.com/office/powerpoint/2010/main" xmlns="" val="3392688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18FD0A8-44C7-4A8B-9FB7-F462D6E73D35}"/>
              </a:ext>
            </a:extLst>
          </p:cNvPr>
          <p:cNvSpPr>
            <a:spLocks noGrp="1"/>
          </p:cNvSpPr>
          <p:nvPr>
            <p:ph type="title"/>
          </p:nvPr>
        </p:nvSpPr>
        <p:spPr/>
        <p:txBody>
          <a:bodyPr/>
          <a:lstStyle/>
          <a:p>
            <a:r>
              <a:rPr lang="zh-CN" altLang="en-US" dirty="0"/>
              <a:t> 马克思剩余价值理论的意义</a:t>
            </a:r>
          </a:p>
        </p:txBody>
      </p:sp>
      <p:sp>
        <p:nvSpPr>
          <p:cNvPr id="3" name="内容占位符 2">
            <a:extLst>
              <a:ext uri="{FF2B5EF4-FFF2-40B4-BE49-F238E27FC236}">
                <a16:creationId xmlns:a16="http://schemas.microsoft.com/office/drawing/2014/main" xmlns="" id="{CF1B65DC-4A2C-4A40-BB81-CE1F8C9C0CD1}"/>
              </a:ext>
            </a:extLst>
          </p:cNvPr>
          <p:cNvSpPr>
            <a:spLocks noGrp="1"/>
          </p:cNvSpPr>
          <p:nvPr>
            <p:ph idx="1"/>
          </p:nvPr>
        </p:nvSpPr>
        <p:spPr/>
        <p:txBody>
          <a:bodyPr/>
          <a:lstStyle/>
          <a:p>
            <a:r>
              <a:rPr lang="zh-CN" altLang="en-US" dirty="0"/>
              <a:t>马克思通过分析剩余价值的生产、积累、流通以及分配，揭示了剩余价值的运动规律，创立了剩余价值理论。剩余价值理论深刻揭露了资本主义生产关系的剥削本质，阐明了资产阶级与无产阶级之间阶级斗争的经济根源，指出了无产阶级革命的历史必然性。剩余价值理论是马克思主义经济理论的基石，是无产阶级反对资产阶级、揭示资本主义制度剥削本质的锐利武器。由于唯物史观和剩余价值的发现，社会主义由空想变为科学</a:t>
            </a:r>
          </a:p>
          <a:p>
            <a:endParaRPr lang="zh-CN" altLang="en-US" dirty="0"/>
          </a:p>
        </p:txBody>
      </p:sp>
      <p:sp>
        <p:nvSpPr>
          <p:cNvPr id="4" name="文本框 17411">
            <a:extLst>
              <a:ext uri="{FF2B5EF4-FFF2-40B4-BE49-F238E27FC236}">
                <a16:creationId xmlns:a16="http://schemas.microsoft.com/office/drawing/2014/main" xmlns="" id="{3465DE6A-0BD7-4765-AA80-87D5961BDCA9}"/>
              </a:ext>
            </a:extLst>
          </p:cNvPr>
          <p:cNvSpPr txBox="1">
            <a:spLocks noChangeArrowheads="1"/>
          </p:cNvSpPr>
          <p:nvPr/>
        </p:nvSpPr>
        <p:spPr bwMode="auto">
          <a:xfrm>
            <a:off x="463550" y="579438"/>
            <a:ext cx="1176338" cy="463550"/>
          </a:xfrm>
          <a:prstGeom prst="rect">
            <a:avLst/>
          </a:prstGeom>
          <a:noFill/>
          <a:ln w="9525">
            <a:noFill/>
            <a:miter lim="800000"/>
            <a:headEnd/>
            <a:tailEnd/>
          </a:ln>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6</a:t>
            </a:r>
            <a:r>
              <a:rPr lang="zh-CN" altLang="en-US"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7</a:t>
            </a:r>
          </a:p>
        </p:txBody>
      </p:sp>
    </p:spTree>
    <p:extLst>
      <p:ext uri="{BB962C8B-B14F-4D97-AF65-F5344CB8AC3E}">
        <p14:creationId xmlns:p14="http://schemas.microsoft.com/office/powerpoint/2010/main" xmlns="" val="32335620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76CF227-FDE9-4D3D-9B5A-ACEBBA757CDB}"/>
              </a:ext>
            </a:extLst>
          </p:cNvPr>
          <p:cNvSpPr>
            <a:spLocks noGrp="1"/>
          </p:cNvSpPr>
          <p:nvPr>
            <p:ph type="title"/>
          </p:nvPr>
        </p:nvSpPr>
        <p:spPr/>
        <p:txBody>
          <a:bodyPr/>
          <a:lstStyle/>
          <a:p>
            <a:r>
              <a:rPr lang="zh-CN" altLang="en-US" dirty="0"/>
              <a:t> 资本主义的基本矛盾与经济危机</a:t>
            </a:r>
          </a:p>
        </p:txBody>
      </p:sp>
      <p:sp>
        <p:nvSpPr>
          <p:cNvPr id="3" name="内容占位符 2">
            <a:extLst>
              <a:ext uri="{FF2B5EF4-FFF2-40B4-BE49-F238E27FC236}">
                <a16:creationId xmlns:a16="http://schemas.microsoft.com/office/drawing/2014/main" xmlns="" id="{E45B71BB-1907-45E2-92F4-0CB4AFDC987A}"/>
              </a:ext>
            </a:extLst>
          </p:cNvPr>
          <p:cNvSpPr>
            <a:spLocks noGrp="1"/>
          </p:cNvSpPr>
          <p:nvPr>
            <p:ph idx="1"/>
          </p:nvPr>
        </p:nvSpPr>
        <p:spPr/>
        <p:txBody>
          <a:bodyPr/>
          <a:lstStyle/>
          <a:p>
            <a:r>
              <a:rPr lang="zh-CN" altLang="en-US" dirty="0"/>
              <a:t>生产资料资本主义私人占有和生产社会化之间的矛盾，是资本主义的基本矛盾。这是生产力和生产关系之间的矛盾在资本主义社会的具体体现</a:t>
            </a:r>
          </a:p>
          <a:p>
            <a:endParaRPr lang="zh-CN" altLang="en-US" dirty="0"/>
          </a:p>
          <a:p>
            <a:r>
              <a:rPr lang="zh-CN" altLang="en-US" dirty="0"/>
              <a:t>生产相对过剩是资本主义经济危机的本质特征</a:t>
            </a:r>
          </a:p>
          <a:p>
            <a:endParaRPr lang="zh-CN" altLang="en-US" dirty="0"/>
          </a:p>
          <a:p>
            <a:r>
              <a:rPr lang="zh-CN" altLang="en-US" dirty="0"/>
              <a:t>经济危机的可能性是由货币作为支付手段和流通手段引起的</a:t>
            </a:r>
          </a:p>
          <a:p>
            <a:endParaRPr lang="zh-CN" altLang="en-US" dirty="0"/>
          </a:p>
        </p:txBody>
      </p:sp>
      <p:sp>
        <p:nvSpPr>
          <p:cNvPr id="4" name="文本框 18435">
            <a:extLst>
              <a:ext uri="{FF2B5EF4-FFF2-40B4-BE49-F238E27FC236}">
                <a16:creationId xmlns:a16="http://schemas.microsoft.com/office/drawing/2014/main" xmlns="" id="{C6C3D0DC-EEB5-4EDB-8BB9-DCE45B919129}"/>
              </a:ext>
            </a:extLst>
          </p:cNvPr>
          <p:cNvSpPr txBox="1">
            <a:spLocks noChangeArrowheads="1"/>
          </p:cNvSpPr>
          <p:nvPr/>
        </p:nvSpPr>
        <p:spPr bwMode="auto">
          <a:xfrm>
            <a:off x="528912" y="589850"/>
            <a:ext cx="1176338" cy="465138"/>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8</a:t>
            </a:r>
          </a:p>
        </p:txBody>
      </p:sp>
    </p:spTree>
    <p:extLst>
      <p:ext uri="{BB962C8B-B14F-4D97-AF65-F5344CB8AC3E}">
        <p14:creationId xmlns:p14="http://schemas.microsoft.com/office/powerpoint/2010/main" xmlns="" val="32412582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C3BA4823-9ABD-4177-B3FD-6490214E5C32}"/>
              </a:ext>
            </a:extLst>
          </p:cNvPr>
          <p:cNvSpPr>
            <a:spLocks noGrp="1"/>
          </p:cNvSpPr>
          <p:nvPr>
            <p:ph type="title"/>
          </p:nvPr>
        </p:nvSpPr>
        <p:spPr/>
        <p:txBody>
          <a:bodyPr/>
          <a:lstStyle/>
          <a:p>
            <a:r>
              <a:rPr lang="zh-CN" altLang="en-US" dirty="0"/>
              <a:t> 资本主义的基本矛盾与经济危机</a:t>
            </a:r>
          </a:p>
        </p:txBody>
      </p:sp>
      <p:sp>
        <p:nvSpPr>
          <p:cNvPr id="3" name="内容占位符 2">
            <a:extLst>
              <a:ext uri="{FF2B5EF4-FFF2-40B4-BE49-F238E27FC236}">
                <a16:creationId xmlns:a16="http://schemas.microsoft.com/office/drawing/2014/main" xmlns="" id="{A306B1F4-E1CE-4250-BAAE-9D370E20F661}"/>
              </a:ext>
            </a:extLst>
          </p:cNvPr>
          <p:cNvSpPr>
            <a:spLocks noGrp="1"/>
          </p:cNvSpPr>
          <p:nvPr>
            <p:ph idx="1"/>
          </p:nvPr>
        </p:nvSpPr>
        <p:spPr/>
        <p:txBody>
          <a:bodyPr/>
          <a:lstStyle/>
          <a:p>
            <a:r>
              <a:rPr lang="zh-CN" altLang="en-US" dirty="0"/>
              <a:t>资本主义经济危机爆发的根本原因是资本主义的基本矛盾，这种基本矛盾具体表现为两个方面：</a:t>
            </a:r>
          </a:p>
          <a:p>
            <a:r>
              <a:rPr lang="zh-CN" altLang="en-US" dirty="0"/>
              <a:t>第一，表现为生产无限扩大的趋势与劳动人民有支付能力的需求相对缩小的矛盾。</a:t>
            </a:r>
          </a:p>
          <a:p>
            <a:r>
              <a:rPr lang="zh-CN" altLang="en-US" dirty="0"/>
              <a:t>第二，表现为个别企业内部生产的有组织性和整个社会生产的无政府状态之间的矛盾。</a:t>
            </a:r>
          </a:p>
          <a:p>
            <a:endParaRPr lang="zh-CN" altLang="en-US" dirty="0"/>
          </a:p>
          <a:p>
            <a:r>
              <a:rPr lang="zh-CN" altLang="en-US" dirty="0"/>
              <a:t>经济危机一般包括四个阶段：危机、萧条、复苏和高涨</a:t>
            </a:r>
          </a:p>
          <a:p>
            <a:endParaRPr lang="zh-CN" altLang="en-US" dirty="0"/>
          </a:p>
        </p:txBody>
      </p:sp>
      <p:sp>
        <p:nvSpPr>
          <p:cNvPr id="4" name="文本框 19459">
            <a:extLst>
              <a:ext uri="{FF2B5EF4-FFF2-40B4-BE49-F238E27FC236}">
                <a16:creationId xmlns:a16="http://schemas.microsoft.com/office/drawing/2014/main" xmlns="" id="{5A00A680-916B-4C8A-A2C2-18A47368E578}"/>
              </a:ext>
            </a:extLst>
          </p:cNvPr>
          <p:cNvSpPr txBox="1">
            <a:spLocks noChangeArrowheads="1"/>
          </p:cNvSpPr>
          <p:nvPr/>
        </p:nvSpPr>
        <p:spPr bwMode="auto">
          <a:xfrm>
            <a:off x="515938" y="555812"/>
            <a:ext cx="1176337" cy="465138"/>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8</a:t>
            </a:r>
          </a:p>
        </p:txBody>
      </p:sp>
    </p:spTree>
    <p:extLst>
      <p:ext uri="{BB962C8B-B14F-4D97-AF65-F5344CB8AC3E}">
        <p14:creationId xmlns:p14="http://schemas.microsoft.com/office/powerpoint/2010/main" xmlns="" val="8677629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F835C7D-E6BF-4D50-B506-01029FD197E4}"/>
              </a:ext>
            </a:extLst>
          </p:cNvPr>
          <p:cNvSpPr>
            <a:spLocks noGrp="1"/>
          </p:cNvSpPr>
          <p:nvPr>
            <p:ph type="title"/>
          </p:nvPr>
        </p:nvSpPr>
        <p:spPr/>
        <p:txBody>
          <a:bodyPr/>
          <a:lstStyle/>
          <a:p>
            <a:r>
              <a:rPr lang="zh-CN" altLang="en-US" dirty="0"/>
              <a:t> 资本主义的国家、政治制度及其本质</a:t>
            </a:r>
          </a:p>
        </p:txBody>
      </p:sp>
      <p:sp>
        <p:nvSpPr>
          <p:cNvPr id="3" name="内容占位符 2">
            <a:extLst>
              <a:ext uri="{FF2B5EF4-FFF2-40B4-BE49-F238E27FC236}">
                <a16:creationId xmlns:a16="http://schemas.microsoft.com/office/drawing/2014/main" xmlns="" id="{5A9112DD-6460-4632-BF4F-4B995CE6282A}"/>
              </a:ext>
            </a:extLst>
          </p:cNvPr>
          <p:cNvSpPr>
            <a:spLocks noGrp="1"/>
          </p:cNvSpPr>
          <p:nvPr>
            <p:ph idx="1"/>
          </p:nvPr>
        </p:nvSpPr>
        <p:spPr/>
        <p:txBody>
          <a:bodyPr/>
          <a:lstStyle/>
          <a:p>
            <a:r>
              <a:rPr lang="zh-CN" altLang="en-US" dirty="0"/>
              <a:t>资本主义国家的职能是以服务于资本主义制度和资产阶级利益为根本内容的，是资产阶级进行政治统治的工具</a:t>
            </a:r>
          </a:p>
          <a:p>
            <a:r>
              <a:rPr lang="zh-CN" altLang="en-US" dirty="0"/>
              <a:t>资本主义国家的职能包括对内对外两个基本方面，即对内实行政治统治和社会管理，对外进行国际交往和维护国家安全及利益</a:t>
            </a:r>
          </a:p>
          <a:p>
            <a:endParaRPr lang="zh-CN" altLang="en-US" dirty="0"/>
          </a:p>
        </p:txBody>
      </p:sp>
      <p:sp>
        <p:nvSpPr>
          <p:cNvPr id="4" name="文本框 20483">
            <a:extLst>
              <a:ext uri="{FF2B5EF4-FFF2-40B4-BE49-F238E27FC236}">
                <a16:creationId xmlns:a16="http://schemas.microsoft.com/office/drawing/2014/main" xmlns="" id="{BCD4135F-D642-4A00-BE99-2C7E6BF785A9}"/>
              </a:ext>
            </a:extLst>
          </p:cNvPr>
          <p:cNvSpPr txBox="1">
            <a:spLocks noChangeArrowheads="1"/>
          </p:cNvSpPr>
          <p:nvPr/>
        </p:nvSpPr>
        <p:spPr bwMode="auto">
          <a:xfrm>
            <a:off x="528912" y="555812"/>
            <a:ext cx="1176338" cy="465138"/>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9</a:t>
            </a:r>
          </a:p>
        </p:txBody>
      </p:sp>
    </p:spTree>
    <p:extLst>
      <p:ext uri="{BB962C8B-B14F-4D97-AF65-F5344CB8AC3E}">
        <p14:creationId xmlns:p14="http://schemas.microsoft.com/office/powerpoint/2010/main" xmlns="" val="32564520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516B3E3-29FA-418A-9583-1BE9926CF740}"/>
              </a:ext>
            </a:extLst>
          </p:cNvPr>
          <p:cNvSpPr>
            <a:spLocks noGrp="1"/>
          </p:cNvSpPr>
          <p:nvPr>
            <p:ph type="title"/>
          </p:nvPr>
        </p:nvSpPr>
        <p:spPr/>
        <p:txBody>
          <a:bodyPr/>
          <a:lstStyle/>
          <a:p>
            <a:r>
              <a:rPr lang="zh-CN" altLang="en-US" dirty="0"/>
              <a:t> 资本主义的国家、政治制度及其本质</a:t>
            </a:r>
          </a:p>
        </p:txBody>
      </p:sp>
      <p:sp>
        <p:nvSpPr>
          <p:cNvPr id="3" name="内容占位符 2">
            <a:extLst>
              <a:ext uri="{FF2B5EF4-FFF2-40B4-BE49-F238E27FC236}">
                <a16:creationId xmlns:a16="http://schemas.microsoft.com/office/drawing/2014/main" xmlns="" id="{041B49DB-B05C-40CC-A048-9239D74ADB62}"/>
              </a:ext>
            </a:extLst>
          </p:cNvPr>
          <p:cNvSpPr>
            <a:spLocks noGrp="1"/>
          </p:cNvSpPr>
          <p:nvPr>
            <p:ph idx="1"/>
          </p:nvPr>
        </p:nvSpPr>
        <p:spPr/>
        <p:txBody>
          <a:bodyPr/>
          <a:lstStyle/>
          <a:p>
            <a:r>
              <a:rPr lang="zh-CN" altLang="en-US" b="1" dirty="0"/>
              <a:t>民主制度：</a:t>
            </a:r>
            <a:r>
              <a:rPr lang="zh-CN" altLang="en-US" dirty="0"/>
              <a:t>“主权在民”、“天赋人权”、“分权制衡”、“社会契约”、“自由、平等、博爱”</a:t>
            </a:r>
          </a:p>
          <a:p>
            <a:r>
              <a:rPr lang="zh-CN" altLang="en-US" b="1" dirty="0"/>
              <a:t>法制：</a:t>
            </a:r>
            <a:r>
              <a:rPr lang="zh-CN" altLang="en-US" dirty="0"/>
              <a:t>宪法是资本主义国家法律制度的核心，它所依据的基本原则有：私有制原则，“主权在民”原则，分权与制衡原则和人权原则</a:t>
            </a:r>
          </a:p>
          <a:p>
            <a:r>
              <a:rPr lang="zh-CN" altLang="en-US" b="1" dirty="0"/>
              <a:t>国家政权：</a:t>
            </a:r>
            <a:r>
              <a:rPr lang="zh-CN" altLang="en-US" dirty="0"/>
              <a:t>分权制衡的组织形式，即国家的立法权、行政权、司法权分别由三个权力主体独立行使</a:t>
            </a:r>
          </a:p>
          <a:p>
            <a:endParaRPr lang="zh-CN" altLang="en-US" dirty="0"/>
          </a:p>
        </p:txBody>
      </p:sp>
      <p:sp>
        <p:nvSpPr>
          <p:cNvPr id="4" name="文本框 20483">
            <a:extLst>
              <a:ext uri="{FF2B5EF4-FFF2-40B4-BE49-F238E27FC236}">
                <a16:creationId xmlns:a16="http://schemas.microsoft.com/office/drawing/2014/main" xmlns="" id="{70F8A69D-0760-461C-8805-B26D15B77AAE}"/>
              </a:ext>
            </a:extLst>
          </p:cNvPr>
          <p:cNvSpPr txBox="1">
            <a:spLocks noChangeArrowheads="1"/>
          </p:cNvSpPr>
          <p:nvPr/>
        </p:nvSpPr>
        <p:spPr bwMode="auto">
          <a:xfrm>
            <a:off x="528912" y="555812"/>
            <a:ext cx="1176338" cy="465138"/>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9</a:t>
            </a:r>
          </a:p>
        </p:txBody>
      </p:sp>
    </p:spTree>
    <p:extLst>
      <p:ext uri="{BB962C8B-B14F-4D97-AF65-F5344CB8AC3E}">
        <p14:creationId xmlns:p14="http://schemas.microsoft.com/office/powerpoint/2010/main" xmlns="" val="24429557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8AD29BD-3A0E-45B2-8F0A-A694DFAAD46C}"/>
              </a:ext>
            </a:extLst>
          </p:cNvPr>
          <p:cNvSpPr>
            <a:spLocks noGrp="1"/>
          </p:cNvSpPr>
          <p:nvPr>
            <p:ph type="ctrTitle"/>
          </p:nvPr>
        </p:nvSpPr>
        <p:spPr>
          <a:xfrm>
            <a:off x="515938" y="2311492"/>
            <a:ext cx="8459787" cy="2242279"/>
          </a:xfrm>
        </p:spPr>
        <p:txBody>
          <a:bodyPr/>
          <a:lstStyle/>
          <a:p>
            <a:pPr>
              <a:lnSpc>
                <a:spcPct val="150000"/>
              </a:lnSpc>
            </a:pPr>
            <a:r>
              <a:rPr lang="zh-CN" altLang="en-US" dirty="0"/>
              <a:t>第十七课</a:t>
            </a:r>
            <a:r>
              <a:rPr lang="en-US" altLang="zh-CN" dirty="0"/>
              <a:t/>
            </a:r>
            <a:br>
              <a:rPr lang="en-US" altLang="zh-CN" dirty="0"/>
            </a:br>
            <a:r>
              <a:rPr lang="zh-CN" altLang="en-US" dirty="0"/>
              <a:t>剩余价值的流转与分配</a:t>
            </a:r>
          </a:p>
        </p:txBody>
      </p:sp>
    </p:spTree>
    <p:extLst>
      <p:ext uri="{BB962C8B-B14F-4D97-AF65-F5344CB8AC3E}">
        <p14:creationId xmlns:p14="http://schemas.microsoft.com/office/powerpoint/2010/main" xmlns="" val="1886797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D9A12B0-148C-45AE-9ED3-7670F082DDE6}"/>
              </a:ext>
            </a:extLst>
          </p:cNvPr>
          <p:cNvSpPr>
            <a:spLocks noGrp="1"/>
          </p:cNvSpPr>
          <p:nvPr>
            <p:ph type="title"/>
          </p:nvPr>
        </p:nvSpPr>
        <p:spPr/>
        <p:txBody>
          <a:bodyPr/>
          <a:lstStyle/>
          <a:p>
            <a:r>
              <a:rPr lang="zh-CN" altLang="en-US" dirty="0"/>
              <a:t> 资本主义的国家、政治制度及其本质</a:t>
            </a:r>
          </a:p>
        </p:txBody>
      </p:sp>
      <p:sp>
        <p:nvSpPr>
          <p:cNvPr id="3" name="内容占位符 2">
            <a:extLst>
              <a:ext uri="{FF2B5EF4-FFF2-40B4-BE49-F238E27FC236}">
                <a16:creationId xmlns:a16="http://schemas.microsoft.com/office/drawing/2014/main" xmlns="" id="{162CFD59-707E-4CF4-8006-10A3E58AC3EB}"/>
              </a:ext>
            </a:extLst>
          </p:cNvPr>
          <p:cNvSpPr>
            <a:spLocks noGrp="1"/>
          </p:cNvSpPr>
          <p:nvPr>
            <p:ph idx="1"/>
          </p:nvPr>
        </p:nvSpPr>
        <p:spPr/>
        <p:txBody>
          <a:bodyPr/>
          <a:lstStyle/>
          <a:p>
            <a:r>
              <a:rPr lang="zh-CN" altLang="en-US" dirty="0"/>
              <a:t>资本主义政治制度的进步作用和局限性：</a:t>
            </a:r>
          </a:p>
          <a:p>
            <a:r>
              <a:rPr lang="zh-CN" altLang="en-US" dirty="0"/>
              <a:t>其一，资本主义的民主是金钱操纵下的民主，实际是资产阶级精英统治下的民主</a:t>
            </a:r>
          </a:p>
          <a:p>
            <a:r>
              <a:rPr lang="zh-CN" altLang="en-US" dirty="0"/>
              <a:t>其二，法律名义上的平等掩盖着事实上的不平等</a:t>
            </a:r>
          </a:p>
          <a:p>
            <a:r>
              <a:rPr lang="zh-CN" altLang="en-US" dirty="0"/>
              <a:t>其三，资本主义国家的政党制是一种维护资产阶级统治的政治制度，其多党制则是资产阶级选择自己的国家管理者，实现其内部利益平衡的政治机制</a:t>
            </a:r>
          </a:p>
          <a:p>
            <a:endParaRPr lang="zh-CN" altLang="en-US" dirty="0"/>
          </a:p>
        </p:txBody>
      </p:sp>
      <p:sp>
        <p:nvSpPr>
          <p:cNvPr id="4" name="文本框 20483">
            <a:extLst>
              <a:ext uri="{FF2B5EF4-FFF2-40B4-BE49-F238E27FC236}">
                <a16:creationId xmlns:a16="http://schemas.microsoft.com/office/drawing/2014/main" xmlns="" id="{9E0D806F-DFB5-4AAA-839A-FA5CA56F3843}"/>
              </a:ext>
            </a:extLst>
          </p:cNvPr>
          <p:cNvSpPr txBox="1">
            <a:spLocks noChangeArrowheads="1"/>
          </p:cNvSpPr>
          <p:nvPr/>
        </p:nvSpPr>
        <p:spPr bwMode="auto">
          <a:xfrm>
            <a:off x="528912" y="555812"/>
            <a:ext cx="1176338" cy="465138"/>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9</a:t>
            </a:r>
          </a:p>
        </p:txBody>
      </p:sp>
    </p:spTree>
    <p:extLst>
      <p:ext uri="{BB962C8B-B14F-4D97-AF65-F5344CB8AC3E}">
        <p14:creationId xmlns:p14="http://schemas.microsoft.com/office/powerpoint/2010/main" xmlns="" val="1793459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962F223-9C3E-42C4-87FB-CF5C84AB99FC}"/>
              </a:ext>
            </a:extLst>
          </p:cNvPr>
          <p:cNvSpPr>
            <a:spLocks noGrp="1"/>
          </p:cNvSpPr>
          <p:nvPr>
            <p:ph type="title"/>
          </p:nvPr>
        </p:nvSpPr>
        <p:spPr/>
        <p:txBody>
          <a:bodyPr/>
          <a:lstStyle/>
          <a:p>
            <a:r>
              <a:rPr lang="zh-CN" altLang="en-US" dirty="0"/>
              <a:t> 资本主义的意识形态及其本质</a:t>
            </a:r>
          </a:p>
        </p:txBody>
      </p:sp>
      <p:sp>
        <p:nvSpPr>
          <p:cNvPr id="3" name="内容占位符 2">
            <a:extLst>
              <a:ext uri="{FF2B5EF4-FFF2-40B4-BE49-F238E27FC236}">
                <a16:creationId xmlns:a16="http://schemas.microsoft.com/office/drawing/2014/main" xmlns="" id="{C00E41E8-CAAE-4668-B677-F31F639D8A6C}"/>
              </a:ext>
            </a:extLst>
          </p:cNvPr>
          <p:cNvSpPr>
            <a:spLocks noGrp="1"/>
          </p:cNvSpPr>
          <p:nvPr>
            <p:ph idx="1"/>
          </p:nvPr>
        </p:nvSpPr>
        <p:spPr/>
        <p:txBody>
          <a:bodyPr/>
          <a:lstStyle/>
          <a:p>
            <a:r>
              <a:rPr lang="zh-CN" altLang="en-US" dirty="0"/>
              <a:t>资本主义国家意识形态的本质，可以概括为两个方面：第一，资本主义意识形态是资本主义社会条件下的观念上层建筑，是为资本主义社会形态的经济基础服务的；第二，资本主义意识形态是资产阶级的阶级意识的集中体现</a:t>
            </a:r>
          </a:p>
          <a:p>
            <a:endParaRPr lang="zh-CN" altLang="en-US" dirty="0"/>
          </a:p>
        </p:txBody>
      </p:sp>
      <p:sp>
        <p:nvSpPr>
          <p:cNvPr id="4" name="文本框 23555">
            <a:extLst>
              <a:ext uri="{FF2B5EF4-FFF2-40B4-BE49-F238E27FC236}">
                <a16:creationId xmlns:a16="http://schemas.microsoft.com/office/drawing/2014/main" xmlns="" id="{B1BE4879-71FE-4764-9654-32F18042E612}"/>
              </a:ext>
            </a:extLst>
          </p:cNvPr>
          <p:cNvSpPr txBox="1">
            <a:spLocks noChangeArrowheads="1"/>
          </p:cNvSpPr>
          <p:nvPr/>
        </p:nvSpPr>
        <p:spPr bwMode="auto">
          <a:xfrm>
            <a:off x="528912" y="559874"/>
            <a:ext cx="1176338" cy="465137"/>
          </a:xfrm>
          <a:prstGeom prst="rect">
            <a:avLst/>
          </a:prstGeom>
          <a:noFill/>
          <a:ln w="9525">
            <a:noFill/>
            <a:miter lim="800000"/>
            <a:headEnd/>
            <a:tailEnd/>
          </a:ln>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7</a:t>
            </a:r>
            <a:r>
              <a:rPr lang="zh-CN" altLang="en-US"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0</a:t>
            </a:r>
          </a:p>
        </p:txBody>
      </p:sp>
    </p:spTree>
    <p:extLst>
      <p:ext uri="{BB962C8B-B14F-4D97-AF65-F5344CB8AC3E}">
        <p14:creationId xmlns:p14="http://schemas.microsoft.com/office/powerpoint/2010/main" xmlns="" val="40874500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6">
            <a:extLst>
              <a:ext uri="{FF2B5EF4-FFF2-40B4-BE49-F238E27FC236}">
                <a16:creationId xmlns:a16="http://schemas.microsoft.com/office/drawing/2014/main" xmlns="" id="{31BBA746-E9E7-4AA5-96CB-837C91EF1F54}"/>
              </a:ext>
            </a:extLst>
          </p:cNvPr>
          <p:cNvSpPr>
            <a:spLocks noChangeArrowheads="1"/>
          </p:cNvSpPr>
          <p:nvPr/>
        </p:nvSpPr>
        <p:spPr bwMode="auto">
          <a:xfrm>
            <a:off x="515938" y="2602621"/>
            <a:ext cx="8459787" cy="1311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80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下节课再见</a:t>
            </a:r>
          </a:p>
        </p:txBody>
      </p:sp>
    </p:spTree>
    <p:extLst>
      <p:ext uri="{BB962C8B-B14F-4D97-AF65-F5344CB8AC3E}">
        <p14:creationId xmlns:p14="http://schemas.microsoft.com/office/powerpoint/2010/main" xmlns="" val="3366693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65B1C07-530A-4181-B659-BDBB58758D83}"/>
              </a:ext>
            </a:extLst>
          </p:cNvPr>
          <p:cNvSpPr>
            <a:spLocks noGrp="1"/>
          </p:cNvSpPr>
          <p:nvPr>
            <p:ph type="title"/>
          </p:nvPr>
        </p:nvSpPr>
        <p:spPr/>
        <p:txBody>
          <a:bodyPr/>
          <a:lstStyle/>
          <a:p>
            <a:pPr algn="ctr"/>
            <a:r>
              <a:rPr lang="zh-CN" altLang="en-US" dirty="0"/>
              <a:t>剩余价值的循环</a:t>
            </a:r>
          </a:p>
        </p:txBody>
      </p:sp>
      <p:sp>
        <p:nvSpPr>
          <p:cNvPr id="3" name="内容占位符 2">
            <a:extLst>
              <a:ext uri="{FF2B5EF4-FFF2-40B4-BE49-F238E27FC236}">
                <a16:creationId xmlns:a16="http://schemas.microsoft.com/office/drawing/2014/main" xmlns="" id="{2982A412-37EA-494B-8542-5A5AD039343B}"/>
              </a:ext>
            </a:extLst>
          </p:cNvPr>
          <p:cNvSpPr>
            <a:spLocks noGrp="1"/>
          </p:cNvSpPr>
          <p:nvPr>
            <p:ph idx="1"/>
          </p:nvPr>
        </p:nvSpPr>
        <p:spPr/>
        <p:txBody>
          <a:bodyPr/>
          <a:lstStyle/>
          <a:p>
            <a:pPr marL="0" indent="0">
              <a:buNone/>
            </a:pPr>
            <a:r>
              <a:rPr lang="zh-CN" altLang="en-US" dirty="0"/>
              <a:t>产业资本在循环过程中要经历三个不同阶段，与此相联系的是资本依次执行三种不同职能：</a:t>
            </a:r>
          </a:p>
          <a:p>
            <a:pPr marL="0" indent="0">
              <a:buNone/>
            </a:pPr>
            <a:r>
              <a:rPr lang="zh-CN" altLang="en-US" dirty="0"/>
              <a:t>第一个阶段是购买阶段，产业资本执行的是货币资本的职能；</a:t>
            </a:r>
          </a:p>
          <a:p>
            <a:pPr marL="0" indent="0">
              <a:buNone/>
            </a:pPr>
            <a:r>
              <a:rPr lang="zh-CN" altLang="en-US" dirty="0"/>
              <a:t>第二个阶段是生产阶段，产业资本执行的是生产资本的职能；</a:t>
            </a:r>
          </a:p>
          <a:p>
            <a:pPr marL="0" indent="0">
              <a:buNone/>
            </a:pPr>
            <a:r>
              <a:rPr lang="zh-CN" altLang="en-US" dirty="0"/>
              <a:t>第三个阶段是售卖阶段，产业资本执行的是商品资本的职能</a:t>
            </a:r>
          </a:p>
          <a:p>
            <a:pPr marL="0" indent="0">
              <a:buNone/>
            </a:pPr>
            <a:endParaRPr lang="zh-CN" altLang="en-US" dirty="0"/>
          </a:p>
          <a:p>
            <a:pPr marL="0" indent="0">
              <a:buNone/>
            </a:pPr>
            <a:endParaRPr lang="zh-CN" altLang="en-US" dirty="0"/>
          </a:p>
        </p:txBody>
      </p:sp>
      <p:sp>
        <p:nvSpPr>
          <p:cNvPr id="4" name="文本框 5123">
            <a:extLst>
              <a:ext uri="{FF2B5EF4-FFF2-40B4-BE49-F238E27FC236}">
                <a16:creationId xmlns:a16="http://schemas.microsoft.com/office/drawing/2014/main" xmlns="" id="{5D907CBB-89E3-4D8F-915E-B35F59FC3196}"/>
              </a:ext>
            </a:extLst>
          </p:cNvPr>
          <p:cNvSpPr txBox="1">
            <a:spLocks noChangeArrowheads="1"/>
          </p:cNvSpPr>
          <p:nvPr/>
        </p:nvSpPr>
        <p:spPr bwMode="auto">
          <a:xfrm>
            <a:off x="528912" y="555812"/>
            <a:ext cx="1176338" cy="465138"/>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5</a:t>
            </a:r>
          </a:p>
        </p:txBody>
      </p:sp>
    </p:spTree>
    <p:extLst>
      <p:ext uri="{BB962C8B-B14F-4D97-AF65-F5344CB8AC3E}">
        <p14:creationId xmlns:p14="http://schemas.microsoft.com/office/powerpoint/2010/main" xmlns="" val="301772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E1619E3-C534-44B6-97DC-10BC9421C6C1}"/>
              </a:ext>
            </a:extLst>
          </p:cNvPr>
          <p:cNvSpPr>
            <a:spLocks noGrp="1"/>
          </p:cNvSpPr>
          <p:nvPr>
            <p:ph type="title"/>
          </p:nvPr>
        </p:nvSpPr>
        <p:spPr/>
        <p:txBody>
          <a:bodyPr/>
          <a:lstStyle/>
          <a:p>
            <a:pPr algn="ctr"/>
            <a:r>
              <a:rPr lang="zh-CN" altLang="en-US" dirty="0"/>
              <a:t>剩余价值的循环</a:t>
            </a:r>
          </a:p>
        </p:txBody>
      </p:sp>
      <p:sp>
        <p:nvSpPr>
          <p:cNvPr id="3" name="内容占位符 2">
            <a:extLst>
              <a:ext uri="{FF2B5EF4-FFF2-40B4-BE49-F238E27FC236}">
                <a16:creationId xmlns:a16="http://schemas.microsoft.com/office/drawing/2014/main" xmlns="" id="{4F4E8D03-14ED-4C0F-82E0-F779D459544B}"/>
              </a:ext>
            </a:extLst>
          </p:cNvPr>
          <p:cNvSpPr>
            <a:spLocks noGrp="1"/>
          </p:cNvSpPr>
          <p:nvPr>
            <p:ph idx="1"/>
          </p:nvPr>
        </p:nvSpPr>
        <p:spPr/>
        <p:txBody>
          <a:bodyPr/>
          <a:lstStyle/>
          <a:p>
            <a:pPr marL="0" indent="0">
              <a:buNone/>
            </a:pPr>
            <a:r>
              <a:rPr lang="zh-CN" altLang="en-US" dirty="0"/>
              <a:t>产业资本运动的两个基本条件：</a:t>
            </a:r>
          </a:p>
          <a:p>
            <a:pPr marL="0" indent="0">
              <a:buNone/>
            </a:pPr>
            <a:r>
              <a:rPr lang="zh-CN" altLang="en-US" dirty="0"/>
              <a:t>一是产业资本的三种职能形式必须在空间上同时并存。</a:t>
            </a:r>
          </a:p>
          <a:p>
            <a:pPr marL="0" indent="0">
              <a:buNone/>
            </a:pPr>
            <a:r>
              <a:rPr lang="zh-CN" altLang="en-US" dirty="0"/>
              <a:t>二是产业资本的三种职能形式必须在时间上继起</a:t>
            </a:r>
          </a:p>
          <a:p>
            <a:pPr marL="0" indent="0">
              <a:buNone/>
            </a:pPr>
            <a:endParaRPr lang="zh-CN" altLang="en-US" dirty="0"/>
          </a:p>
          <a:p>
            <a:pPr marL="0" indent="0">
              <a:buNone/>
            </a:pPr>
            <a:endParaRPr lang="zh-CN" altLang="en-US" dirty="0"/>
          </a:p>
        </p:txBody>
      </p:sp>
      <p:sp>
        <p:nvSpPr>
          <p:cNvPr id="4" name="文本框 5123">
            <a:extLst>
              <a:ext uri="{FF2B5EF4-FFF2-40B4-BE49-F238E27FC236}">
                <a16:creationId xmlns:a16="http://schemas.microsoft.com/office/drawing/2014/main" xmlns="" id="{BB72EDC0-271D-4433-B14F-0746641CE8B5}"/>
              </a:ext>
            </a:extLst>
          </p:cNvPr>
          <p:cNvSpPr txBox="1">
            <a:spLocks noChangeArrowheads="1"/>
          </p:cNvSpPr>
          <p:nvPr/>
        </p:nvSpPr>
        <p:spPr bwMode="auto">
          <a:xfrm>
            <a:off x="528912" y="555812"/>
            <a:ext cx="1176338" cy="465138"/>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5</a:t>
            </a:r>
          </a:p>
        </p:txBody>
      </p:sp>
    </p:spTree>
    <p:extLst>
      <p:ext uri="{BB962C8B-B14F-4D97-AF65-F5344CB8AC3E}">
        <p14:creationId xmlns:p14="http://schemas.microsoft.com/office/powerpoint/2010/main" xmlns="" val="12841821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C64F321-5C9E-4C01-8C86-12E07B450469}"/>
              </a:ext>
            </a:extLst>
          </p:cNvPr>
          <p:cNvSpPr>
            <a:spLocks noGrp="1"/>
          </p:cNvSpPr>
          <p:nvPr>
            <p:ph type="title"/>
          </p:nvPr>
        </p:nvSpPr>
        <p:spPr/>
        <p:txBody>
          <a:bodyPr/>
          <a:lstStyle/>
          <a:p>
            <a:r>
              <a:rPr lang="zh-CN" altLang="en-US" dirty="0"/>
              <a:t> 剩余价值的循环</a:t>
            </a:r>
          </a:p>
        </p:txBody>
      </p:sp>
      <p:sp>
        <p:nvSpPr>
          <p:cNvPr id="3" name="内容占位符 2">
            <a:extLst>
              <a:ext uri="{FF2B5EF4-FFF2-40B4-BE49-F238E27FC236}">
                <a16:creationId xmlns:a16="http://schemas.microsoft.com/office/drawing/2014/main" xmlns="" id="{8315FA2C-10B8-4BCB-855C-8F331BC6895D}"/>
              </a:ext>
            </a:extLst>
          </p:cNvPr>
          <p:cNvSpPr>
            <a:spLocks noGrp="1"/>
          </p:cNvSpPr>
          <p:nvPr>
            <p:ph idx="1"/>
          </p:nvPr>
        </p:nvSpPr>
        <p:spPr>
          <a:xfrm>
            <a:off x="528912" y="1089025"/>
            <a:ext cx="8453723" cy="2168525"/>
          </a:xfrm>
        </p:spPr>
        <p:txBody>
          <a:bodyPr/>
          <a:lstStyle/>
          <a:p>
            <a:r>
              <a:rPr lang="zh-CN" altLang="en-US" dirty="0"/>
              <a:t>资本是在运动中增殖的，资本周而复始、不断反复的循环，就叫资本的周转。</a:t>
            </a:r>
          </a:p>
          <a:p>
            <a:r>
              <a:rPr lang="zh-CN" altLang="en-US" dirty="0"/>
              <a:t>影响资本周转快慢的因素有很多，关键的因素有两个：一是资本周转时间，二是生产资本中固定资本和流动资本的构成</a:t>
            </a:r>
          </a:p>
        </p:txBody>
      </p:sp>
      <p:sp>
        <p:nvSpPr>
          <p:cNvPr id="4" name="文本框 5123">
            <a:extLst>
              <a:ext uri="{FF2B5EF4-FFF2-40B4-BE49-F238E27FC236}">
                <a16:creationId xmlns:a16="http://schemas.microsoft.com/office/drawing/2014/main" xmlns="" id="{026F6B3E-1B4E-4B26-AFE3-0AEF735DD947}"/>
              </a:ext>
            </a:extLst>
          </p:cNvPr>
          <p:cNvSpPr txBox="1">
            <a:spLocks noChangeArrowheads="1"/>
          </p:cNvSpPr>
          <p:nvPr/>
        </p:nvSpPr>
        <p:spPr bwMode="auto">
          <a:xfrm>
            <a:off x="528912" y="555812"/>
            <a:ext cx="1176338" cy="465138"/>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5</a:t>
            </a:r>
          </a:p>
        </p:txBody>
      </p:sp>
      <p:graphicFrame>
        <p:nvGraphicFramePr>
          <p:cNvPr id="6" name="表格 5">
            <a:extLst>
              <a:ext uri="{FF2B5EF4-FFF2-40B4-BE49-F238E27FC236}">
                <a16:creationId xmlns:a16="http://schemas.microsoft.com/office/drawing/2014/main" xmlns="" id="{6ABA04AC-1B5E-4B51-95EA-1DC28DEB3540}"/>
              </a:ext>
            </a:extLst>
          </p:cNvPr>
          <p:cNvGraphicFramePr>
            <a:graphicFrameLocks noGrp="1"/>
          </p:cNvGraphicFramePr>
          <p:nvPr>
            <p:extLst>
              <p:ext uri="{D42A27DB-BD31-4B8C-83A1-F6EECF244321}">
                <p14:modId xmlns:p14="http://schemas.microsoft.com/office/powerpoint/2010/main" xmlns="" val="995594410"/>
              </p:ext>
            </p:extLst>
          </p:nvPr>
        </p:nvGraphicFramePr>
        <p:xfrm>
          <a:off x="515939" y="3257550"/>
          <a:ext cx="8453724" cy="2377440"/>
        </p:xfrm>
        <a:graphic>
          <a:graphicData uri="http://schemas.openxmlformats.org/drawingml/2006/table">
            <a:tbl>
              <a:tblPr firstRow="1" bandRow="1">
                <a:tableStyleId>{5940675A-B579-460E-94D1-54222C63F5DA}</a:tableStyleId>
              </a:tblPr>
              <a:tblGrid>
                <a:gridCol w="1611076">
                  <a:extLst>
                    <a:ext uri="{9D8B030D-6E8A-4147-A177-3AD203B41FA5}">
                      <a16:colId xmlns:a16="http://schemas.microsoft.com/office/drawing/2014/main" xmlns="" val="2263183109"/>
                    </a:ext>
                  </a:extLst>
                </a:gridCol>
                <a:gridCol w="3140310">
                  <a:extLst>
                    <a:ext uri="{9D8B030D-6E8A-4147-A177-3AD203B41FA5}">
                      <a16:colId xmlns:a16="http://schemas.microsoft.com/office/drawing/2014/main" xmlns="" val="1309006341"/>
                    </a:ext>
                  </a:extLst>
                </a:gridCol>
                <a:gridCol w="3702338">
                  <a:extLst>
                    <a:ext uri="{9D8B030D-6E8A-4147-A177-3AD203B41FA5}">
                      <a16:colId xmlns:a16="http://schemas.microsoft.com/office/drawing/2014/main" xmlns="" val="2503543826"/>
                    </a:ext>
                  </a:extLst>
                </a:gridCol>
              </a:tblGrid>
              <a:tr h="370840">
                <a:tc>
                  <a:txBody>
                    <a:bodyPr/>
                    <a:lstStyle/>
                    <a:p>
                      <a:pPr algn="ctr"/>
                      <a:endParaRPr lang="zh-CN" altLang="en-US" sz="2200"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zh-CN" altLang="en-US" sz="2200" dirty="0">
                          <a:solidFill>
                            <a:schemeClr val="bg1"/>
                          </a:solidFill>
                          <a:latin typeface="微软雅黑" panose="020B0503020204020204" pitchFamily="34" charset="-122"/>
                          <a:ea typeface="微软雅黑" panose="020B0503020204020204" pitchFamily="34" charset="-122"/>
                        </a:rPr>
                        <a:t>内容</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zh-CN" altLang="en-US" sz="2200" dirty="0">
                          <a:solidFill>
                            <a:schemeClr val="bg1"/>
                          </a:solidFill>
                          <a:latin typeface="微软雅黑" panose="020B0503020204020204" pitchFamily="34" charset="-122"/>
                          <a:ea typeface="微软雅黑" panose="020B0503020204020204" pitchFamily="34" charset="-122"/>
                        </a:rPr>
                        <a:t>依据</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2263775787"/>
                  </a:ext>
                </a:extLst>
              </a:tr>
              <a:tr h="370840">
                <a:tc>
                  <a:txBody>
                    <a:bodyPr/>
                    <a:lstStyle/>
                    <a:p>
                      <a:pPr algn="ctr"/>
                      <a:r>
                        <a:rPr lang="zh-CN" altLang="en-US" sz="2200" dirty="0">
                          <a:solidFill>
                            <a:schemeClr val="bg1"/>
                          </a:solidFill>
                          <a:latin typeface="微软雅黑" panose="020B0503020204020204" pitchFamily="34" charset="-122"/>
                          <a:ea typeface="微软雅黑" panose="020B0503020204020204" pitchFamily="34" charset="-122"/>
                        </a:rPr>
                        <a:t>第一次划分</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CN" altLang="en-US" sz="2200" dirty="0">
                          <a:solidFill>
                            <a:schemeClr val="bg1"/>
                          </a:solidFill>
                          <a:latin typeface="微软雅黑" panose="020B0503020204020204" pitchFamily="34" charset="-122"/>
                          <a:ea typeface="微软雅黑" panose="020B0503020204020204" pitchFamily="34" charset="-122"/>
                        </a:rPr>
                        <a:t>不变资本与可变资本</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CN" altLang="en-US" sz="2200" dirty="0">
                          <a:solidFill>
                            <a:schemeClr val="bg1"/>
                          </a:solidFill>
                          <a:latin typeface="微软雅黑" panose="020B0503020204020204" pitchFamily="34" charset="-122"/>
                          <a:ea typeface="微软雅黑" panose="020B0503020204020204" pitchFamily="34" charset="-122"/>
                        </a:rPr>
                        <a:t>是否能增殖（是否能带来剩余价值）</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4207093063"/>
                  </a:ext>
                </a:extLst>
              </a:tr>
              <a:tr h="370840">
                <a:tc>
                  <a:txBody>
                    <a:bodyPr/>
                    <a:lstStyle/>
                    <a:p>
                      <a:pPr algn="ctr"/>
                      <a:r>
                        <a:rPr lang="zh-CN" altLang="en-US" sz="2200" dirty="0">
                          <a:solidFill>
                            <a:schemeClr val="bg1"/>
                          </a:solidFill>
                          <a:latin typeface="微软雅黑" panose="020B0503020204020204" pitchFamily="34" charset="-122"/>
                          <a:ea typeface="微软雅黑" panose="020B0503020204020204" pitchFamily="34" charset="-122"/>
                        </a:rPr>
                        <a:t>第二次划分</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CN" altLang="en-US" sz="2200" dirty="0">
                          <a:solidFill>
                            <a:schemeClr val="bg1"/>
                          </a:solidFill>
                          <a:latin typeface="微软雅黑" panose="020B0503020204020204" pitchFamily="34" charset="-122"/>
                          <a:ea typeface="微软雅黑" panose="020B0503020204020204" pitchFamily="34" charset="-122"/>
                        </a:rPr>
                        <a:t>货币资本、生产资本和商品资本</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CN" altLang="en-US" sz="2200" dirty="0">
                          <a:solidFill>
                            <a:schemeClr val="bg1"/>
                          </a:solidFill>
                          <a:latin typeface="微软雅黑" panose="020B0503020204020204" pitchFamily="34" charset="-122"/>
                          <a:ea typeface="微软雅黑" panose="020B0503020204020204" pitchFamily="34" charset="-122"/>
                        </a:rPr>
                        <a:t>资本执行的不同职能形式</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302539194"/>
                  </a:ext>
                </a:extLst>
              </a:tr>
              <a:tr h="370840">
                <a:tc>
                  <a:txBody>
                    <a:bodyPr/>
                    <a:lstStyle/>
                    <a:p>
                      <a:pPr algn="ctr"/>
                      <a:r>
                        <a:rPr lang="zh-CN" altLang="en-US" sz="2200" dirty="0">
                          <a:solidFill>
                            <a:schemeClr val="bg1"/>
                          </a:solidFill>
                          <a:latin typeface="微软雅黑" panose="020B0503020204020204" pitchFamily="34" charset="-122"/>
                          <a:ea typeface="微软雅黑" panose="020B0503020204020204" pitchFamily="34" charset="-122"/>
                        </a:rPr>
                        <a:t>第三次划分</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CN" altLang="en-US" sz="2200" dirty="0">
                          <a:solidFill>
                            <a:schemeClr val="bg1"/>
                          </a:solidFill>
                          <a:latin typeface="微软雅黑" panose="020B0503020204020204" pitchFamily="34" charset="-122"/>
                          <a:ea typeface="微软雅黑" panose="020B0503020204020204" pitchFamily="34" charset="-122"/>
                        </a:rPr>
                        <a:t>固定资本和流动资本</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CN" altLang="en-US" sz="2200" dirty="0">
                          <a:solidFill>
                            <a:schemeClr val="bg1"/>
                          </a:solidFill>
                          <a:latin typeface="微软雅黑" panose="020B0503020204020204" pitchFamily="34" charset="-122"/>
                          <a:ea typeface="微软雅黑" panose="020B0503020204020204" pitchFamily="34" charset="-122"/>
                        </a:rPr>
                        <a:t>资本的周转方式</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3376527136"/>
                  </a:ext>
                </a:extLst>
              </a:tr>
            </a:tbl>
          </a:graphicData>
        </a:graphic>
      </p:graphicFrame>
    </p:spTree>
    <p:extLst>
      <p:ext uri="{BB962C8B-B14F-4D97-AF65-F5344CB8AC3E}">
        <p14:creationId xmlns:p14="http://schemas.microsoft.com/office/powerpoint/2010/main" xmlns="" val="1873505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EACC8BC-8B96-462E-A45D-8F1B628A0CA2}"/>
              </a:ext>
            </a:extLst>
          </p:cNvPr>
          <p:cNvSpPr>
            <a:spLocks noGrp="1"/>
          </p:cNvSpPr>
          <p:nvPr>
            <p:ph type="title"/>
          </p:nvPr>
        </p:nvSpPr>
        <p:spPr/>
        <p:txBody>
          <a:bodyPr/>
          <a:lstStyle/>
          <a:p>
            <a:pPr algn="l"/>
            <a:r>
              <a:rPr lang="zh-CN" altLang="en-US" dirty="0"/>
              <a:t>例题（多选）</a:t>
            </a:r>
          </a:p>
        </p:txBody>
      </p:sp>
      <p:sp>
        <p:nvSpPr>
          <p:cNvPr id="3" name="内容占位符 2">
            <a:extLst>
              <a:ext uri="{FF2B5EF4-FFF2-40B4-BE49-F238E27FC236}">
                <a16:creationId xmlns:a16="http://schemas.microsoft.com/office/drawing/2014/main" xmlns="" id="{24625F18-E985-4947-819F-538DFF929AE4}"/>
              </a:ext>
            </a:extLst>
          </p:cNvPr>
          <p:cNvSpPr>
            <a:spLocks noGrp="1"/>
          </p:cNvSpPr>
          <p:nvPr>
            <p:ph idx="1"/>
          </p:nvPr>
        </p:nvSpPr>
        <p:spPr/>
        <p:txBody>
          <a:bodyPr/>
          <a:lstStyle/>
          <a:p>
            <a:r>
              <a:rPr lang="zh-CN" altLang="en-US" dirty="0"/>
              <a:t>资本家经营的畜牧场中的种牛</a:t>
            </a:r>
            <a:r>
              <a:rPr lang="en-US" altLang="zh-CN" dirty="0"/>
              <a:t>, </a:t>
            </a:r>
            <a:r>
              <a:rPr lang="zh-CN" altLang="en-US" dirty="0"/>
              <a:t>属于                                    </a:t>
            </a:r>
          </a:p>
          <a:p>
            <a:r>
              <a:rPr lang="en-US" altLang="zh-CN" dirty="0"/>
              <a:t>A.</a:t>
            </a:r>
            <a:r>
              <a:rPr lang="zh-CN" altLang="en-US" dirty="0"/>
              <a:t>不变资本      </a:t>
            </a:r>
          </a:p>
          <a:p>
            <a:r>
              <a:rPr lang="en-US" altLang="zh-CN" dirty="0"/>
              <a:t>B.</a:t>
            </a:r>
            <a:r>
              <a:rPr lang="zh-CN" altLang="en-US" dirty="0"/>
              <a:t>可变资本    </a:t>
            </a:r>
          </a:p>
          <a:p>
            <a:r>
              <a:rPr lang="en-US" altLang="zh-CN" dirty="0"/>
              <a:t>C.</a:t>
            </a:r>
            <a:r>
              <a:rPr lang="zh-CN" altLang="en-US" dirty="0"/>
              <a:t>固定资本      </a:t>
            </a:r>
          </a:p>
          <a:p>
            <a:r>
              <a:rPr lang="en-US" altLang="zh-CN" dirty="0"/>
              <a:t>D.</a:t>
            </a:r>
            <a:r>
              <a:rPr lang="zh-CN" altLang="en-US" dirty="0"/>
              <a:t>生产资本</a:t>
            </a:r>
          </a:p>
          <a:p>
            <a:endParaRPr lang="zh-CN" altLang="en-US" dirty="0"/>
          </a:p>
          <a:p>
            <a:endParaRPr lang="zh-CN" altLang="en-US" dirty="0"/>
          </a:p>
        </p:txBody>
      </p:sp>
    </p:spTree>
    <p:extLst>
      <p:ext uri="{BB962C8B-B14F-4D97-AF65-F5344CB8AC3E}">
        <p14:creationId xmlns:p14="http://schemas.microsoft.com/office/powerpoint/2010/main" xmlns="" val="1090843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C1ECE3B1-C72D-44CD-8040-BCF5D87FA03C}"/>
              </a:ext>
            </a:extLst>
          </p:cNvPr>
          <p:cNvSpPr>
            <a:spLocks noGrp="1"/>
          </p:cNvSpPr>
          <p:nvPr>
            <p:ph type="title"/>
          </p:nvPr>
        </p:nvSpPr>
        <p:spPr/>
        <p:txBody>
          <a:bodyPr/>
          <a:lstStyle/>
          <a:p>
            <a:r>
              <a:rPr lang="zh-CN" altLang="en-US" dirty="0"/>
              <a:t> 剩余价值的循环</a:t>
            </a:r>
          </a:p>
        </p:txBody>
      </p:sp>
      <p:sp>
        <p:nvSpPr>
          <p:cNvPr id="3" name="内容占位符 2">
            <a:extLst>
              <a:ext uri="{FF2B5EF4-FFF2-40B4-BE49-F238E27FC236}">
                <a16:creationId xmlns:a16="http://schemas.microsoft.com/office/drawing/2014/main" xmlns="" id="{48F9BA38-25DC-474F-8BDE-F21CBF1254F7}"/>
              </a:ext>
            </a:extLst>
          </p:cNvPr>
          <p:cNvSpPr>
            <a:spLocks noGrp="1"/>
          </p:cNvSpPr>
          <p:nvPr>
            <p:ph idx="1"/>
          </p:nvPr>
        </p:nvSpPr>
        <p:spPr/>
        <p:txBody>
          <a:bodyPr/>
          <a:lstStyle/>
          <a:p>
            <a:r>
              <a:rPr lang="zh-CN" altLang="en-US" dirty="0"/>
              <a:t>社会再生产的核心问题是社会总产品的实现问题，即社会总产品的价值补偿和实物补偿问题</a:t>
            </a:r>
          </a:p>
          <a:p>
            <a:endParaRPr lang="zh-CN" altLang="en-US" dirty="0"/>
          </a:p>
          <a:p>
            <a:endParaRPr lang="zh-CN" altLang="en-US" dirty="0"/>
          </a:p>
        </p:txBody>
      </p:sp>
      <p:sp>
        <p:nvSpPr>
          <p:cNvPr id="4" name="文本框 5123">
            <a:extLst>
              <a:ext uri="{FF2B5EF4-FFF2-40B4-BE49-F238E27FC236}">
                <a16:creationId xmlns:a16="http://schemas.microsoft.com/office/drawing/2014/main" xmlns="" id="{5949B0CF-D6ED-4578-87B8-E6107E8B4A4D}"/>
              </a:ext>
            </a:extLst>
          </p:cNvPr>
          <p:cNvSpPr txBox="1">
            <a:spLocks noChangeArrowheads="1"/>
          </p:cNvSpPr>
          <p:nvPr/>
        </p:nvSpPr>
        <p:spPr bwMode="auto">
          <a:xfrm>
            <a:off x="528912" y="555812"/>
            <a:ext cx="1176338" cy="465138"/>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5</a:t>
            </a:r>
          </a:p>
        </p:txBody>
      </p:sp>
    </p:spTree>
    <p:extLst>
      <p:ext uri="{BB962C8B-B14F-4D97-AF65-F5344CB8AC3E}">
        <p14:creationId xmlns:p14="http://schemas.microsoft.com/office/powerpoint/2010/main" xmlns="" val="4238114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F0872C8-8A38-44C9-80AD-C21138997A6F}"/>
              </a:ext>
            </a:extLst>
          </p:cNvPr>
          <p:cNvSpPr>
            <a:spLocks noGrp="1"/>
          </p:cNvSpPr>
          <p:nvPr>
            <p:ph type="title"/>
          </p:nvPr>
        </p:nvSpPr>
        <p:spPr/>
        <p:txBody>
          <a:bodyPr/>
          <a:lstStyle/>
          <a:p>
            <a:pPr algn="l"/>
            <a:r>
              <a:rPr lang="zh-CN" altLang="en-US" dirty="0"/>
              <a:t>例题（多选）</a:t>
            </a:r>
          </a:p>
        </p:txBody>
      </p:sp>
      <p:sp>
        <p:nvSpPr>
          <p:cNvPr id="3" name="内容占位符 2">
            <a:extLst>
              <a:ext uri="{FF2B5EF4-FFF2-40B4-BE49-F238E27FC236}">
                <a16:creationId xmlns:a16="http://schemas.microsoft.com/office/drawing/2014/main" xmlns="" id="{552202B7-74D4-4AF5-A839-0B888C544D5B}"/>
              </a:ext>
            </a:extLst>
          </p:cNvPr>
          <p:cNvSpPr>
            <a:spLocks noGrp="1"/>
          </p:cNvSpPr>
          <p:nvPr>
            <p:ph idx="1"/>
          </p:nvPr>
        </p:nvSpPr>
        <p:spPr/>
        <p:txBody>
          <a:bodyPr/>
          <a:lstStyle/>
          <a:p>
            <a:r>
              <a:rPr lang="zh-CN" altLang="en-US" dirty="0"/>
              <a:t>通过对社会资本简单再生产实现过程中交换关系的分析</a:t>
            </a:r>
            <a:r>
              <a:rPr lang="en-US" altLang="zh-CN" dirty="0"/>
              <a:t>,</a:t>
            </a:r>
            <a:r>
              <a:rPr lang="zh-CN" altLang="en-US" dirty="0"/>
              <a:t>可以看出</a:t>
            </a:r>
            <a:br>
              <a:rPr lang="zh-CN" altLang="en-US" dirty="0"/>
            </a:br>
            <a:r>
              <a:rPr lang="en-US" altLang="zh-CN" dirty="0"/>
              <a:t>A. I(c)</a:t>
            </a:r>
            <a:r>
              <a:rPr lang="zh-CN" altLang="en-US" dirty="0"/>
              <a:t>是通过第</a:t>
            </a:r>
            <a:r>
              <a:rPr lang="en-US" altLang="zh-CN" dirty="0"/>
              <a:t>I</a:t>
            </a:r>
            <a:r>
              <a:rPr lang="zh-CN" altLang="en-US" dirty="0"/>
              <a:t>部类内部交换实现的 </a:t>
            </a:r>
          </a:p>
          <a:p>
            <a:r>
              <a:rPr lang="en-US" altLang="zh-CN" dirty="0"/>
              <a:t>B. II(</a:t>
            </a:r>
            <a:r>
              <a:rPr lang="en-US" altLang="zh-CN" dirty="0" err="1"/>
              <a:t>v+m</a:t>
            </a:r>
            <a:r>
              <a:rPr lang="en-US" altLang="zh-CN" dirty="0"/>
              <a:t>)</a:t>
            </a:r>
            <a:r>
              <a:rPr lang="zh-CN" altLang="en-US" dirty="0"/>
              <a:t>是通过第</a:t>
            </a:r>
            <a:r>
              <a:rPr lang="en-US" altLang="zh-CN" dirty="0"/>
              <a:t>II</a:t>
            </a:r>
            <a:r>
              <a:rPr lang="zh-CN" altLang="en-US" dirty="0"/>
              <a:t>部类内部交换实现的 </a:t>
            </a:r>
          </a:p>
          <a:p>
            <a:r>
              <a:rPr lang="en-US" altLang="zh-CN" dirty="0"/>
              <a:t>C. I(</a:t>
            </a:r>
            <a:r>
              <a:rPr lang="en-US" altLang="zh-CN" dirty="0" err="1"/>
              <a:t>v+m</a:t>
            </a:r>
            <a:r>
              <a:rPr lang="en-US" altLang="zh-CN" dirty="0"/>
              <a:t>)</a:t>
            </a:r>
            <a:r>
              <a:rPr lang="zh-CN" altLang="en-US" dirty="0"/>
              <a:t>是通过和</a:t>
            </a:r>
            <a:r>
              <a:rPr lang="en-US" altLang="zh-CN" dirty="0"/>
              <a:t>II(</a:t>
            </a:r>
            <a:r>
              <a:rPr lang="en-US" altLang="zh-CN" dirty="0" err="1"/>
              <a:t>v+m</a:t>
            </a:r>
            <a:r>
              <a:rPr lang="en-US" altLang="zh-CN" dirty="0"/>
              <a:t>)</a:t>
            </a:r>
            <a:r>
              <a:rPr lang="zh-CN" altLang="en-US" dirty="0"/>
              <a:t>交换实现的 </a:t>
            </a:r>
          </a:p>
          <a:p>
            <a:r>
              <a:rPr lang="en-US" altLang="zh-CN" dirty="0"/>
              <a:t>D. I(</a:t>
            </a:r>
            <a:r>
              <a:rPr lang="en-US" altLang="zh-CN" dirty="0" err="1"/>
              <a:t>v+m</a:t>
            </a:r>
            <a:r>
              <a:rPr lang="en-US" altLang="zh-CN" dirty="0"/>
              <a:t>)</a:t>
            </a:r>
            <a:r>
              <a:rPr lang="zh-CN" altLang="en-US" dirty="0"/>
              <a:t>是通过和</a:t>
            </a:r>
            <a:r>
              <a:rPr lang="en-US" altLang="zh-CN" dirty="0"/>
              <a:t>II(c)</a:t>
            </a:r>
            <a:r>
              <a:rPr lang="zh-CN" altLang="en-US" dirty="0"/>
              <a:t>交换实现的 </a:t>
            </a:r>
          </a:p>
          <a:p>
            <a:endParaRPr lang="zh-CN" altLang="en-US" dirty="0"/>
          </a:p>
          <a:p>
            <a:endParaRPr lang="zh-CN" altLang="en-US" dirty="0"/>
          </a:p>
        </p:txBody>
      </p:sp>
    </p:spTree>
    <p:extLst>
      <p:ext uri="{BB962C8B-B14F-4D97-AF65-F5344CB8AC3E}">
        <p14:creationId xmlns:p14="http://schemas.microsoft.com/office/powerpoint/2010/main" xmlns="" val="1001567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72E5271B-DDFE-4975-ACE5-2FDF9DD32565}"/>
              </a:ext>
            </a:extLst>
          </p:cNvPr>
          <p:cNvSpPr>
            <a:spLocks noGrp="1"/>
          </p:cNvSpPr>
          <p:nvPr>
            <p:ph type="title"/>
          </p:nvPr>
        </p:nvSpPr>
        <p:spPr/>
        <p:txBody>
          <a:bodyPr/>
          <a:lstStyle/>
          <a:p>
            <a:r>
              <a:rPr lang="zh-CN" altLang="en-US" dirty="0"/>
              <a:t> 剩余价值的循环</a:t>
            </a:r>
          </a:p>
        </p:txBody>
      </p:sp>
      <p:sp>
        <p:nvSpPr>
          <p:cNvPr id="3" name="内容占位符 2">
            <a:extLst>
              <a:ext uri="{FF2B5EF4-FFF2-40B4-BE49-F238E27FC236}">
                <a16:creationId xmlns:a16="http://schemas.microsoft.com/office/drawing/2014/main" xmlns="" id="{02D7C69F-907C-49E1-830F-659F8344C760}"/>
              </a:ext>
            </a:extLst>
          </p:cNvPr>
          <p:cNvSpPr>
            <a:spLocks noGrp="1"/>
          </p:cNvSpPr>
          <p:nvPr>
            <p:ph idx="1"/>
          </p:nvPr>
        </p:nvSpPr>
        <p:spPr/>
        <p:txBody>
          <a:bodyPr/>
          <a:lstStyle/>
          <a:p>
            <a:r>
              <a:rPr lang="zh-CN" altLang="en-US" dirty="0"/>
              <a:t>经济危机的发生，实际上是资本主义条件下以强制的方式解决社会再生产的实现问题的途径。这种强制性地恢复平衡，是以社会经济生活的严重混乱以及社会资源和财富的极大浪费为代价的。</a:t>
            </a:r>
          </a:p>
          <a:p>
            <a:endParaRPr lang="zh-CN" altLang="en-US" dirty="0"/>
          </a:p>
          <a:p>
            <a:endParaRPr lang="zh-CN" altLang="en-US" dirty="0"/>
          </a:p>
        </p:txBody>
      </p:sp>
      <p:sp>
        <p:nvSpPr>
          <p:cNvPr id="4" name="文本框 10243">
            <a:extLst>
              <a:ext uri="{FF2B5EF4-FFF2-40B4-BE49-F238E27FC236}">
                <a16:creationId xmlns:a16="http://schemas.microsoft.com/office/drawing/2014/main" xmlns="" id="{A21B39C9-8463-4473-A1BA-34F03BEF1216}"/>
              </a:ext>
            </a:extLst>
          </p:cNvPr>
          <p:cNvSpPr txBox="1">
            <a:spLocks noChangeArrowheads="1"/>
          </p:cNvSpPr>
          <p:nvPr/>
        </p:nvSpPr>
        <p:spPr bwMode="auto">
          <a:xfrm>
            <a:off x="528912" y="555812"/>
            <a:ext cx="1176338" cy="465138"/>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5</a:t>
            </a:r>
          </a:p>
        </p:txBody>
      </p:sp>
    </p:spTree>
    <p:extLst>
      <p:ext uri="{BB962C8B-B14F-4D97-AF65-F5344CB8AC3E}">
        <p14:creationId xmlns:p14="http://schemas.microsoft.com/office/powerpoint/2010/main" xmlns="" val="3685937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508</TotalTime>
  <Words>1093</Words>
  <Application>Microsoft Office PowerPoint</Application>
  <PresentationFormat>自定义</PresentationFormat>
  <Paragraphs>109</Paragraphs>
  <Slides>22</Slides>
  <Notes>0</Notes>
  <HiddenSlides>0</HiddenSlides>
  <MMClips>0</MMClips>
  <ScaleCrop>false</ScaleCrop>
  <HeadingPairs>
    <vt:vector size="4" baseType="variant">
      <vt:variant>
        <vt:lpstr>主题</vt:lpstr>
      </vt:variant>
      <vt:variant>
        <vt:i4>1</vt:i4>
      </vt:variant>
      <vt:variant>
        <vt:lpstr>幻灯片标题</vt:lpstr>
      </vt:variant>
      <vt:variant>
        <vt:i4>22</vt:i4>
      </vt:variant>
    </vt:vector>
  </HeadingPairs>
  <TitlesOfParts>
    <vt:vector size="23" baseType="lpstr">
      <vt:lpstr>Office 主题​​</vt:lpstr>
      <vt:lpstr>2019考研政治强化课程 马原理</vt:lpstr>
      <vt:lpstr>第十七课 剩余价值的流转与分配</vt:lpstr>
      <vt:lpstr>剩余价值的循环</vt:lpstr>
      <vt:lpstr>剩余价值的循环</vt:lpstr>
      <vt:lpstr> 剩余价值的循环</vt:lpstr>
      <vt:lpstr>例题（多选）</vt:lpstr>
      <vt:lpstr> 剩余价值的循环</vt:lpstr>
      <vt:lpstr>例题（多选）</vt:lpstr>
      <vt:lpstr> 剩余价值的循环</vt:lpstr>
      <vt:lpstr> 剩余价值的分配</vt:lpstr>
      <vt:lpstr> 剩余价值的分配</vt:lpstr>
      <vt:lpstr> 剩余价值的分配</vt:lpstr>
      <vt:lpstr> 剩余价值的分配</vt:lpstr>
      <vt:lpstr>例题（单选）</vt:lpstr>
      <vt:lpstr> 马克思剩余价值理论的意义</vt:lpstr>
      <vt:lpstr> 资本主义的基本矛盾与经济危机</vt:lpstr>
      <vt:lpstr> 资本主义的基本矛盾与经济危机</vt:lpstr>
      <vt:lpstr> 资本主义的国家、政治制度及其本质</vt:lpstr>
      <vt:lpstr> 资本主义的国家、政治制度及其本质</vt:lpstr>
      <vt:lpstr> 资本主义的国家、政治制度及其本质</vt:lpstr>
      <vt:lpstr> 资本主义的意识形态及其本质</vt:lpstr>
      <vt:lpstr>幻灯片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68</cp:revision>
  <dcterms:created xsi:type="dcterms:W3CDTF">2017-06-09T06:12:12Z</dcterms:created>
  <dcterms:modified xsi:type="dcterms:W3CDTF">2018-05-09T08:35:53Z</dcterms:modified>
</cp:coreProperties>
</file>