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71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F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-7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B205529-CEE4-4A0C-B431-C9E8E77308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46730"/>
            <a:ext cx="9144000" cy="1030941"/>
          </a:xfrm>
        </p:spPr>
        <p:txBody>
          <a:bodyPr anchor="b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封皮</a:t>
            </a:r>
            <a:r>
              <a:rPr lang="en-US" altLang="zh-CN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48</a:t>
            </a: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号微软雅黑加粗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BA821FD7-6BE1-4262-95D1-DD10902D49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72369"/>
            <a:ext cx="9144000" cy="647224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主讲人：</a:t>
            </a:r>
            <a:r>
              <a:rPr lang="en-US" altLang="zh-CN" dirty="0"/>
              <a:t>XXX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093937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B25BC60-840B-45BF-85CB-A516D6710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18B5A5D-F98B-44EC-9F9F-50CA20B65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089025"/>
            <a:ext cx="8453723" cy="5231092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xmlns="" val="110126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F1B5515-C645-4529-9B57-3EFE51888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911" y="546848"/>
            <a:ext cx="8453723" cy="5764306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xmlns="" val="251477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340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E16CDD1C-0656-4CBF-914B-AFD9A13F0EFE}"/>
              </a:ext>
            </a:extLst>
          </p:cNvPr>
          <p:cNvSpPr/>
          <p:nvPr userDrawn="1"/>
        </p:nvSpPr>
        <p:spPr>
          <a:xfrm>
            <a:off x="0" y="-231"/>
            <a:ext cx="12192000" cy="6858000"/>
          </a:xfrm>
          <a:prstGeom prst="rect">
            <a:avLst/>
          </a:prstGeom>
          <a:solidFill>
            <a:srgbClr val="113F3D"/>
          </a:solidFill>
          <a:ln>
            <a:solidFill>
              <a:srgbClr val="113F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8C9F982E-D706-4044-B179-15E7E5C03F6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28912" y="555812"/>
            <a:ext cx="8453723" cy="537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DDDD1B9-3BB5-481C-8CDC-A7E01457D427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8912" y="1093694"/>
            <a:ext cx="8453723" cy="522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15" name="图片 14" descr="图片包含 物体&#10;&#10;已生成极高可信度的说明">
            <a:extLst>
              <a:ext uri="{FF2B5EF4-FFF2-40B4-BE49-F238E27FC236}">
                <a16:creationId xmlns:a16="http://schemas.microsoft.com/office/drawing/2014/main" xmlns="" id="{0214D8A9-8710-4524-A2B3-0B8C577814B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15671" y="6052217"/>
            <a:ext cx="1971704" cy="5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567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4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46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5654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77D75B4-EA35-4C53-AD53-95E3F7CCC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3" y="1374657"/>
            <a:ext cx="8436462" cy="22473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2019</a:t>
            </a:r>
            <a:r>
              <a:rPr lang="zh-CN" altLang="en-US" dirty="0"/>
              <a:t>考研政治强化课程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马原理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71D5E647-2926-4AD8-B6DA-F68822BF1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3" y="3965340"/>
            <a:ext cx="8436462" cy="647224"/>
          </a:xfrm>
        </p:spPr>
        <p:txBody>
          <a:bodyPr/>
          <a:lstStyle/>
          <a:p>
            <a:r>
              <a:rPr lang="zh-CN" altLang="en-US" sz="2400" dirty="0"/>
              <a:t>主讲人  徐涛</a:t>
            </a:r>
          </a:p>
          <a:p>
            <a:r>
              <a:rPr lang="zh-CN" altLang="en-US" sz="2400" dirty="0"/>
              <a:t>配套教材：</a:t>
            </a:r>
            <a:r>
              <a:rPr lang="en-US" altLang="zh-CN" sz="2400" dirty="0"/>
              <a:t>《</a:t>
            </a:r>
            <a:r>
              <a:rPr lang="zh-CN" altLang="en-US" sz="2400" dirty="0"/>
              <a:t>考研政治核心考案</a:t>
            </a:r>
            <a:r>
              <a:rPr lang="en-US" altLang="zh-CN" sz="2400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xmlns="" val="40763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42EF6A2-9F92-4523-A52C-77289C44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例题（单选）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5417EB5-D4A6-45C6-AE3D-5947FC800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最近</a:t>
            </a:r>
            <a:r>
              <a:rPr lang="en-US" altLang="zh-CN" dirty="0"/>
              <a:t>,</a:t>
            </a:r>
            <a:r>
              <a:rPr lang="zh-CN" altLang="en-US" dirty="0"/>
              <a:t>由多国科学家组成的团队利用一台粒子加速器</a:t>
            </a:r>
            <a:r>
              <a:rPr lang="en-US" altLang="zh-CN" dirty="0"/>
              <a:t>,</a:t>
            </a:r>
            <a:r>
              <a:rPr lang="zh-CN" altLang="en-US" dirty="0"/>
              <a:t>让两束原子在一个圆环轨道上做高速运动</a:t>
            </a:r>
            <a:r>
              <a:rPr lang="en-US" altLang="zh-CN" dirty="0"/>
              <a:t>,</a:t>
            </a:r>
            <a:r>
              <a:rPr lang="zh-CN" altLang="en-US" dirty="0"/>
              <a:t>发现这些原子自身的时 间确实比外界时间慢了。这项实验进一步证明了作为物质运动存在形式的时间具有</a:t>
            </a:r>
            <a:endParaRPr lang="en-US" altLang="zh-CN" dirty="0"/>
          </a:p>
          <a:p>
            <a:r>
              <a:rPr lang="en-US" altLang="zh-CN" dirty="0"/>
              <a:t>A.</a:t>
            </a:r>
            <a:r>
              <a:rPr lang="zh-CN" altLang="en-US" dirty="0"/>
              <a:t>客观性 </a:t>
            </a:r>
            <a:endParaRPr lang="en-US" altLang="zh-CN" dirty="0"/>
          </a:p>
          <a:p>
            <a:r>
              <a:rPr lang="en-US" altLang="zh-CN" dirty="0"/>
              <a:t>B.</a:t>
            </a:r>
            <a:r>
              <a:rPr lang="zh-CN" altLang="en-US" dirty="0"/>
              <a:t>有限性 </a:t>
            </a:r>
            <a:endParaRPr lang="en-US" altLang="zh-CN" dirty="0"/>
          </a:p>
          <a:p>
            <a:r>
              <a:rPr lang="en-US" altLang="zh-CN" dirty="0"/>
              <a:t>C.</a:t>
            </a:r>
            <a:r>
              <a:rPr lang="zh-CN" altLang="en-US" dirty="0"/>
              <a:t>相对性 </a:t>
            </a:r>
            <a:endParaRPr lang="en-US" altLang="zh-CN" dirty="0"/>
          </a:p>
          <a:p>
            <a:r>
              <a:rPr lang="en-US" altLang="zh-CN" dirty="0"/>
              <a:t>D.</a:t>
            </a:r>
            <a:r>
              <a:rPr lang="zh-CN" altLang="en-US" dirty="0"/>
              <a:t>一维性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398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31BBA746-E9E7-4AA5-96CB-837C91EF1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2602621"/>
            <a:ext cx="84597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下节课再见</a:t>
            </a:r>
          </a:p>
        </p:txBody>
      </p:sp>
    </p:spTree>
    <p:extLst>
      <p:ext uri="{BB962C8B-B14F-4D97-AF65-F5344CB8AC3E}">
        <p14:creationId xmlns:p14="http://schemas.microsoft.com/office/powerpoint/2010/main" xmlns="" val="33666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8AD29BD-3A0E-45B2-8F0A-A694DFAAD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8" y="2025747"/>
            <a:ext cx="8459787" cy="22422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第二课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唯物论－物质观</a:t>
            </a:r>
          </a:p>
        </p:txBody>
      </p:sp>
    </p:spTree>
    <p:extLst>
      <p:ext uri="{BB962C8B-B14F-4D97-AF65-F5344CB8AC3E}">
        <p14:creationId xmlns:p14="http://schemas.microsoft.com/office/powerpoint/2010/main" xmlns="" val="1886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171">
            <a:extLst>
              <a:ext uri="{FF2B5EF4-FFF2-40B4-BE49-F238E27FC236}">
                <a16:creationId xmlns:a16="http://schemas.microsoft.com/office/drawing/2014/main" xmlns="" id="{E1F36FEF-1F49-429E-B204-A35B06A3D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925" y="3847588"/>
            <a:ext cx="8255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任意多边形 7172">
            <a:extLst>
              <a:ext uri="{FF2B5EF4-FFF2-40B4-BE49-F238E27FC236}">
                <a16:creationId xmlns:a16="http://schemas.microsoft.com/office/drawing/2014/main" xmlns="" id="{CA6CE5B3-3871-4ECA-895B-600AA007F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075" y="3023675"/>
            <a:ext cx="984250" cy="879475"/>
          </a:xfrm>
          <a:custGeom>
            <a:avLst/>
            <a:gdLst>
              <a:gd name="T0" fmla="*/ 0 w 983930"/>
              <a:gd name="T1" fmla="*/ 0 h 657890"/>
              <a:gd name="T2" fmla="*/ 493405 w 983930"/>
              <a:gd name="T3" fmla="*/ 0 h 657890"/>
              <a:gd name="T4" fmla="*/ 493405 w 983930"/>
              <a:gd name="T5" fmla="*/ 8969846 h 657890"/>
              <a:gd name="T6" fmla="*/ 986814 w 983930"/>
              <a:gd name="T7" fmla="*/ 8969846 h 657890"/>
              <a:gd name="T8" fmla="*/ 0 60000 65536"/>
              <a:gd name="T9" fmla="*/ 0 60000 65536"/>
              <a:gd name="T10" fmla="*/ 0 60000 65536"/>
              <a:gd name="T11" fmla="*/ 0 60000 65536"/>
              <a:gd name="T12" fmla="*/ 0 w 983930"/>
              <a:gd name="T13" fmla="*/ 0 h 657890"/>
              <a:gd name="T14" fmla="*/ 983930 w 983930"/>
              <a:gd name="T15" fmla="*/ 657890 h 6578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930" h="657890">
                <a:moveTo>
                  <a:pt x="0" y="0"/>
                </a:moveTo>
                <a:lnTo>
                  <a:pt x="491965" y="0"/>
                </a:lnTo>
                <a:lnTo>
                  <a:pt x="491965" y="657890"/>
                </a:lnTo>
                <a:lnTo>
                  <a:pt x="983930" y="657890"/>
                </a:lnTo>
              </a:path>
            </a:pathLst>
          </a:custGeom>
          <a:noFill/>
          <a:ln w="25400">
            <a:solidFill>
              <a:srgbClr val="C2C2C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矩形 7173">
            <a:extLst>
              <a:ext uri="{FF2B5EF4-FFF2-40B4-BE49-F238E27FC236}">
                <a16:creationId xmlns:a16="http://schemas.microsoft.com/office/drawing/2014/main" xmlns="" id="{D27B57FA-7E4D-4884-987F-60F8AEEBE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25" y="3423725"/>
            <a:ext cx="58738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矩形 7175">
            <a:extLst>
              <a:ext uri="{FF2B5EF4-FFF2-40B4-BE49-F238E27FC236}">
                <a16:creationId xmlns:a16="http://schemas.microsoft.com/office/drawing/2014/main" xmlns="" id="{06EB2686-DDC0-4F0C-9BAD-9D6AD4581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388" y="2983988"/>
            <a:ext cx="49212" cy="6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任意多边形 7176">
            <a:extLst>
              <a:ext uri="{FF2B5EF4-FFF2-40B4-BE49-F238E27FC236}">
                <a16:creationId xmlns:a16="http://schemas.microsoft.com/office/drawing/2014/main" xmlns="" id="{637269E1-22AF-4633-9A5E-F67D25D70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075" y="2145788"/>
            <a:ext cx="984250" cy="877887"/>
          </a:xfrm>
          <a:custGeom>
            <a:avLst/>
            <a:gdLst>
              <a:gd name="T0" fmla="*/ 0 w 983930"/>
              <a:gd name="T1" fmla="*/ 8611007 h 659913"/>
              <a:gd name="T2" fmla="*/ 493405 w 983930"/>
              <a:gd name="T3" fmla="*/ 8611007 h 659913"/>
              <a:gd name="T4" fmla="*/ 493405 w 983930"/>
              <a:gd name="T5" fmla="*/ 0 h 659913"/>
              <a:gd name="T6" fmla="*/ 986814 w 983930"/>
              <a:gd name="T7" fmla="*/ 0 h 659913"/>
              <a:gd name="T8" fmla="*/ 0 60000 65536"/>
              <a:gd name="T9" fmla="*/ 0 60000 65536"/>
              <a:gd name="T10" fmla="*/ 0 60000 65536"/>
              <a:gd name="T11" fmla="*/ 0 60000 65536"/>
              <a:gd name="T12" fmla="*/ 0 w 983930"/>
              <a:gd name="T13" fmla="*/ 0 h 659913"/>
              <a:gd name="T14" fmla="*/ 983930 w 983930"/>
              <a:gd name="T15" fmla="*/ 659913 h 6599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930" h="659913">
                <a:moveTo>
                  <a:pt x="0" y="659913"/>
                </a:moveTo>
                <a:lnTo>
                  <a:pt x="491965" y="659913"/>
                </a:lnTo>
                <a:lnTo>
                  <a:pt x="491965" y="0"/>
                </a:lnTo>
                <a:lnTo>
                  <a:pt x="983930" y="0"/>
                </a:lnTo>
              </a:path>
            </a:pathLst>
          </a:custGeom>
          <a:noFill/>
          <a:ln w="25400">
            <a:solidFill>
              <a:srgbClr val="C2C2C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7177">
            <a:extLst>
              <a:ext uri="{FF2B5EF4-FFF2-40B4-BE49-F238E27FC236}">
                <a16:creationId xmlns:a16="http://schemas.microsoft.com/office/drawing/2014/main" xmlns="" id="{D3F1AC00-F2B2-495C-8486-E73DEABF7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25" y="2545838"/>
            <a:ext cx="58738" cy="7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矩形 7179">
            <a:extLst>
              <a:ext uri="{FF2B5EF4-FFF2-40B4-BE49-F238E27FC236}">
                <a16:creationId xmlns:a16="http://schemas.microsoft.com/office/drawing/2014/main" xmlns="" id="{BADEBF22-1CB4-4B7A-A7FC-C1EAC4CFA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13" y="2099750"/>
            <a:ext cx="809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矩形 7181">
            <a:extLst>
              <a:ext uri="{FF2B5EF4-FFF2-40B4-BE49-F238E27FC236}">
                <a16:creationId xmlns:a16="http://schemas.microsoft.com/office/drawing/2014/main" xmlns="" id="{48EE1DD7-D3BF-4B0B-A991-253429A2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863" y="2628388"/>
            <a:ext cx="1296987" cy="806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605" tIns="14605" rIns="14605" bIns="1460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唯物论</a:t>
            </a:r>
          </a:p>
        </p:txBody>
      </p:sp>
      <p:sp>
        <p:nvSpPr>
          <p:cNvPr id="12" name="矩形 7184">
            <a:extLst>
              <a:ext uri="{FF2B5EF4-FFF2-40B4-BE49-F238E27FC236}">
                <a16:creationId xmlns:a16="http://schemas.microsoft.com/office/drawing/2014/main" xmlns="" id="{E84E7A69-F242-4F72-8A3D-FFF1C93B2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25" y="1836225"/>
            <a:ext cx="2797175" cy="615950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3" name="矩形 7185">
            <a:extLst>
              <a:ext uri="{FF2B5EF4-FFF2-40B4-BE49-F238E27FC236}">
                <a16:creationId xmlns:a16="http://schemas.microsoft.com/office/drawing/2014/main" xmlns="" id="{20B4FD81-A73A-4A36-B242-19D0E8CE1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25" y="1836225"/>
            <a:ext cx="27971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物质观</a:t>
            </a:r>
          </a:p>
        </p:txBody>
      </p:sp>
      <p:sp>
        <p:nvSpPr>
          <p:cNvPr id="14" name="矩形 7188">
            <a:extLst>
              <a:ext uri="{FF2B5EF4-FFF2-40B4-BE49-F238E27FC236}">
                <a16:creationId xmlns:a16="http://schemas.microsoft.com/office/drawing/2014/main" xmlns="" id="{0D9D40D1-D174-48F5-9670-24A910627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25" y="3580888"/>
            <a:ext cx="2797175" cy="641350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5" name="矩形 7189">
            <a:extLst>
              <a:ext uri="{FF2B5EF4-FFF2-40B4-BE49-F238E27FC236}">
                <a16:creationId xmlns:a16="http://schemas.microsoft.com/office/drawing/2014/main" xmlns="" id="{E3B1ACA9-15FB-42DC-8549-0CDEC80C5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25" y="3580888"/>
            <a:ext cx="2797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意识观</a:t>
            </a:r>
          </a:p>
        </p:txBody>
      </p:sp>
    </p:spTree>
    <p:extLst>
      <p:ext uri="{BB962C8B-B14F-4D97-AF65-F5344CB8AC3E}">
        <p14:creationId xmlns:p14="http://schemas.microsoft.com/office/powerpoint/2010/main" xmlns="" val="4879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171">
            <a:extLst>
              <a:ext uri="{FF2B5EF4-FFF2-40B4-BE49-F238E27FC236}">
                <a16:creationId xmlns:a16="http://schemas.microsoft.com/office/drawing/2014/main" xmlns="" id="{17EECF6B-B068-4AB9-8F06-59B6AECA0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613" y="4387850"/>
            <a:ext cx="825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任意多边形 7172">
            <a:extLst>
              <a:ext uri="{FF2B5EF4-FFF2-40B4-BE49-F238E27FC236}">
                <a16:creationId xmlns:a16="http://schemas.microsoft.com/office/drawing/2014/main" xmlns="" id="{68E487AF-5B23-4339-98A4-7DBB4757F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3563938"/>
            <a:ext cx="984250" cy="879475"/>
          </a:xfrm>
          <a:custGeom>
            <a:avLst/>
            <a:gdLst>
              <a:gd name="T0" fmla="*/ 0 w 983930"/>
              <a:gd name="T1" fmla="*/ 0 h 657890"/>
              <a:gd name="T2" fmla="*/ 494209 w 983930"/>
              <a:gd name="T3" fmla="*/ 0 h 657890"/>
              <a:gd name="T4" fmla="*/ 494209 w 983930"/>
              <a:gd name="T5" fmla="*/ 38294464 h 657890"/>
              <a:gd name="T6" fmla="*/ 988419 w 983930"/>
              <a:gd name="T7" fmla="*/ 38294464 h 657890"/>
              <a:gd name="T8" fmla="*/ 0 60000 65536"/>
              <a:gd name="T9" fmla="*/ 0 60000 65536"/>
              <a:gd name="T10" fmla="*/ 0 60000 65536"/>
              <a:gd name="T11" fmla="*/ 0 60000 65536"/>
              <a:gd name="T12" fmla="*/ 0 w 983930"/>
              <a:gd name="T13" fmla="*/ 0 h 657890"/>
              <a:gd name="T14" fmla="*/ 983930 w 983930"/>
              <a:gd name="T15" fmla="*/ 657890 h 6578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930" h="657890">
                <a:moveTo>
                  <a:pt x="0" y="0"/>
                </a:moveTo>
                <a:lnTo>
                  <a:pt x="491965" y="0"/>
                </a:lnTo>
                <a:lnTo>
                  <a:pt x="491965" y="657890"/>
                </a:lnTo>
                <a:lnTo>
                  <a:pt x="983930" y="657890"/>
                </a:lnTo>
              </a:path>
            </a:pathLst>
          </a:custGeom>
          <a:noFill/>
          <a:ln w="25400">
            <a:solidFill>
              <a:srgbClr val="C2C2C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7173">
            <a:extLst>
              <a:ext uri="{FF2B5EF4-FFF2-40B4-BE49-F238E27FC236}">
                <a16:creationId xmlns:a16="http://schemas.microsoft.com/office/drawing/2014/main" xmlns="" id="{719FB0C1-6F4C-4B63-9F28-D775B26CB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313" y="3963988"/>
            <a:ext cx="58737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任意多边形 7174">
            <a:extLst>
              <a:ext uri="{FF2B5EF4-FFF2-40B4-BE49-F238E27FC236}">
                <a16:creationId xmlns:a16="http://schemas.microsoft.com/office/drawing/2014/main" xmlns="" id="{8CDE1A43-B518-4B1E-914B-8883449A7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3497263"/>
            <a:ext cx="984250" cy="122237"/>
          </a:xfrm>
          <a:custGeom>
            <a:avLst/>
            <a:gdLst>
              <a:gd name="T0" fmla="*/ 0 w 983930"/>
              <a:gd name="T1" fmla="*/ 2982444 h 91440"/>
              <a:gd name="T2" fmla="*/ 494209 w 983930"/>
              <a:gd name="T3" fmla="*/ 2982444 h 91440"/>
              <a:gd name="T4" fmla="*/ 494209 w 983930"/>
              <a:gd name="T5" fmla="*/ 2661036 h 91440"/>
              <a:gd name="T6" fmla="*/ 988419 w 983930"/>
              <a:gd name="T7" fmla="*/ 2661036 h 91440"/>
              <a:gd name="T8" fmla="*/ 0 60000 65536"/>
              <a:gd name="T9" fmla="*/ 0 60000 65536"/>
              <a:gd name="T10" fmla="*/ 0 60000 65536"/>
              <a:gd name="T11" fmla="*/ 0 60000 65536"/>
              <a:gd name="T12" fmla="*/ 0 w 983930"/>
              <a:gd name="T13" fmla="*/ 0 h 91440"/>
              <a:gd name="T14" fmla="*/ 983930 w 983930"/>
              <a:gd name="T15" fmla="*/ 91440 h 9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930" h="91440">
                <a:moveTo>
                  <a:pt x="0" y="51243"/>
                </a:moveTo>
                <a:lnTo>
                  <a:pt x="491965" y="51243"/>
                </a:lnTo>
                <a:lnTo>
                  <a:pt x="491965" y="45720"/>
                </a:lnTo>
                <a:lnTo>
                  <a:pt x="983930" y="45720"/>
                </a:lnTo>
              </a:path>
            </a:pathLst>
          </a:custGeom>
          <a:noFill/>
          <a:ln w="25400">
            <a:solidFill>
              <a:srgbClr val="C2C2C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7175">
            <a:extLst>
              <a:ext uri="{FF2B5EF4-FFF2-40B4-BE49-F238E27FC236}">
                <a16:creationId xmlns:a16="http://schemas.microsoft.com/office/drawing/2014/main" xmlns="" id="{79FEFC5E-98CC-40F1-8A7E-4DFC839FA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3524250"/>
            <a:ext cx="49213" cy="6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任意多边形 7176">
            <a:extLst>
              <a:ext uri="{FF2B5EF4-FFF2-40B4-BE49-F238E27FC236}">
                <a16:creationId xmlns:a16="http://schemas.microsoft.com/office/drawing/2014/main" xmlns="" id="{0A96A9D4-1EDE-4A45-AEC4-D3F38E0EE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2686050"/>
            <a:ext cx="984250" cy="877888"/>
          </a:xfrm>
          <a:custGeom>
            <a:avLst/>
            <a:gdLst>
              <a:gd name="T0" fmla="*/ 0 w 983930"/>
              <a:gd name="T1" fmla="*/ 35877231 h 659913"/>
              <a:gd name="T2" fmla="*/ 494209 w 983930"/>
              <a:gd name="T3" fmla="*/ 35877231 h 659913"/>
              <a:gd name="T4" fmla="*/ 494209 w 983930"/>
              <a:gd name="T5" fmla="*/ 0 h 659913"/>
              <a:gd name="T6" fmla="*/ 988419 w 983930"/>
              <a:gd name="T7" fmla="*/ 0 h 659913"/>
              <a:gd name="T8" fmla="*/ 0 60000 65536"/>
              <a:gd name="T9" fmla="*/ 0 60000 65536"/>
              <a:gd name="T10" fmla="*/ 0 60000 65536"/>
              <a:gd name="T11" fmla="*/ 0 60000 65536"/>
              <a:gd name="T12" fmla="*/ 0 w 983930"/>
              <a:gd name="T13" fmla="*/ 0 h 659913"/>
              <a:gd name="T14" fmla="*/ 983930 w 983930"/>
              <a:gd name="T15" fmla="*/ 659913 h 6599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930" h="659913">
                <a:moveTo>
                  <a:pt x="0" y="659913"/>
                </a:moveTo>
                <a:lnTo>
                  <a:pt x="491965" y="659913"/>
                </a:lnTo>
                <a:lnTo>
                  <a:pt x="491965" y="0"/>
                </a:lnTo>
                <a:lnTo>
                  <a:pt x="983930" y="0"/>
                </a:lnTo>
              </a:path>
            </a:pathLst>
          </a:custGeom>
          <a:noFill/>
          <a:ln w="25400">
            <a:solidFill>
              <a:srgbClr val="C2C2C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矩形 7177">
            <a:extLst>
              <a:ext uri="{FF2B5EF4-FFF2-40B4-BE49-F238E27FC236}">
                <a16:creationId xmlns:a16="http://schemas.microsoft.com/office/drawing/2014/main" xmlns="" id="{FFC6F8D2-3739-400A-941F-5880C4928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313" y="3086100"/>
            <a:ext cx="58737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任意多边形 7178">
            <a:extLst>
              <a:ext uri="{FF2B5EF4-FFF2-40B4-BE49-F238E27FC236}">
                <a16:creationId xmlns:a16="http://schemas.microsoft.com/office/drawing/2014/main" xmlns="" id="{9EC1FB90-94DB-40D4-95FF-10B8083D7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1779588"/>
            <a:ext cx="984250" cy="1784350"/>
          </a:xfrm>
          <a:custGeom>
            <a:avLst/>
            <a:gdLst>
              <a:gd name="T0" fmla="*/ 0 w 983930"/>
              <a:gd name="T1" fmla="*/ 132155266 h 1307323"/>
              <a:gd name="T2" fmla="*/ 494209 w 983930"/>
              <a:gd name="T3" fmla="*/ 132155266 h 1307323"/>
              <a:gd name="T4" fmla="*/ 494209 w 983930"/>
              <a:gd name="T5" fmla="*/ 0 h 1307323"/>
              <a:gd name="T6" fmla="*/ 988419 w 983930"/>
              <a:gd name="T7" fmla="*/ 0 h 1307323"/>
              <a:gd name="T8" fmla="*/ 0 60000 65536"/>
              <a:gd name="T9" fmla="*/ 0 60000 65536"/>
              <a:gd name="T10" fmla="*/ 0 60000 65536"/>
              <a:gd name="T11" fmla="*/ 0 60000 65536"/>
              <a:gd name="T12" fmla="*/ 0 w 983930"/>
              <a:gd name="T13" fmla="*/ 0 h 1307323"/>
              <a:gd name="T14" fmla="*/ 983930 w 983930"/>
              <a:gd name="T15" fmla="*/ 1307323 h 13073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3930" h="1307323">
                <a:moveTo>
                  <a:pt x="0" y="1307323"/>
                </a:moveTo>
                <a:lnTo>
                  <a:pt x="491965" y="1307323"/>
                </a:lnTo>
                <a:lnTo>
                  <a:pt x="491965" y="0"/>
                </a:lnTo>
                <a:lnTo>
                  <a:pt x="983930" y="0"/>
                </a:lnTo>
              </a:path>
            </a:pathLst>
          </a:custGeom>
          <a:noFill/>
          <a:ln w="25400">
            <a:solidFill>
              <a:srgbClr val="C2C2C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矩形 7179">
            <a:extLst>
              <a:ext uri="{FF2B5EF4-FFF2-40B4-BE49-F238E27FC236}">
                <a16:creationId xmlns:a16="http://schemas.microsoft.com/office/drawing/2014/main" xmlns="" id="{882DBBD6-A212-4181-B82E-B606339E7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200" y="2640013"/>
            <a:ext cx="809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矩形 7181">
            <a:extLst>
              <a:ext uri="{FF2B5EF4-FFF2-40B4-BE49-F238E27FC236}">
                <a16:creationId xmlns:a16="http://schemas.microsoft.com/office/drawing/2014/main" xmlns="" id="{CF862437-9FD7-45B5-B2B1-FDF45D007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2624996"/>
            <a:ext cx="2268537" cy="18478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605" tIns="14605" rIns="14605" bIns="1460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唯物论：物质观</a:t>
            </a:r>
          </a:p>
        </p:txBody>
      </p:sp>
      <p:sp>
        <p:nvSpPr>
          <p:cNvPr id="15" name="矩形 7182">
            <a:extLst>
              <a:ext uri="{FF2B5EF4-FFF2-40B4-BE49-F238E27FC236}">
                <a16:creationId xmlns:a16="http://schemas.microsoft.com/office/drawing/2014/main" xmlns="" id="{6DC627AF-B5CD-4769-BE7F-2FD132789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1430338"/>
            <a:ext cx="2312987" cy="601662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7183">
            <a:extLst>
              <a:ext uri="{FF2B5EF4-FFF2-40B4-BE49-F238E27FC236}">
                <a16:creationId xmlns:a16="http://schemas.microsoft.com/office/drawing/2014/main" xmlns="" id="{54F43D76-852D-4B48-A551-052027AF3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425" y="1457325"/>
            <a:ext cx="3738563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物质范畴</a:t>
            </a:r>
          </a:p>
        </p:txBody>
      </p:sp>
      <p:sp>
        <p:nvSpPr>
          <p:cNvPr id="17" name="矩形 7184">
            <a:extLst>
              <a:ext uri="{FF2B5EF4-FFF2-40B4-BE49-F238E27FC236}">
                <a16:creationId xmlns:a16="http://schemas.microsoft.com/office/drawing/2014/main" xmlns="" id="{11D0F19C-EFCD-4D70-A7DB-77C5A4930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2376488"/>
            <a:ext cx="2312987" cy="615950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7185">
            <a:extLst>
              <a:ext uri="{FF2B5EF4-FFF2-40B4-BE49-F238E27FC236}">
                <a16:creationId xmlns:a16="http://schemas.microsoft.com/office/drawing/2014/main" xmlns="" id="{FDEA2E3E-76CF-460D-9821-68A1E4F83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2376488"/>
            <a:ext cx="52768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物质和运动</a:t>
            </a:r>
          </a:p>
        </p:txBody>
      </p:sp>
      <p:sp>
        <p:nvSpPr>
          <p:cNvPr id="19" name="矩形 7186">
            <a:extLst>
              <a:ext uri="{FF2B5EF4-FFF2-40B4-BE49-F238E27FC236}">
                <a16:creationId xmlns:a16="http://schemas.microsoft.com/office/drawing/2014/main" xmlns="" id="{8103DF3E-B840-431D-A347-ECBC4C036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3246438"/>
            <a:ext cx="2312987" cy="620712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Arial" panose="020B0604020202020204" pitchFamily="34" charset="0"/>
            </a:endParaRPr>
          </a:p>
        </p:txBody>
      </p:sp>
      <p:sp>
        <p:nvSpPr>
          <p:cNvPr id="20" name="矩形 7187">
            <a:extLst>
              <a:ext uri="{FF2B5EF4-FFF2-40B4-BE49-F238E27FC236}">
                <a16:creationId xmlns:a16="http://schemas.microsoft.com/office/drawing/2014/main" xmlns="" id="{2C7B5D7E-51FC-4ED3-BF59-574B08883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3246438"/>
            <a:ext cx="45021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运动和静止</a:t>
            </a:r>
          </a:p>
        </p:txBody>
      </p:sp>
      <p:sp>
        <p:nvSpPr>
          <p:cNvPr id="21" name="矩形 7188">
            <a:extLst>
              <a:ext uri="{FF2B5EF4-FFF2-40B4-BE49-F238E27FC236}">
                <a16:creationId xmlns:a16="http://schemas.microsoft.com/office/drawing/2014/main" xmlns="" id="{F3948A20-DA9D-4A07-9909-5A7BFB84C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4121150"/>
            <a:ext cx="2312987" cy="641350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Arial" panose="020B0604020202020204" pitchFamily="34" charset="0"/>
            </a:endParaRPr>
          </a:p>
        </p:txBody>
      </p:sp>
      <p:sp>
        <p:nvSpPr>
          <p:cNvPr id="22" name="矩形 7189">
            <a:extLst>
              <a:ext uri="{FF2B5EF4-FFF2-40B4-BE49-F238E27FC236}">
                <a16:creationId xmlns:a16="http://schemas.microsoft.com/office/drawing/2014/main" xmlns="" id="{AABFC313-DDB5-4140-980E-BFB1706F7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4121150"/>
            <a:ext cx="434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物质运动与时空</a:t>
            </a:r>
          </a:p>
        </p:txBody>
      </p:sp>
    </p:spTree>
    <p:extLst>
      <p:ext uri="{BB962C8B-B14F-4D97-AF65-F5344CB8AC3E}">
        <p14:creationId xmlns:p14="http://schemas.microsoft.com/office/powerpoint/2010/main" xmlns="" val="18208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E86BDE3-D615-4020-ADBE-FA3CE29D3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物质范畴及其理论意义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A18AFAC-6873-4806-A7CA-401D767FB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定义</a:t>
            </a:r>
            <a:r>
              <a:rPr lang="en-US" altLang="zh-CN" b="1" dirty="0"/>
              <a:t>:“</a:t>
            </a:r>
            <a:r>
              <a:rPr lang="zh-CN" altLang="en-US" dirty="0"/>
              <a:t>物质是标志客观实在的哲学范畴</a:t>
            </a:r>
            <a:r>
              <a:rPr lang="en-US" altLang="zh-CN" dirty="0"/>
              <a:t>,</a:t>
            </a:r>
            <a:r>
              <a:rPr lang="zh-CN" altLang="en-US" dirty="0"/>
              <a:t>这种客观实在是人通过 感觉感知的</a:t>
            </a:r>
            <a:r>
              <a:rPr lang="en-US" altLang="zh-CN" dirty="0"/>
              <a:t>,</a:t>
            </a:r>
            <a:r>
              <a:rPr lang="zh-CN" altLang="en-US" dirty="0"/>
              <a:t>它不依赖于我们的感觉而存在</a:t>
            </a:r>
            <a:r>
              <a:rPr lang="en-US" altLang="zh-CN" dirty="0"/>
              <a:t>,</a:t>
            </a:r>
            <a:r>
              <a:rPr lang="zh-CN" altLang="en-US" dirty="0"/>
              <a:t>为我们的感觉所复写、 摄影、反映。” </a:t>
            </a:r>
          </a:p>
          <a:p>
            <a:r>
              <a:rPr lang="zh-CN" altLang="en-US" b="1" dirty="0"/>
              <a:t>定义方式</a:t>
            </a:r>
            <a:r>
              <a:rPr lang="en-US" altLang="zh-CN" b="1" dirty="0"/>
              <a:t>:</a:t>
            </a:r>
            <a:r>
              <a:rPr lang="zh-CN" altLang="en-US" dirty="0"/>
              <a:t>通过物质和意识的关系 </a:t>
            </a:r>
          </a:p>
          <a:p>
            <a:r>
              <a:rPr lang="zh-CN" altLang="en-US" b="1" dirty="0"/>
              <a:t>物质的唯一特性</a:t>
            </a:r>
            <a:r>
              <a:rPr lang="en-US" altLang="zh-CN" b="1" dirty="0"/>
              <a:t>:</a:t>
            </a:r>
            <a:r>
              <a:rPr lang="zh-CN" altLang="en-US" dirty="0"/>
              <a:t>客观实在 </a:t>
            </a:r>
          </a:p>
          <a:p>
            <a:endParaRPr lang="zh-CN" altLang="en-US" dirty="0"/>
          </a:p>
        </p:txBody>
      </p:sp>
      <p:sp>
        <p:nvSpPr>
          <p:cNvPr id="4" name="文本框 11267">
            <a:extLst>
              <a:ext uri="{FF2B5EF4-FFF2-40B4-BE49-F238E27FC236}">
                <a16:creationId xmlns:a16="http://schemas.microsoft.com/office/drawing/2014/main" xmlns="" id="{25732AC5-5B0C-4A13-89C2-BC09D93DD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7248"/>
            <a:ext cx="1054135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14010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8FD2F94-5369-4934-8BE2-FB1C5534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物质和运动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B5B9E2D-F7C2-469E-99D3-3BC754BB1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运动的定义</a:t>
            </a:r>
            <a:r>
              <a:rPr lang="en-US" altLang="zh-CN" b="1" dirty="0"/>
              <a:t>:</a:t>
            </a:r>
            <a:r>
              <a:rPr lang="zh-CN" altLang="en-US" dirty="0"/>
              <a:t>运动是标志一切事物和现象的变化及其过程的 哲学范畴。运动是物质的存在方式和根本属性。 </a:t>
            </a:r>
          </a:p>
          <a:p>
            <a:r>
              <a:rPr lang="zh-CN" altLang="en-US" b="1" dirty="0"/>
              <a:t>物质和运动的关系</a:t>
            </a:r>
            <a:r>
              <a:rPr lang="en-US" altLang="zh-CN" b="1" dirty="0"/>
              <a:t>:</a:t>
            </a:r>
            <a:r>
              <a:rPr lang="zh-CN" altLang="en-US" dirty="0"/>
              <a:t>不可分割。一方面</a:t>
            </a:r>
            <a:r>
              <a:rPr lang="en-US" altLang="zh-CN" dirty="0"/>
              <a:t>,</a:t>
            </a:r>
            <a:r>
              <a:rPr lang="zh-CN" altLang="en-US" dirty="0"/>
              <a:t>物质是运动着的物 质。另一方面</a:t>
            </a:r>
            <a:r>
              <a:rPr lang="en-US" altLang="zh-CN" dirty="0"/>
              <a:t>,</a:t>
            </a:r>
            <a:r>
              <a:rPr lang="zh-CN" altLang="en-US" dirty="0"/>
              <a:t>运动是物质在运动。 </a:t>
            </a:r>
          </a:p>
          <a:p>
            <a:r>
              <a:rPr lang="zh-CN" altLang="en-US" b="1" dirty="0"/>
              <a:t>方法论意义</a:t>
            </a:r>
            <a:r>
              <a:rPr lang="en-US" altLang="zh-CN" b="1" dirty="0"/>
              <a:t>:</a:t>
            </a:r>
            <a:r>
              <a:rPr lang="zh-CN" altLang="en-US" dirty="0"/>
              <a:t>脱离物质谈运动</a:t>
            </a:r>
            <a:r>
              <a:rPr lang="en-US" altLang="zh-CN" dirty="0"/>
              <a:t>,</a:t>
            </a:r>
            <a:r>
              <a:rPr lang="zh-CN" altLang="en-US" dirty="0"/>
              <a:t>将导致唯心主义。脱离运动 谈物质</a:t>
            </a:r>
            <a:r>
              <a:rPr lang="en-US" altLang="zh-CN" dirty="0"/>
              <a:t>,</a:t>
            </a:r>
            <a:r>
              <a:rPr lang="zh-CN" altLang="en-US" dirty="0"/>
              <a:t>将导致形而上学 </a:t>
            </a:r>
          </a:p>
          <a:p>
            <a:endParaRPr lang="zh-CN" altLang="en-US" dirty="0"/>
          </a:p>
        </p:txBody>
      </p:sp>
      <p:sp>
        <p:nvSpPr>
          <p:cNvPr id="4" name="文本框 11267">
            <a:extLst>
              <a:ext uri="{FF2B5EF4-FFF2-40B4-BE49-F238E27FC236}">
                <a16:creationId xmlns:a16="http://schemas.microsoft.com/office/drawing/2014/main" xmlns="" id="{73B2141C-1F56-46AB-AF59-73950DC15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66019"/>
            <a:ext cx="1054135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42209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7999062-DC76-4500-9B58-9937D75DC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运动和静止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3A2074C-27F4-4102-A4BE-E5060475D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静止的定义</a:t>
            </a:r>
            <a:r>
              <a:rPr lang="en-US" altLang="zh-CN" b="1" dirty="0"/>
              <a:t>:</a:t>
            </a:r>
            <a:r>
              <a:rPr lang="zh-CN" altLang="en-US" dirty="0"/>
              <a:t>静止是物质运动在一定条件下的稳定状态</a:t>
            </a:r>
            <a:r>
              <a:rPr lang="en-US" altLang="zh-CN" dirty="0"/>
              <a:t>,</a:t>
            </a:r>
            <a:r>
              <a:rPr lang="zh-CN" altLang="en-US" dirty="0"/>
              <a:t>包括空间位置和 根本性质暂时未变这样两种运动的特殊状态。 </a:t>
            </a:r>
          </a:p>
          <a:p>
            <a:r>
              <a:rPr lang="zh-CN" altLang="en-US" b="1" dirty="0"/>
              <a:t>运动和静止的关系</a:t>
            </a:r>
            <a:r>
              <a:rPr lang="en-US" altLang="zh-CN" b="1" dirty="0"/>
              <a:t>:</a:t>
            </a:r>
            <a:r>
              <a:rPr lang="zh-CN" altLang="en-US" dirty="0"/>
              <a:t>对立统一。 相互区别</a:t>
            </a:r>
            <a:r>
              <a:rPr lang="en-US" altLang="zh-CN" dirty="0"/>
              <a:t>:</a:t>
            </a:r>
            <a:r>
              <a:rPr lang="zh-CN" altLang="en-US" dirty="0"/>
              <a:t>运动是绝对的、无条件性</a:t>
            </a:r>
            <a:r>
              <a:rPr lang="en-US" altLang="zh-CN" dirty="0"/>
              <a:t>,</a:t>
            </a:r>
            <a:r>
              <a:rPr lang="zh-CN" altLang="en-US" dirty="0"/>
              <a:t>静止是相对的、有条件性。 相互联系</a:t>
            </a:r>
            <a:r>
              <a:rPr lang="en-US" altLang="zh-CN" dirty="0"/>
              <a:t>:</a:t>
            </a:r>
            <a:r>
              <a:rPr lang="zh-CN" altLang="en-US" dirty="0"/>
              <a:t>运动和静止相互依赖、相互渗透、相互包含</a:t>
            </a:r>
            <a:r>
              <a:rPr lang="en-US" altLang="zh-CN" dirty="0"/>
              <a:t>,“</a:t>
            </a:r>
            <a:r>
              <a:rPr lang="zh-CN" altLang="en-US" dirty="0"/>
              <a:t>动中有静、静 中有动”。 </a:t>
            </a:r>
          </a:p>
          <a:p>
            <a:r>
              <a:rPr lang="zh-CN" altLang="en-US" b="1" dirty="0"/>
              <a:t>方法论意义</a:t>
            </a:r>
            <a:r>
              <a:rPr lang="en-US" altLang="zh-CN" b="1" dirty="0"/>
              <a:t>:</a:t>
            </a:r>
            <a:r>
              <a:rPr lang="zh-CN" altLang="en-US" dirty="0"/>
              <a:t>夸大静止</a:t>
            </a:r>
            <a:r>
              <a:rPr lang="en-US" altLang="zh-CN" dirty="0"/>
              <a:t>,</a:t>
            </a:r>
            <a:r>
              <a:rPr lang="zh-CN" altLang="en-US" dirty="0"/>
              <a:t>否定运动将导致形而上学</a:t>
            </a:r>
            <a:r>
              <a:rPr lang="en-US" altLang="zh-CN" dirty="0"/>
              <a:t>;</a:t>
            </a:r>
            <a:r>
              <a:rPr lang="zh-CN" altLang="en-US" dirty="0"/>
              <a:t>夸大运动</a:t>
            </a:r>
            <a:r>
              <a:rPr lang="en-US" altLang="zh-CN" dirty="0"/>
              <a:t>,</a:t>
            </a:r>
            <a:r>
              <a:rPr lang="zh-CN" altLang="en-US" dirty="0"/>
              <a:t>否定静止 将导致诡辩论 </a:t>
            </a:r>
          </a:p>
          <a:p>
            <a:endParaRPr lang="zh-CN" altLang="en-US" dirty="0"/>
          </a:p>
        </p:txBody>
      </p:sp>
      <p:sp>
        <p:nvSpPr>
          <p:cNvPr id="4" name="文本框 11267">
            <a:extLst>
              <a:ext uri="{FF2B5EF4-FFF2-40B4-BE49-F238E27FC236}">
                <a16:creationId xmlns:a16="http://schemas.microsoft.com/office/drawing/2014/main" xmlns="" id="{E866DD56-6123-4C0E-A1CE-67E030B33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66019"/>
            <a:ext cx="1054135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37451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E3DCD4C-DF14-40F1-BB84-3842BB7C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例题（单选）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E82518C-BFF0-4F13-B7A1-4306B48D4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有一副对联</a:t>
            </a:r>
            <a:r>
              <a:rPr lang="en-US" altLang="zh-CN" dirty="0"/>
              <a:t>,</a:t>
            </a:r>
            <a:r>
              <a:rPr lang="zh-CN" altLang="en-US" dirty="0"/>
              <a:t>上联“橘子洲</a:t>
            </a:r>
            <a:r>
              <a:rPr lang="en-US" altLang="zh-CN" dirty="0"/>
              <a:t>,</a:t>
            </a:r>
            <a:r>
              <a:rPr lang="zh-CN" altLang="en-US" dirty="0"/>
              <a:t>洲旁舟</a:t>
            </a:r>
            <a:r>
              <a:rPr lang="en-US" altLang="zh-CN" dirty="0"/>
              <a:t>,</a:t>
            </a:r>
            <a:r>
              <a:rPr lang="zh-CN" altLang="en-US" dirty="0"/>
              <a:t>舟行洲不行”</a:t>
            </a:r>
            <a:r>
              <a:rPr lang="en-US" altLang="zh-CN" dirty="0"/>
              <a:t>,</a:t>
            </a:r>
            <a:r>
              <a:rPr lang="zh-CN" altLang="en-US" dirty="0"/>
              <a:t>下联“天心阁</a:t>
            </a:r>
            <a:r>
              <a:rPr lang="en-US" altLang="zh-CN" dirty="0"/>
              <a:t>,</a:t>
            </a:r>
            <a:r>
              <a:rPr lang="zh-CN" altLang="en-US" dirty="0"/>
              <a:t>阁中鸽</a:t>
            </a:r>
            <a:r>
              <a:rPr lang="en-US" altLang="zh-CN" dirty="0"/>
              <a:t>,</a:t>
            </a:r>
            <a:r>
              <a:rPr lang="zh-CN" altLang="en-US" dirty="0"/>
              <a:t>鸽飞阁不飞”。这形象地说明了运动和静止 是相互依存的。静止是</a:t>
            </a:r>
            <a:br>
              <a:rPr lang="zh-CN" altLang="en-US" dirty="0"/>
            </a:br>
            <a:r>
              <a:rPr lang="en-US" altLang="zh-CN" dirty="0"/>
              <a:t>A.</a:t>
            </a:r>
            <a:r>
              <a:rPr lang="zh-CN" altLang="en-US" dirty="0"/>
              <a:t>运动的衡量尺度 </a:t>
            </a:r>
          </a:p>
          <a:p>
            <a:r>
              <a:rPr lang="en-US" altLang="zh-CN" dirty="0"/>
              <a:t>B.</a:t>
            </a:r>
            <a:r>
              <a:rPr lang="zh-CN" altLang="en-US" dirty="0"/>
              <a:t>运动的内在原因 </a:t>
            </a:r>
          </a:p>
          <a:p>
            <a:r>
              <a:rPr lang="en-US" altLang="zh-CN" dirty="0"/>
              <a:t>C.</a:t>
            </a:r>
            <a:r>
              <a:rPr lang="zh-CN" altLang="en-US" dirty="0"/>
              <a:t>运动的普遍状态 </a:t>
            </a:r>
          </a:p>
          <a:p>
            <a:r>
              <a:rPr lang="en-US" altLang="zh-CN" dirty="0"/>
              <a:t>D.</a:t>
            </a:r>
            <a:r>
              <a:rPr lang="zh-CN" altLang="en-US" dirty="0"/>
              <a:t>运动的存在方式 </a:t>
            </a:r>
          </a:p>
          <a:p>
            <a:pPr>
              <a:tabLst>
                <a:tab pos="1884363" algn="l"/>
              </a:tabLst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678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F31488D-ED7E-499D-B349-A51507D5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物质运动与时空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B68FA4F-8946-4042-BCAC-F1C726D23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定义</a:t>
            </a:r>
            <a:r>
              <a:rPr lang="en-US" altLang="zh-CN" b="1" dirty="0"/>
              <a:t>:</a:t>
            </a:r>
            <a:r>
              <a:rPr lang="zh-CN" altLang="en-US" dirty="0"/>
              <a:t>时间是指物质运动的持续性、顺序性</a:t>
            </a:r>
            <a:r>
              <a:rPr lang="en-US" altLang="zh-CN" dirty="0"/>
              <a:t>,</a:t>
            </a:r>
            <a:r>
              <a:rPr lang="zh-CN" altLang="en-US" dirty="0"/>
              <a:t>特点是一维性</a:t>
            </a:r>
            <a:r>
              <a:rPr lang="en-US" altLang="zh-CN" dirty="0"/>
              <a:t>, </a:t>
            </a:r>
            <a:r>
              <a:rPr lang="zh-CN" altLang="en-US" dirty="0"/>
              <a:t>即一去不复返。空间是指物质运动的广延性、伸张性</a:t>
            </a:r>
            <a:r>
              <a:rPr lang="en-US" altLang="zh-CN" dirty="0"/>
              <a:t>,</a:t>
            </a:r>
            <a:r>
              <a:rPr lang="zh-CN" altLang="en-US" dirty="0"/>
              <a:t>特点 是三维性。 </a:t>
            </a:r>
          </a:p>
          <a:p>
            <a:r>
              <a:rPr lang="zh-CN" altLang="en-US" dirty="0"/>
              <a:t>时间和空间是物质运动的</a:t>
            </a:r>
            <a:r>
              <a:rPr lang="zh-CN" altLang="en-US" b="1" dirty="0"/>
              <a:t>存在形式 </a:t>
            </a:r>
          </a:p>
          <a:p>
            <a:r>
              <a:rPr lang="zh-CN" altLang="en-US" b="1" dirty="0"/>
              <a:t>时空的特点</a:t>
            </a:r>
            <a:r>
              <a:rPr lang="en-US" altLang="zh-CN" b="1" dirty="0"/>
              <a:t>:</a:t>
            </a:r>
            <a:r>
              <a:rPr lang="zh-CN" altLang="en-US" dirty="0"/>
              <a:t>客观性、绝对性、相对性、有限性、无限性 </a:t>
            </a:r>
          </a:p>
          <a:p>
            <a:endParaRPr lang="zh-CN" altLang="en-US" dirty="0"/>
          </a:p>
        </p:txBody>
      </p:sp>
      <p:sp>
        <p:nvSpPr>
          <p:cNvPr id="4" name="文本框 11267">
            <a:extLst>
              <a:ext uri="{FF2B5EF4-FFF2-40B4-BE49-F238E27FC236}">
                <a16:creationId xmlns:a16="http://schemas.microsoft.com/office/drawing/2014/main" xmlns="" id="{4C2B83B0-DE41-4A28-BC0F-FF2346BA8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66019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xmlns="" val="29643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499</Words>
  <Application>Microsoft Office PowerPoint</Application>
  <PresentationFormat>自定义</PresentationFormat>
  <Paragraphs>44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主题​​</vt:lpstr>
      <vt:lpstr>2019考研政治强化课程 马原理</vt:lpstr>
      <vt:lpstr>第二课 唯物论－物质观</vt:lpstr>
      <vt:lpstr>幻灯片 3</vt:lpstr>
      <vt:lpstr>幻灯片 4</vt:lpstr>
      <vt:lpstr>物质范畴及其理论意义</vt:lpstr>
      <vt:lpstr>物质和运动</vt:lpstr>
      <vt:lpstr>运动和静止</vt:lpstr>
      <vt:lpstr>例题（单选）</vt:lpstr>
      <vt:lpstr>物质运动与时空</vt:lpstr>
      <vt:lpstr>例题（单选）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41</cp:revision>
  <dcterms:created xsi:type="dcterms:W3CDTF">2017-06-09T06:12:12Z</dcterms:created>
  <dcterms:modified xsi:type="dcterms:W3CDTF">2018-03-11T08:54:49Z</dcterms:modified>
</cp:coreProperties>
</file>