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71"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F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90" autoAdjust="0"/>
    <p:restoredTop sz="94660"/>
  </p:normalViewPr>
  <p:slideViewPr>
    <p:cSldViewPr snapToGrid="0" showGuides="1">
      <p:cViewPr varScale="1">
        <p:scale>
          <a:sx n="104" d="100"/>
          <a:sy n="104" d="100"/>
        </p:scale>
        <p:origin x="-7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B205529-CEE4-4A0C-B431-C9E8E7730869}"/>
              </a:ext>
            </a:extLst>
          </p:cNvPr>
          <p:cNvSpPr>
            <a:spLocks noGrp="1"/>
          </p:cNvSpPr>
          <p:nvPr>
            <p:ph type="ctrTitle" hasCustomPrompt="1"/>
          </p:nvPr>
        </p:nvSpPr>
        <p:spPr>
          <a:xfrm>
            <a:off x="1524000" y="1846730"/>
            <a:ext cx="9144000" cy="1030941"/>
          </a:xfrm>
        </p:spPr>
        <p:txBody>
          <a:bodyPr anchor="b">
            <a:noAutofit/>
          </a:bodyPr>
          <a:lstStyle>
            <a:lvl1pPr algn="ctr" fontAlgn="auto">
              <a:spcBef>
                <a:spcPts val="0"/>
              </a:spcBef>
              <a:spcAft>
                <a:spcPts val="0"/>
              </a:spcAft>
              <a:buFontTx/>
              <a:buNone/>
              <a:defRPr sz="4800" b="1">
                <a:solidFill>
                  <a:schemeClr val="bg1"/>
                </a:solidFill>
                <a:latin typeface="微软雅黑" panose="020B0503020204020204" pitchFamily="34" charset="-122"/>
                <a:ea typeface="微软雅黑" panose="020B0503020204020204" pitchFamily="34" charset="-122"/>
              </a:defRPr>
            </a:lvl1pPr>
          </a:lstStyle>
          <a:p>
            <a:pPr algn="ctr" fontAlgn="auto">
              <a:spcBef>
                <a:spcPts val="0"/>
              </a:spcBef>
              <a:spcAft>
                <a:spcPts val="0"/>
              </a:spcAft>
              <a:buFontTx/>
              <a:buNone/>
              <a:defRPr/>
            </a:pPr>
            <a:r>
              <a:rPr lang="zh-CN" altLang="en-US" sz="4800" b="1" spc="600" dirty="0">
                <a:solidFill>
                  <a:schemeClr val="bg1"/>
                </a:solidFill>
                <a:latin typeface="微软雅黑" pitchFamily="34" charset="-122"/>
                <a:ea typeface="微软雅黑" pitchFamily="34" charset="-122"/>
                <a:cs typeface="+mj-cs"/>
              </a:rPr>
              <a:t>封皮</a:t>
            </a:r>
            <a:r>
              <a:rPr lang="en-US" altLang="zh-CN" sz="4800" b="1" spc="600" dirty="0">
                <a:solidFill>
                  <a:schemeClr val="bg1"/>
                </a:solidFill>
                <a:latin typeface="微软雅黑" pitchFamily="34" charset="-122"/>
                <a:ea typeface="微软雅黑" pitchFamily="34" charset="-122"/>
                <a:cs typeface="+mj-cs"/>
              </a:rPr>
              <a:t>48</a:t>
            </a:r>
            <a:r>
              <a:rPr lang="zh-CN" altLang="en-US" sz="4800" b="1" spc="600" dirty="0">
                <a:solidFill>
                  <a:schemeClr val="bg1"/>
                </a:solidFill>
                <a:latin typeface="微软雅黑" pitchFamily="34" charset="-122"/>
                <a:ea typeface="微软雅黑" pitchFamily="34" charset="-122"/>
                <a:cs typeface="+mj-cs"/>
              </a:rPr>
              <a:t>号微软雅黑加粗</a:t>
            </a:r>
          </a:p>
        </p:txBody>
      </p:sp>
      <p:sp>
        <p:nvSpPr>
          <p:cNvPr id="3" name="副标题 2">
            <a:extLst>
              <a:ext uri="{FF2B5EF4-FFF2-40B4-BE49-F238E27FC236}">
                <a16:creationId xmlns:a16="http://schemas.microsoft.com/office/drawing/2014/main" xmlns="" id="{BA821FD7-6BE1-4262-95D1-DD10902D49CF}"/>
              </a:ext>
            </a:extLst>
          </p:cNvPr>
          <p:cNvSpPr>
            <a:spLocks noGrp="1"/>
          </p:cNvSpPr>
          <p:nvPr>
            <p:ph type="subTitle" idx="1" hasCustomPrompt="1"/>
          </p:nvPr>
        </p:nvSpPr>
        <p:spPr>
          <a:xfrm>
            <a:off x="1524000" y="3772369"/>
            <a:ext cx="9144000" cy="647224"/>
          </a:xfrm>
        </p:spPr>
        <p:txBody>
          <a:bodyPr>
            <a:noAutofit/>
          </a:bodyPr>
          <a:lstStyle>
            <a:lvl1pPr marL="0" indent="0" algn="ctr">
              <a:buNone/>
              <a:defRPr sz="3200" b="1">
                <a:solidFill>
                  <a:schemeClr val="bg1"/>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r>
              <a:rPr lang="en-US" altLang="zh-CN" dirty="0"/>
              <a:t>XXX</a:t>
            </a:r>
            <a:endParaRPr lang="zh-CN" altLang="en-US" dirty="0"/>
          </a:p>
        </p:txBody>
      </p:sp>
    </p:spTree>
    <p:extLst>
      <p:ext uri="{BB962C8B-B14F-4D97-AF65-F5344CB8AC3E}">
        <p14:creationId xmlns:p14="http://schemas.microsoft.com/office/powerpoint/2010/main" xmlns="" val="1209393713"/>
      </p:ext>
    </p:extLst>
  </p:cSld>
  <p:clrMapOvr>
    <a:masterClrMapping/>
  </p:clrMapOvr>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B25BC60-840B-45BF-85CB-A516D6710474}"/>
              </a:ext>
            </a:extLst>
          </p:cNvPr>
          <p:cNvSpPr>
            <a:spLocks noGrp="1"/>
          </p:cNvSpPr>
          <p:nvPr>
            <p:ph type="title"/>
          </p:nvPr>
        </p:nvSpPr>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xmlns="" id="{218B5A5D-F98B-44EC-9F9F-50CA20B659CD}"/>
              </a:ext>
            </a:extLst>
          </p:cNvPr>
          <p:cNvSpPr>
            <a:spLocks noGrp="1"/>
          </p:cNvSpPr>
          <p:nvPr>
            <p:ph idx="1"/>
          </p:nvPr>
        </p:nvSpPr>
        <p:spPr>
          <a:xfrm>
            <a:off x="528912" y="1089025"/>
            <a:ext cx="8453723" cy="5231092"/>
          </a:xfrm>
        </p:spPr>
        <p:txBody>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1101262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9F1B5515-C645-4529-9B57-3EFE51888F45}"/>
              </a:ext>
            </a:extLst>
          </p:cNvPr>
          <p:cNvSpPr>
            <a:spLocks noGrp="1"/>
          </p:cNvSpPr>
          <p:nvPr>
            <p:ph sz="half" idx="1"/>
          </p:nvPr>
        </p:nvSpPr>
        <p:spPr>
          <a:xfrm>
            <a:off x="528911" y="546848"/>
            <a:ext cx="8453723" cy="5764306"/>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xmlns="" val="251477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34030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3" name="矩形 12">
            <a:extLst>
              <a:ext uri="{FF2B5EF4-FFF2-40B4-BE49-F238E27FC236}">
                <a16:creationId xmlns:a16="http://schemas.microsoft.com/office/drawing/2014/main" xmlns="" id="{E16CDD1C-0656-4CBF-914B-AFD9A13F0EFE}"/>
              </a:ext>
            </a:extLst>
          </p:cNvPr>
          <p:cNvSpPr/>
          <p:nvPr userDrawn="1"/>
        </p:nvSpPr>
        <p:spPr>
          <a:xfrm>
            <a:off x="0" y="-231"/>
            <a:ext cx="12192000" cy="6858000"/>
          </a:xfrm>
          <a:prstGeom prst="rect">
            <a:avLst/>
          </a:prstGeom>
          <a:solidFill>
            <a:srgbClr val="113F3D"/>
          </a:solidFill>
          <a:ln>
            <a:solidFill>
              <a:srgbClr val="113F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a:extLst>
              <a:ext uri="{FF2B5EF4-FFF2-40B4-BE49-F238E27FC236}">
                <a16:creationId xmlns:a16="http://schemas.microsoft.com/office/drawing/2014/main" xmlns="" id="{8C9F982E-D706-4044-B179-15E7E5C03F63}"/>
              </a:ext>
            </a:extLst>
          </p:cNvPr>
          <p:cNvSpPr>
            <a:spLocks noGrp="1"/>
          </p:cNvSpPr>
          <p:nvPr userDrawn="1">
            <p:ph type="title"/>
          </p:nvPr>
        </p:nvSpPr>
        <p:spPr>
          <a:xfrm>
            <a:off x="528912" y="555812"/>
            <a:ext cx="8453723" cy="537881"/>
          </a:xfrm>
          <a:prstGeom prst="rect">
            <a:avLst/>
          </a:prstGeom>
        </p:spPr>
        <p:txBody>
          <a:bodyPr vert="horz" lIns="91440" tIns="45720" rIns="91440" bIns="45720" rtlCol="0" anchor="ctr">
            <a:noAutofit/>
          </a:bodyPr>
          <a:lstStyle/>
          <a:p>
            <a:r>
              <a:rPr lang="zh-CN" altLang="en-US" dirty="0"/>
              <a:t>单击此处编辑母版标题样式</a:t>
            </a:r>
          </a:p>
        </p:txBody>
      </p:sp>
      <p:sp>
        <p:nvSpPr>
          <p:cNvPr id="3" name="文本占位符 2">
            <a:extLst>
              <a:ext uri="{FF2B5EF4-FFF2-40B4-BE49-F238E27FC236}">
                <a16:creationId xmlns:a16="http://schemas.microsoft.com/office/drawing/2014/main" xmlns="" id="{9DDDD1B9-3BB5-481C-8CDC-A7E01457D427}"/>
              </a:ext>
            </a:extLst>
          </p:cNvPr>
          <p:cNvSpPr>
            <a:spLocks noGrp="1"/>
          </p:cNvSpPr>
          <p:nvPr userDrawn="1">
            <p:ph type="body" idx="1"/>
          </p:nvPr>
        </p:nvSpPr>
        <p:spPr>
          <a:xfrm>
            <a:off x="528912" y="1093694"/>
            <a:ext cx="8453723" cy="5226423"/>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pic>
        <p:nvPicPr>
          <p:cNvPr id="15" name="图片 14" descr="图片包含 物体&#10;&#10;已生成极高可信度的说明">
            <a:extLst>
              <a:ext uri="{FF2B5EF4-FFF2-40B4-BE49-F238E27FC236}">
                <a16:creationId xmlns:a16="http://schemas.microsoft.com/office/drawing/2014/main" xmlns="" id="{0214D8A9-8710-4524-A2B3-0B8C577814BE}"/>
              </a:ext>
            </a:extLst>
          </p:cNvPr>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9915671" y="6060843"/>
            <a:ext cx="1971704" cy="500812"/>
          </a:xfrm>
          <a:prstGeom prst="rect">
            <a:avLst/>
          </a:prstGeom>
        </p:spPr>
      </p:pic>
    </p:spTree>
    <p:extLst>
      <p:ext uri="{BB962C8B-B14F-4D97-AF65-F5344CB8AC3E}">
        <p14:creationId xmlns:p14="http://schemas.microsoft.com/office/powerpoint/2010/main" xmlns="" val="1835676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lnSpc>
          <a:spcPct val="90000"/>
        </a:lnSpc>
        <a:spcBef>
          <a:spcPct val="0"/>
        </a:spcBef>
        <a:buNone/>
        <a:defRPr sz="2400" b="1" kern="1200">
          <a:solidFill>
            <a:schemeClr val="bg1"/>
          </a:solidFill>
          <a:latin typeface="微软雅黑" panose="020B0503020204020204" pitchFamily="34" charset="-122"/>
          <a:ea typeface="微软雅黑" panose="020B0503020204020204" pitchFamily="34" charset="-122"/>
          <a:cs typeface="+mj-cs"/>
        </a:defRPr>
      </a:lvl1pPr>
    </p:titleStyle>
    <p:bodyStyle>
      <a:lvl1pPr marL="228600" indent="-228600" algn="l" defTabSz="914400" rtl="0" eaLnBrk="1" latinLnBrk="0" hangingPunct="1">
        <a:lnSpc>
          <a:spcPct val="124000"/>
        </a:lnSpc>
        <a:spcBef>
          <a:spcPts val="10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1pPr>
      <a:lvl2pPr marL="6858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lnSpc>
          <a:spcPct val="124000"/>
        </a:lnSpc>
        <a:spcBef>
          <a:spcPts val="500"/>
        </a:spcBef>
        <a:buFont typeface="Arial" panose="020B0604020202020204" pitchFamily="34" charset="0"/>
        <a:buChar char="•"/>
        <a:defRPr sz="2400" kern="1200">
          <a:solidFill>
            <a:schemeClr val="bg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46" userDrawn="1">
          <p15:clr>
            <a:srgbClr val="F26B43"/>
          </p15:clr>
        </p15:guide>
        <p15:guide id="2" pos="325" userDrawn="1">
          <p15:clr>
            <a:srgbClr val="F26B43"/>
          </p15:clr>
        </p15:guide>
        <p15:guide id="3" pos="5654" userDrawn="1">
          <p15:clr>
            <a:srgbClr val="F26B43"/>
          </p15:clr>
        </p15:guide>
        <p15:guide id="4"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77D75B4-EA35-4C53-AD53-95E3F7CCCE58}"/>
              </a:ext>
            </a:extLst>
          </p:cNvPr>
          <p:cNvSpPr>
            <a:spLocks noGrp="1"/>
          </p:cNvSpPr>
          <p:nvPr>
            <p:ph type="ctrTitle"/>
          </p:nvPr>
        </p:nvSpPr>
        <p:spPr>
          <a:xfrm>
            <a:off x="539263" y="1374657"/>
            <a:ext cx="8436462" cy="2247314"/>
          </a:xfrm>
        </p:spPr>
        <p:txBody>
          <a:bodyPr/>
          <a:lstStyle/>
          <a:p>
            <a:pPr>
              <a:lnSpc>
                <a:spcPct val="150000"/>
              </a:lnSpc>
            </a:pPr>
            <a:r>
              <a:rPr lang="en-US" altLang="zh-CN" dirty="0"/>
              <a:t>2019</a:t>
            </a:r>
            <a:r>
              <a:rPr lang="zh-CN" altLang="en-US" dirty="0"/>
              <a:t>考研政治强化课程</a:t>
            </a:r>
            <a:r>
              <a:rPr lang="en-US" altLang="zh-CN" dirty="0"/>
              <a:t/>
            </a:r>
            <a:br>
              <a:rPr lang="en-US" altLang="zh-CN" dirty="0"/>
            </a:br>
            <a:r>
              <a:rPr lang="zh-CN" altLang="en-US" dirty="0"/>
              <a:t>马原理</a:t>
            </a:r>
          </a:p>
        </p:txBody>
      </p:sp>
      <p:sp>
        <p:nvSpPr>
          <p:cNvPr id="3" name="副标题 2">
            <a:extLst>
              <a:ext uri="{FF2B5EF4-FFF2-40B4-BE49-F238E27FC236}">
                <a16:creationId xmlns:a16="http://schemas.microsoft.com/office/drawing/2014/main" xmlns="" id="{71D5E647-2926-4AD8-B6DA-F68822BF186C}"/>
              </a:ext>
            </a:extLst>
          </p:cNvPr>
          <p:cNvSpPr>
            <a:spLocks noGrp="1"/>
          </p:cNvSpPr>
          <p:nvPr>
            <p:ph type="subTitle" idx="1"/>
          </p:nvPr>
        </p:nvSpPr>
        <p:spPr>
          <a:xfrm>
            <a:off x="539263" y="3965340"/>
            <a:ext cx="8436462" cy="647224"/>
          </a:xfrm>
        </p:spPr>
        <p:txBody>
          <a:bodyPr/>
          <a:lstStyle/>
          <a:p>
            <a:r>
              <a:rPr lang="zh-CN" altLang="en-US" sz="2400" dirty="0"/>
              <a:t>主讲人  徐涛</a:t>
            </a:r>
          </a:p>
          <a:p>
            <a:r>
              <a:rPr lang="zh-CN" altLang="en-US" sz="2400" dirty="0"/>
              <a:t>配套教材：</a:t>
            </a:r>
            <a:r>
              <a:rPr lang="en-US" altLang="zh-CN" sz="2400" dirty="0"/>
              <a:t>《</a:t>
            </a:r>
            <a:r>
              <a:rPr lang="zh-CN" altLang="en-US" sz="2400" dirty="0"/>
              <a:t>考研政治核心考案</a:t>
            </a:r>
            <a:r>
              <a:rPr lang="en-US" altLang="zh-CN" sz="2400" dirty="0"/>
              <a:t>》</a:t>
            </a:r>
          </a:p>
        </p:txBody>
      </p:sp>
    </p:spTree>
    <p:extLst>
      <p:ext uri="{BB962C8B-B14F-4D97-AF65-F5344CB8AC3E}">
        <p14:creationId xmlns:p14="http://schemas.microsoft.com/office/powerpoint/2010/main" xmlns="" val="4076397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2C4EE91-C0D6-48A6-9873-8C20BF9E2770}"/>
              </a:ext>
            </a:extLst>
          </p:cNvPr>
          <p:cNvSpPr>
            <a:spLocks noGrp="1"/>
          </p:cNvSpPr>
          <p:nvPr>
            <p:ph type="title"/>
          </p:nvPr>
        </p:nvSpPr>
        <p:spPr/>
        <p:txBody>
          <a:bodyPr/>
          <a:lstStyle/>
          <a:p>
            <a:r>
              <a:rPr lang="zh-CN" altLang="en-US" dirty="0"/>
              <a:t> 同一性和斗争性在事物发展中的作用原理</a:t>
            </a:r>
          </a:p>
        </p:txBody>
      </p:sp>
      <p:sp>
        <p:nvSpPr>
          <p:cNvPr id="3" name="内容占位符 2">
            <a:extLst>
              <a:ext uri="{FF2B5EF4-FFF2-40B4-BE49-F238E27FC236}">
                <a16:creationId xmlns:a16="http://schemas.microsoft.com/office/drawing/2014/main" xmlns="" id="{EFE3B8ED-1F34-4E51-BD41-86E42553EFE2}"/>
              </a:ext>
            </a:extLst>
          </p:cNvPr>
          <p:cNvSpPr>
            <a:spLocks noGrp="1"/>
          </p:cNvSpPr>
          <p:nvPr>
            <p:ph idx="1"/>
          </p:nvPr>
        </p:nvSpPr>
        <p:spPr/>
        <p:txBody>
          <a:bodyPr/>
          <a:lstStyle/>
          <a:p>
            <a:r>
              <a:rPr lang="zh-CN" altLang="en-US" b="1" dirty="0"/>
              <a:t>矛盾的斗争性在事物发展中的作用表现在：</a:t>
            </a:r>
          </a:p>
          <a:p>
            <a:r>
              <a:rPr lang="zh-CN" altLang="en-US" dirty="0"/>
              <a:t>第一，矛盾双方的斗争促进矛盾双方力量的变化，竞长争高，此消彼长，造成事物的量变。</a:t>
            </a:r>
          </a:p>
          <a:p>
            <a:r>
              <a:rPr lang="zh-CN" altLang="en-US" dirty="0"/>
              <a:t>第二，矛盾双方的斗争，促使矛盾双方的地位和性质发生转化，实现事物的质变。</a:t>
            </a:r>
          </a:p>
          <a:p>
            <a:endParaRPr lang="zh-CN" altLang="en-US" dirty="0"/>
          </a:p>
          <a:p>
            <a:endParaRPr lang="zh-CN" altLang="en-US" dirty="0"/>
          </a:p>
        </p:txBody>
      </p:sp>
      <p:sp>
        <p:nvSpPr>
          <p:cNvPr id="4" name="文本框 23555">
            <a:extLst>
              <a:ext uri="{FF2B5EF4-FFF2-40B4-BE49-F238E27FC236}">
                <a16:creationId xmlns:a16="http://schemas.microsoft.com/office/drawing/2014/main" xmlns="" id="{4CE92798-92E9-4D72-9BD1-ED82B7051482}"/>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774975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1F7DA85-4B8F-4A5E-8FFA-0B3AB5C2271C}"/>
              </a:ext>
            </a:extLst>
          </p:cNvPr>
          <p:cNvSpPr>
            <a:spLocks noGrp="1"/>
          </p:cNvSpPr>
          <p:nvPr>
            <p:ph type="title"/>
          </p:nvPr>
        </p:nvSpPr>
        <p:spPr/>
        <p:txBody>
          <a:bodyPr/>
          <a:lstStyle/>
          <a:p>
            <a:r>
              <a:rPr lang="zh-CN" altLang="en-US" dirty="0"/>
              <a:t> 同一性和斗争性在事物发展中的作用原理</a:t>
            </a:r>
          </a:p>
        </p:txBody>
      </p:sp>
      <p:sp>
        <p:nvSpPr>
          <p:cNvPr id="3" name="内容占位符 2">
            <a:extLst>
              <a:ext uri="{FF2B5EF4-FFF2-40B4-BE49-F238E27FC236}">
                <a16:creationId xmlns:a16="http://schemas.microsoft.com/office/drawing/2014/main" xmlns="" id="{4BDFBA12-FD32-4708-898E-29820F82B91E}"/>
              </a:ext>
            </a:extLst>
          </p:cNvPr>
          <p:cNvSpPr>
            <a:spLocks noGrp="1"/>
          </p:cNvSpPr>
          <p:nvPr>
            <p:ph idx="1"/>
          </p:nvPr>
        </p:nvSpPr>
        <p:spPr/>
        <p:txBody>
          <a:bodyPr/>
          <a:lstStyle/>
          <a:p>
            <a:r>
              <a:rPr lang="zh-CN" altLang="en-US" b="1" dirty="0"/>
              <a:t>方法论：</a:t>
            </a:r>
          </a:p>
          <a:p>
            <a:r>
              <a:rPr lang="zh-CN" altLang="en-US" dirty="0"/>
              <a:t>事物的发展不仅表现为“相反相成”，而且表现为“相辅相成”；</a:t>
            </a:r>
          </a:p>
          <a:p>
            <a:r>
              <a:rPr lang="zh-CN" altLang="en-US" dirty="0"/>
              <a:t>学会从事物的对立面把握事物的统一，逆向思考；</a:t>
            </a:r>
          </a:p>
          <a:p>
            <a:r>
              <a:rPr lang="zh-CN" altLang="en-US" dirty="0"/>
              <a:t>和谐不是无差别的一致。</a:t>
            </a:r>
          </a:p>
          <a:p>
            <a:endParaRPr lang="zh-CN" altLang="en-US" dirty="0"/>
          </a:p>
          <a:p>
            <a:endParaRPr lang="zh-CN" altLang="en-US" dirty="0"/>
          </a:p>
        </p:txBody>
      </p:sp>
      <p:sp>
        <p:nvSpPr>
          <p:cNvPr id="5" name="文本框 23555">
            <a:extLst>
              <a:ext uri="{FF2B5EF4-FFF2-40B4-BE49-F238E27FC236}">
                <a16:creationId xmlns:a16="http://schemas.microsoft.com/office/drawing/2014/main" xmlns="" id="{375BD7A8-5DBB-4B17-B44A-54EF270FC928}"/>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1452070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B41D764-E790-4545-A996-F26FFAFF2891}"/>
              </a:ext>
            </a:extLst>
          </p:cNvPr>
          <p:cNvSpPr>
            <a:spLocks noGrp="1"/>
          </p:cNvSpPr>
          <p:nvPr>
            <p:ph type="title"/>
          </p:nvPr>
        </p:nvSpPr>
        <p:spPr/>
        <p:txBody>
          <a:bodyPr/>
          <a:lstStyle/>
          <a:p>
            <a:r>
              <a:rPr lang="zh-CN" altLang="en-US" dirty="0"/>
              <a:t>内因和外因的辩证关系原理</a:t>
            </a:r>
          </a:p>
        </p:txBody>
      </p:sp>
      <p:sp>
        <p:nvSpPr>
          <p:cNvPr id="3" name="内容占位符 2">
            <a:extLst>
              <a:ext uri="{FF2B5EF4-FFF2-40B4-BE49-F238E27FC236}">
                <a16:creationId xmlns:a16="http://schemas.microsoft.com/office/drawing/2014/main" xmlns="" id="{3FE1FC4B-76C0-4C1D-BE67-73E64947A182}"/>
              </a:ext>
            </a:extLst>
          </p:cNvPr>
          <p:cNvSpPr>
            <a:spLocks noGrp="1"/>
          </p:cNvSpPr>
          <p:nvPr>
            <p:ph idx="1"/>
          </p:nvPr>
        </p:nvSpPr>
        <p:spPr/>
        <p:txBody>
          <a:bodyPr>
            <a:normAutofit lnSpcReduction="10000"/>
          </a:bodyPr>
          <a:lstStyle/>
          <a:p>
            <a:r>
              <a:rPr lang="zh-CN" altLang="en-US" b="1" dirty="0"/>
              <a:t>概念：</a:t>
            </a:r>
            <a:r>
              <a:rPr lang="zh-CN" altLang="en-US" dirty="0"/>
              <a:t>事物的内部矛盾是事物发展的内因；事物的外部矛盾是事物发展的外因。</a:t>
            </a:r>
          </a:p>
          <a:p>
            <a:r>
              <a:rPr lang="zh-CN" altLang="en-US" b="1" dirty="0"/>
              <a:t>关系：对立统一</a:t>
            </a:r>
          </a:p>
          <a:p>
            <a:r>
              <a:rPr lang="zh-CN" altLang="en-US" dirty="0"/>
              <a:t>相互区别。内因即内部矛盾是事物存在的基础，是事物发展的根本原因。外因是事物变化的条件，它能够加速或延缓甚至暂时改变事物发展的进程，是事物发展的第二位的原因。</a:t>
            </a:r>
          </a:p>
          <a:p>
            <a:r>
              <a:rPr lang="zh-CN" altLang="en-US" dirty="0"/>
              <a:t>相互联系。外因必须通过内因而起作用，两者共同推动事物的发展。</a:t>
            </a:r>
          </a:p>
          <a:p>
            <a:endParaRPr lang="zh-CN" altLang="en-US" dirty="0"/>
          </a:p>
          <a:p>
            <a:r>
              <a:rPr lang="zh-CN" altLang="en-US" b="1" dirty="0"/>
              <a:t>方法论：</a:t>
            </a:r>
            <a:r>
              <a:rPr lang="zh-CN" altLang="en-US" dirty="0"/>
              <a:t>事物发展是由内因决定的，并受外因影响</a:t>
            </a:r>
          </a:p>
          <a:p>
            <a:endParaRPr lang="zh-CN" altLang="en-US" dirty="0"/>
          </a:p>
        </p:txBody>
      </p:sp>
      <p:sp>
        <p:nvSpPr>
          <p:cNvPr id="4" name="文本框 23555">
            <a:extLst>
              <a:ext uri="{FF2B5EF4-FFF2-40B4-BE49-F238E27FC236}">
                <a16:creationId xmlns:a16="http://schemas.microsoft.com/office/drawing/2014/main" xmlns="" id="{B02FF6EF-26C2-4DB6-9A8C-A08B62C0AA52}"/>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2777877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BC17F7E1-4D06-416E-99EF-34F44FD40156}"/>
              </a:ext>
            </a:extLst>
          </p:cNvPr>
          <p:cNvSpPr>
            <a:spLocks noGrp="1"/>
          </p:cNvSpPr>
          <p:nvPr>
            <p:ph type="title"/>
          </p:nvPr>
        </p:nvSpPr>
        <p:spPr/>
        <p:txBody>
          <a:bodyPr/>
          <a:lstStyle/>
          <a:p>
            <a:r>
              <a:rPr lang="zh-CN" altLang="en-US" dirty="0"/>
              <a:t> 矛盾的普遍性和特殊性的辩证关系原理</a:t>
            </a:r>
          </a:p>
        </p:txBody>
      </p:sp>
      <p:sp>
        <p:nvSpPr>
          <p:cNvPr id="3" name="内容占位符 2">
            <a:extLst>
              <a:ext uri="{FF2B5EF4-FFF2-40B4-BE49-F238E27FC236}">
                <a16:creationId xmlns:a16="http://schemas.microsoft.com/office/drawing/2014/main" xmlns="" id="{94405261-52BC-4091-8FA0-393F6CEE2511}"/>
              </a:ext>
            </a:extLst>
          </p:cNvPr>
          <p:cNvSpPr>
            <a:spLocks noGrp="1"/>
          </p:cNvSpPr>
          <p:nvPr>
            <p:ph idx="1"/>
          </p:nvPr>
        </p:nvSpPr>
        <p:spPr/>
        <p:txBody>
          <a:bodyPr>
            <a:normAutofit fontScale="92500"/>
          </a:bodyPr>
          <a:lstStyle/>
          <a:p>
            <a:r>
              <a:rPr lang="zh-CN" altLang="en-US" b="1" dirty="0"/>
              <a:t>概念：</a:t>
            </a:r>
            <a:r>
              <a:rPr lang="zh-CN" altLang="en-US" dirty="0"/>
              <a:t>矛盾的普遍性是指矛盾存在于一切事物中，存在于一切事物发展过程的始终，旧的矛盾解决了，新的矛盾又产生。事物始终在矛盾中运动。　　　　</a:t>
            </a:r>
          </a:p>
          <a:p>
            <a:pPr marL="0" indent="0">
              <a:buNone/>
            </a:pPr>
            <a:r>
              <a:rPr lang="zh-CN" altLang="en-US" dirty="0"/>
              <a:t>　　　　　　　　　　　　　　　</a:t>
            </a:r>
          </a:p>
          <a:p>
            <a:r>
              <a:rPr lang="zh-CN" altLang="en-US" b="1" dirty="0"/>
              <a:t>概念：</a:t>
            </a:r>
            <a:r>
              <a:rPr lang="zh-CN" altLang="en-US" dirty="0"/>
              <a:t>矛盾的特殊性是指具体事物在其运动中的矛盾及每一矛盾的各个方面都有其特点。矛盾的特殊性有三种情形：</a:t>
            </a:r>
            <a:endParaRPr lang="en-US" altLang="zh-CN" dirty="0"/>
          </a:p>
          <a:p>
            <a:r>
              <a:rPr lang="zh-CN" altLang="en-US" dirty="0"/>
              <a:t>一是不同事物的矛盾各有其特点；</a:t>
            </a:r>
            <a:endParaRPr lang="en-US" altLang="zh-CN" dirty="0"/>
          </a:p>
          <a:p>
            <a:r>
              <a:rPr lang="zh-CN" altLang="en-US" dirty="0"/>
              <a:t>二是同一事物的矛盾在不同发展过程和发展阶段各有不同特点；</a:t>
            </a:r>
            <a:endParaRPr lang="en-US" altLang="zh-CN" dirty="0"/>
          </a:p>
          <a:p>
            <a:r>
              <a:rPr lang="zh-CN" altLang="en-US" dirty="0"/>
              <a:t>三是构成事物的诸多矛盾以及每一矛盾的不同方面各有不同的 性质、地位和作用。</a:t>
            </a:r>
          </a:p>
          <a:p>
            <a:endParaRPr lang="zh-CN" altLang="en-US" dirty="0"/>
          </a:p>
          <a:p>
            <a:endParaRPr lang="zh-CN" altLang="en-US" dirty="0"/>
          </a:p>
        </p:txBody>
      </p:sp>
      <p:sp>
        <p:nvSpPr>
          <p:cNvPr id="4" name="文本框 23555">
            <a:extLst>
              <a:ext uri="{FF2B5EF4-FFF2-40B4-BE49-F238E27FC236}">
                <a16:creationId xmlns:a16="http://schemas.microsoft.com/office/drawing/2014/main" xmlns="" id="{9ACC8335-38EA-43EC-99B8-FF05E737C3B1}"/>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1906603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90A88E2-AF70-4118-A3B7-B044326B229D}"/>
              </a:ext>
            </a:extLst>
          </p:cNvPr>
          <p:cNvSpPr>
            <a:spLocks noGrp="1"/>
          </p:cNvSpPr>
          <p:nvPr>
            <p:ph type="title"/>
          </p:nvPr>
        </p:nvSpPr>
        <p:spPr/>
        <p:txBody>
          <a:bodyPr/>
          <a:lstStyle/>
          <a:p>
            <a:r>
              <a:rPr lang="zh-CN" altLang="en-US" dirty="0"/>
              <a:t>矛盾的普遍性和特殊性的辩证关系原理</a:t>
            </a:r>
          </a:p>
        </p:txBody>
      </p:sp>
      <p:sp>
        <p:nvSpPr>
          <p:cNvPr id="3" name="内容占位符 2">
            <a:extLst>
              <a:ext uri="{FF2B5EF4-FFF2-40B4-BE49-F238E27FC236}">
                <a16:creationId xmlns:a16="http://schemas.microsoft.com/office/drawing/2014/main" xmlns="" id="{C1EC5B3D-752D-4AC4-A556-00EC3FB6461D}"/>
              </a:ext>
            </a:extLst>
          </p:cNvPr>
          <p:cNvSpPr>
            <a:spLocks noGrp="1"/>
          </p:cNvSpPr>
          <p:nvPr>
            <p:ph idx="1"/>
          </p:nvPr>
        </p:nvSpPr>
        <p:spPr/>
        <p:txBody>
          <a:bodyPr/>
          <a:lstStyle/>
          <a:p>
            <a:r>
              <a:rPr lang="zh-CN" altLang="en-US" b="1" dirty="0"/>
              <a:t>关系：</a:t>
            </a:r>
          </a:p>
          <a:p>
            <a:r>
              <a:rPr lang="zh-CN" altLang="en-US" dirty="0"/>
              <a:t>相互区别。矛盾的共性是无条件的、绝对的，矛盾的个性是有条件的、相对的。相互联系。任何现实存在的事物都是共性和个性的有机统一，共性寓于个性之中，没有离开个性的共性，也没有离开共性的个性。</a:t>
            </a:r>
          </a:p>
          <a:p>
            <a:endParaRPr lang="zh-CN" altLang="en-US" dirty="0"/>
          </a:p>
          <a:p>
            <a:r>
              <a:rPr lang="zh-CN" altLang="en-US" b="1" dirty="0"/>
              <a:t>方法论意义：</a:t>
            </a:r>
            <a:r>
              <a:rPr lang="zh-CN" altLang="en-US" dirty="0"/>
              <a:t>“具体问题具体分析”，对症下药，量体裁衣</a:t>
            </a:r>
          </a:p>
          <a:p>
            <a:endParaRPr lang="zh-CN" altLang="en-US" dirty="0"/>
          </a:p>
        </p:txBody>
      </p:sp>
      <p:sp>
        <p:nvSpPr>
          <p:cNvPr id="4" name="文本框 23555">
            <a:extLst>
              <a:ext uri="{FF2B5EF4-FFF2-40B4-BE49-F238E27FC236}">
                <a16:creationId xmlns:a16="http://schemas.microsoft.com/office/drawing/2014/main" xmlns="" id="{31E55362-E056-4400-99EE-EE3015A95AA0}"/>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1549904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154E292-DFCD-4872-AF06-7E2B69BE6339}"/>
              </a:ext>
            </a:extLst>
          </p:cNvPr>
          <p:cNvSpPr>
            <a:spLocks noGrp="1"/>
          </p:cNvSpPr>
          <p:nvPr>
            <p:ph type="title"/>
          </p:nvPr>
        </p:nvSpPr>
        <p:spPr/>
        <p:txBody>
          <a:bodyPr/>
          <a:lstStyle/>
          <a:p>
            <a:r>
              <a:rPr lang="zh-CN" altLang="en-US" dirty="0"/>
              <a:t>矛盾的不平衡发展原理</a:t>
            </a:r>
          </a:p>
        </p:txBody>
      </p:sp>
      <p:sp>
        <p:nvSpPr>
          <p:cNvPr id="3" name="内容占位符 2">
            <a:extLst>
              <a:ext uri="{FF2B5EF4-FFF2-40B4-BE49-F238E27FC236}">
                <a16:creationId xmlns:a16="http://schemas.microsoft.com/office/drawing/2014/main" xmlns="" id="{4A073BE2-3E10-4AB4-AE7D-3D441AD32942}"/>
              </a:ext>
            </a:extLst>
          </p:cNvPr>
          <p:cNvSpPr>
            <a:spLocks noGrp="1"/>
          </p:cNvSpPr>
          <p:nvPr>
            <p:ph idx="1"/>
          </p:nvPr>
        </p:nvSpPr>
        <p:spPr/>
        <p:txBody>
          <a:bodyPr/>
          <a:lstStyle/>
          <a:p>
            <a:r>
              <a:rPr lang="zh-CN" altLang="en-US" b="1" dirty="0"/>
              <a:t>概念：</a:t>
            </a:r>
            <a:r>
              <a:rPr lang="zh-CN" altLang="en-US" dirty="0"/>
              <a:t>主要矛盾是矛盾体系中处于支配地位，对事物发展起决定作用的矛盾。次要矛盾是处于服从地位的矛盾。在每一对矛盾中又有矛盾的主要方面与矛盾的次要方面。</a:t>
            </a:r>
          </a:p>
          <a:p>
            <a:r>
              <a:rPr lang="zh-CN" altLang="en-US" b="1" dirty="0"/>
              <a:t>原理：</a:t>
            </a:r>
            <a:r>
              <a:rPr lang="zh-CN" altLang="en-US" dirty="0"/>
              <a:t>事物的性质主要是由主要矛盾的主要方面决定的。</a:t>
            </a:r>
          </a:p>
          <a:p>
            <a:r>
              <a:rPr lang="zh-CN" altLang="en-US" b="1" dirty="0"/>
              <a:t>方法论意义：</a:t>
            </a:r>
            <a:r>
              <a:rPr lang="zh-CN" altLang="en-US" dirty="0"/>
              <a:t>“两点论”与“重点论”相结合；抓关键，看主流</a:t>
            </a:r>
          </a:p>
          <a:p>
            <a:endParaRPr lang="zh-CN" altLang="en-US" dirty="0"/>
          </a:p>
        </p:txBody>
      </p:sp>
      <p:sp>
        <p:nvSpPr>
          <p:cNvPr id="4" name="文本框 23555">
            <a:extLst>
              <a:ext uri="{FF2B5EF4-FFF2-40B4-BE49-F238E27FC236}">
                <a16:creationId xmlns:a16="http://schemas.microsoft.com/office/drawing/2014/main" xmlns="" id="{D2820A2B-F623-4D81-9D9B-251054D0A0F7}"/>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2374231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839D414-90F5-49CE-AAF3-C2328689E349}"/>
              </a:ext>
            </a:extLst>
          </p:cNvPr>
          <p:cNvSpPr>
            <a:spLocks noGrp="1"/>
          </p:cNvSpPr>
          <p:nvPr>
            <p:ph type="title"/>
          </p:nvPr>
        </p:nvSpPr>
        <p:spPr/>
        <p:txBody>
          <a:bodyPr/>
          <a:lstStyle/>
          <a:p>
            <a:r>
              <a:rPr lang="zh-CN" altLang="en-US" dirty="0"/>
              <a:t>矛盾分析法</a:t>
            </a:r>
          </a:p>
        </p:txBody>
      </p:sp>
      <p:sp>
        <p:nvSpPr>
          <p:cNvPr id="4" name="文本框 23555">
            <a:extLst>
              <a:ext uri="{FF2B5EF4-FFF2-40B4-BE49-F238E27FC236}">
                <a16:creationId xmlns:a16="http://schemas.microsoft.com/office/drawing/2014/main" xmlns="" id="{9B3F9E25-0400-4BF1-B8C3-FF28898A7874}"/>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graphicFrame>
        <p:nvGraphicFramePr>
          <p:cNvPr id="5" name="表格 4">
            <a:extLst>
              <a:ext uri="{FF2B5EF4-FFF2-40B4-BE49-F238E27FC236}">
                <a16:creationId xmlns:a16="http://schemas.microsoft.com/office/drawing/2014/main" xmlns="" id="{8F613F8E-5D70-4A91-9C91-EADF75C6140F}"/>
              </a:ext>
            </a:extLst>
          </p:cNvPr>
          <p:cNvGraphicFramePr>
            <a:graphicFrameLocks noGrp="1"/>
          </p:cNvGraphicFramePr>
          <p:nvPr>
            <p:extLst>
              <p:ext uri="{D42A27DB-BD31-4B8C-83A1-F6EECF244321}">
                <p14:modId xmlns:p14="http://schemas.microsoft.com/office/powerpoint/2010/main" xmlns="" val="1072460997"/>
              </p:ext>
            </p:extLst>
          </p:nvPr>
        </p:nvGraphicFramePr>
        <p:xfrm>
          <a:off x="550980" y="1353551"/>
          <a:ext cx="8058448" cy="4110624"/>
        </p:xfrm>
        <a:graphic>
          <a:graphicData uri="http://schemas.openxmlformats.org/drawingml/2006/table">
            <a:tbl>
              <a:tblPr>
                <a:tableStyleId>{2D5ABB26-0587-4C30-8999-92F81FD0307C}</a:tableStyleId>
              </a:tblPr>
              <a:tblGrid>
                <a:gridCol w="8058448">
                  <a:extLst>
                    <a:ext uri="{9D8B030D-6E8A-4147-A177-3AD203B41FA5}">
                      <a16:colId xmlns:a16="http://schemas.microsoft.com/office/drawing/2014/main" xmlns="" val="20000"/>
                    </a:ext>
                  </a:extLst>
                </a:gridCol>
              </a:tblGrid>
              <a:tr h="930972">
                <a:tc>
                  <a:txBody>
                    <a:bodyPr/>
                    <a:lstStyle>
                      <a:lvl1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0" lang="zh-CN" altLang="en-US" sz="240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从事物的对立面把握事物的统一，反向思考，逆向思维</a:t>
                      </a:r>
                      <a:endParaRPr kumimoji="0" lang="zh-CN" altLang="en-US" sz="2400" b="1"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0170" marR="90170" marT="46990" marB="46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930972">
                <a:tc>
                  <a:txBody>
                    <a:bodyPr/>
                    <a:lstStyle>
                      <a:lvl1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0" lang="zh-CN" altLang="en-US" sz="2400" u="none" strike="noStrike" cap="none" normalizeH="0" baseline="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物极必反；否极泰来；福祸相依物的对立面把握事物的统</a:t>
                      </a:r>
                      <a:endParaRPr kumimoji="0" lang="zh-CN" altLang="en-US" sz="24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0170" marR="90170" marT="46990" marB="46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561380">
                <a:tc>
                  <a:txBody>
                    <a:bodyPr/>
                    <a:lstStyle>
                      <a:lvl1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0" lang="zh-CN" altLang="en-US" sz="240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中庸、和谐不走极端的思考方法和态度</a:t>
                      </a:r>
                      <a:endPar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0170" marR="90170" marT="46990" marB="46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2"/>
                  </a:ext>
                </a:extLst>
              </a:tr>
              <a:tr h="562960">
                <a:tc>
                  <a:txBody>
                    <a:bodyPr/>
                    <a:lstStyle>
                      <a:lvl1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0" lang="zh-CN" altLang="en-US" sz="2400" u="none" strike="noStrike" cap="none" normalizeH="0" baseline="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具体问题具体分析，对症下药，量体裁衣</a:t>
                      </a:r>
                      <a:endParaRPr kumimoji="0" lang="zh-CN" altLang="en-US" sz="24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0170" marR="90170" marT="46990" marB="46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561380">
                <a:tc>
                  <a:txBody>
                    <a:bodyPr/>
                    <a:lstStyle>
                      <a:lvl1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0" lang="zh-CN" altLang="en-US" sz="240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求同存异；差异中谋求共识</a:t>
                      </a:r>
                      <a:endPar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0170" marR="90170" marT="46990" marB="46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4"/>
                  </a:ext>
                </a:extLst>
              </a:tr>
              <a:tr h="562960">
                <a:tc>
                  <a:txBody>
                    <a:bodyPr/>
                    <a:lstStyle>
                      <a:lvl1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a:lnSpc>
                          <a:spcPct val="120000"/>
                        </a:lnSpc>
                        <a:spcBef>
                          <a:spcPct val="20000"/>
                        </a:spcBef>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eaLnBrk="0" fontAlgn="base" hangingPunct="0">
                        <a:lnSpc>
                          <a:spcPct val="120000"/>
                        </a:lnSpc>
                        <a:spcBef>
                          <a:spcPct val="20000"/>
                        </a:spcBef>
                        <a:spcAft>
                          <a:spcPct val="0"/>
                        </a:spcAft>
                        <a:buFont typeface="Arial" panose="020B0604020202020204" pitchFamily="34" charset="0"/>
                        <a:defRPr sz="20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marL="0" marR="0" lvl="0" indent="0" algn="l" defTabSz="914400" rtl="0" eaLnBrk="1" fontAlgn="base" latinLnBrk="0" hangingPunct="1">
                        <a:lnSpc>
                          <a:spcPct val="120000"/>
                        </a:lnSpc>
                        <a:spcBef>
                          <a:spcPct val="20000"/>
                        </a:spcBef>
                        <a:spcAft>
                          <a:spcPct val="0"/>
                        </a:spcAft>
                        <a:buClrTx/>
                        <a:buSzTx/>
                        <a:buFont typeface="Arial" panose="020B0604020202020204" pitchFamily="34" charset="0"/>
                        <a:buNone/>
                        <a:tabLst/>
                      </a:pPr>
                      <a:r>
                        <a:rPr kumimoji="0" lang="zh-CN" altLang="en-US" sz="240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两点论和重点论；抓关键，看主流</a:t>
                      </a:r>
                      <a:endPar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0170" marR="90170" marT="46990" marB="4699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6" name="文本框 13332">
            <a:extLst>
              <a:ext uri="{FF2B5EF4-FFF2-40B4-BE49-F238E27FC236}">
                <a16:creationId xmlns:a16="http://schemas.microsoft.com/office/drawing/2014/main" xmlns="" id="{91C44301-A93F-452B-B01A-9763365B7F70}"/>
              </a:ext>
            </a:extLst>
          </p:cNvPr>
          <p:cNvSpPr txBox="1">
            <a:spLocks noChangeArrowheads="1"/>
          </p:cNvSpPr>
          <p:nvPr/>
        </p:nvSpPr>
        <p:spPr bwMode="auto">
          <a:xfrm>
            <a:off x="725488" y="5731461"/>
            <a:ext cx="5721350" cy="46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命题角度：根据题干材料判断矛盾分析法</a:t>
            </a:r>
            <a:endParaRPr lang="zh-CN" altLang="en-US" sz="1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xmlns="" val="3255625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D474B6D-649E-40F0-AE25-D32AD844DA12}"/>
              </a:ext>
            </a:extLst>
          </p:cNvPr>
          <p:cNvSpPr>
            <a:spLocks noGrp="1"/>
          </p:cNvSpPr>
          <p:nvPr>
            <p:ph type="title"/>
          </p:nvPr>
        </p:nvSpPr>
        <p:spPr/>
        <p:txBody>
          <a:bodyPr/>
          <a:lstStyle/>
          <a:p>
            <a:pPr algn="l"/>
            <a:r>
              <a:rPr lang="zh-CN" altLang="en-US" dirty="0"/>
              <a:t>例题（多选）</a:t>
            </a:r>
          </a:p>
        </p:txBody>
      </p:sp>
      <p:sp>
        <p:nvSpPr>
          <p:cNvPr id="3" name="内容占位符 2">
            <a:extLst>
              <a:ext uri="{FF2B5EF4-FFF2-40B4-BE49-F238E27FC236}">
                <a16:creationId xmlns:a16="http://schemas.microsoft.com/office/drawing/2014/main" xmlns="" id="{BB467FFD-5BAB-4E56-9948-F1D3C14BEFCE}"/>
              </a:ext>
            </a:extLst>
          </p:cNvPr>
          <p:cNvSpPr>
            <a:spLocks noGrp="1"/>
          </p:cNvSpPr>
          <p:nvPr>
            <p:ph idx="1"/>
          </p:nvPr>
        </p:nvSpPr>
        <p:spPr/>
        <p:txBody>
          <a:bodyPr/>
          <a:lstStyle/>
          <a:p>
            <a:r>
              <a:rPr lang="zh-CN" altLang="en-US" dirty="0"/>
              <a:t>在唯物辩证法的方法论体系中，矛盾分析法居于核心地位，是根本认识方法。下列属于矛盾分析法的有</a:t>
            </a:r>
          </a:p>
          <a:p>
            <a:r>
              <a:rPr lang="en-US" altLang="zh-CN" dirty="0"/>
              <a:t>A</a:t>
            </a:r>
            <a:r>
              <a:rPr lang="zh-CN" altLang="en-US" dirty="0"/>
              <a:t>．“两点论”与“重点论”相结合的方法    </a:t>
            </a:r>
          </a:p>
          <a:p>
            <a:r>
              <a:rPr lang="en-US" altLang="zh-CN" dirty="0"/>
              <a:t>B</a:t>
            </a:r>
            <a:r>
              <a:rPr lang="zh-CN" altLang="en-US" dirty="0"/>
              <a:t>．   批判与继承相统一的方法．</a:t>
            </a:r>
          </a:p>
          <a:p>
            <a:r>
              <a:rPr lang="en-US" altLang="zh-CN" dirty="0"/>
              <a:t>C</a:t>
            </a:r>
            <a:r>
              <a:rPr lang="zh-CN" altLang="en-US" dirty="0"/>
              <a:t>．“求同存异”              </a:t>
            </a:r>
          </a:p>
          <a:p>
            <a:r>
              <a:rPr lang="en-US" altLang="zh-CN" dirty="0"/>
              <a:t>D</a:t>
            </a:r>
            <a:r>
              <a:rPr lang="zh-CN" altLang="en-US" dirty="0"/>
              <a:t>．“对症下药”、“量体裁衣”</a:t>
            </a:r>
          </a:p>
          <a:p>
            <a:endParaRPr lang="zh-CN" altLang="en-US" dirty="0"/>
          </a:p>
        </p:txBody>
      </p:sp>
    </p:spTree>
    <p:extLst>
      <p:ext uri="{BB962C8B-B14F-4D97-AF65-F5344CB8AC3E}">
        <p14:creationId xmlns:p14="http://schemas.microsoft.com/office/powerpoint/2010/main" xmlns="" val="1300978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0D12F6D-9A2D-4C88-8EBE-CDFADBF12286}"/>
              </a:ext>
            </a:extLst>
          </p:cNvPr>
          <p:cNvSpPr>
            <a:spLocks noGrp="1"/>
          </p:cNvSpPr>
          <p:nvPr>
            <p:ph type="title"/>
          </p:nvPr>
        </p:nvSpPr>
        <p:spPr/>
        <p:txBody>
          <a:bodyPr/>
          <a:lstStyle/>
          <a:p>
            <a:pPr algn="l"/>
            <a:r>
              <a:rPr lang="zh-CN" altLang="en-US" dirty="0"/>
              <a:t>例题（多选）</a:t>
            </a:r>
          </a:p>
        </p:txBody>
      </p:sp>
      <p:sp>
        <p:nvSpPr>
          <p:cNvPr id="3" name="内容占位符 2">
            <a:extLst>
              <a:ext uri="{FF2B5EF4-FFF2-40B4-BE49-F238E27FC236}">
                <a16:creationId xmlns:a16="http://schemas.microsoft.com/office/drawing/2014/main" xmlns="" id="{E039F46A-FB71-4DDB-8339-E862EBA3A99F}"/>
              </a:ext>
            </a:extLst>
          </p:cNvPr>
          <p:cNvSpPr>
            <a:spLocks noGrp="1"/>
          </p:cNvSpPr>
          <p:nvPr>
            <p:ph idx="1"/>
          </p:nvPr>
        </p:nvSpPr>
        <p:spPr/>
        <p:txBody>
          <a:bodyPr/>
          <a:lstStyle/>
          <a:p>
            <a:r>
              <a:rPr lang="zh-CN" altLang="en-US" dirty="0"/>
              <a:t>下列哪些说法体现了矛盾特殊性原理</a:t>
            </a:r>
          </a:p>
          <a:p>
            <a:r>
              <a:rPr lang="en-US" altLang="zh-CN" dirty="0"/>
              <a:t>A.</a:t>
            </a:r>
            <a:r>
              <a:rPr lang="zh-CN" altLang="en-US" dirty="0"/>
              <a:t>对症下药，量体裁衣</a:t>
            </a:r>
          </a:p>
          <a:p>
            <a:r>
              <a:rPr lang="en-US" altLang="zh-CN" dirty="0"/>
              <a:t>B.</a:t>
            </a:r>
            <a:r>
              <a:rPr lang="zh-CN" altLang="en-US" dirty="0"/>
              <a:t>时时有矛盾，事事有矛盾</a:t>
            </a:r>
          </a:p>
          <a:p>
            <a:r>
              <a:rPr lang="en-US" altLang="zh-CN" dirty="0"/>
              <a:t>C.</a:t>
            </a:r>
            <a:r>
              <a:rPr lang="zh-CN" altLang="en-US" dirty="0"/>
              <a:t>物极必反，相反相成</a:t>
            </a:r>
          </a:p>
          <a:p>
            <a:r>
              <a:rPr lang="en-US" altLang="zh-CN" dirty="0"/>
              <a:t>D.</a:t>
            </a:r>
            <a:r>
              <a:rPr lang="zh-CN" altLang="en-US" dirty="0"/>
              <a:t>因材施教，因人而异</a:t>
            </a:r>
          </a:p>
          <a:p>
            <a:endParaRPr lang="zh-CN" altLang="en-US" dirty="0"/>
          </a:p>
        </p:txBody>
      </p:sp>
    </p:spTree>
    <p:extLst>
      <p:ext uri="{BB962C8B-B14F-4D97-AF65-F5344CB8AC3E}">
        <p14:creationId xmlns:p14="http://schemas.microsoft.com/office/powerpoint/2010/main" xmlns="" val="617127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6">
            <a:extLst>
              <a:ext uri="{FF2B5EF4-FFF2-40B4-BE49-F238E27FC236}">
                <a16:creationId xmlns:a16="http://schemas.microsoft.com/office/drawing/2014/main" xmlns="" id="{31BBA746-E9E7-4AA5-96CB-837C91EF1F54}"/>
              </a:ext>
            </a:extLst>
          </p:cNvPr>
          <p:cNvSpPr>
            <a:spLocks noChangeArrowheads="1"/>
          </p:cNvSpPr>
          <p:nvPr/>
        </p:nvSpPr>
        <p:spPr bwMode="auto">
          <a:xfrm>
            <a:off x="515938" y="2602621"/>
            <a:ext cx="8459787"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8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下节课再见</a:t>
            </a:r>
          </a:p>
        </p:txBody>
      </p:sp>
    </p:spTree>
    <p:extLst>
      <p:ext uri="{BB962C8B-B14F-4D97-AF65-F5344CB8AC3E}">
        <p14:creationId xmlns:p14="http://schemas.microsoft.com/office/powerpoint/2010/main" xmlns="" val="3366693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AD29BD-3A0E-45B2-8F0A-A694DFAAD46C}"/>
              </a:ext>
            </a:extLst>
          </p:cNvPr>
          <p:cNvSpPr>
            <a:spLocks noGrp="1"/>
          </p:cNvSpPr>
          <p:nvPr>
            <p:ph type="ctrTitle"/>
          </p:nvPr>
        </p:nvSpPr>
        <p:spPr>
          <a:xfrm>
            <a:off x="515938" y="2025747"/>
            <a:ext cx="8459787" cy="2242279"/>
          </a:xfrm>
        </p:spPr>
        <p:txBody>
          <a:bodyPr/>
          <a:lstStyle/>
          <a:p>
            <a:pPr>
              <a:lnSpc>
                <a:spcPct val="150000"/>
              </a:lnSpc>
            </a:pPr>
            <a:r>
              <a:rPr lang="zh-CN" altLang="en-US" dirty="0"/>
              <a:t>第六课</a:t>
            </a:r>
            <a:r>
              <a:rPr lang="en-US" altLang="zh-CN" dirty="0"/>
              <a:t/>
            </a:r>
            <a:br>
              <a:rPr lang="en-US" altLang="zh-CN" dirty="0"/>
            </a:br>
            <a:r>
              <a:rPr lang="zh-CN" altLang="en-US" dirty="0"/>
              <a:t>对立统一规律</a:t>
            </a:r>
          </a:p>
        </p:txBody>
      </p:sp>
    </p:spTree>
    <p:extLst>
      <p:ext uri="{BB962C8B-B14F-4D97-AF65-F5344CB8AC3E}">
        <p14:creationId xmlns:p14="http://schemas.microsoft.com/office/powerpoint/2010/main" xmlns="" val="188679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0482">
            <a:extLst>
              <a:ext uri="{FF2B5EF4-FFF2-40B4-BE49-F238E27FC236}">
                <a16:creationId xmlns:a16="http://schemas.microsoft.com/office/drawing/2014/main" xmlns="" id="{38FE48E4-CFA1-41DB-8B69-5C4083ACBF52}"/>
              </a:ext>
            </a:extLst>
          </p:cNvPr>
          <p:cNvSpPr>
            <a:spLocks noChangeArrowheads="1"/>
          </p:cNvSpPr>
          <p:nvPr/>
        </p:nvSpPr>
        <p:spPr bwMode="auto">
          <a:xfrm>
            <a:off x="3108325" y="4189413"/>
            <a:ext cx="82550" cy="109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5" name="矩形 20488">
            <a:extLst>
              <a:ext uri="{FF2B5EF4-FFF2-40B4-BE49-F238E27FC236}">
                <a16:creationId xmlns:a16="http://schemas.microsoft.com/office/drawing/2014/main" xmlns="" id="{191E8F58-FC0B-4C68-8E24-E1A4F9D8DF09}"/>
              </a:ext>
            </a:extLst>
          </p:cNvPr>
          <p:cNvSpPr>
            <a:spLocks noChangeArrowheads="1"/>
          </p:cNvSpPr>
          <p:nvPr/>
        </p:nvSpPr>
        <p:spPr bwMode="auto">
          <a:xfrm>
            <a:off x="766763" y="2852738"/>
            <a:ext cx="1903412" cy="1017587"/>
          </a:xfrm>
          <a:prstGeom prst="rect">
            <a:avLst/>
          </a:prstGeom>
          <a:solidFill>
            <a:schemeClr val="accent1">
              <a:lumMod val="40000"/>
              <a:lumOff val="60000"/>
            </a:schemeClr>
          </a:solidFill>
          <a:ln>
            <a:noFill/>
          </a:ln>
        </p:spPr>
        <p:txBody>
          <a:bodyPr lIns="14605" tIns="14605" rIns="14605" bIns="14605"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defRPr/>
            </a:pPr>
            <a:r>
              <a:rPr lang="zh-CN" altLang="en-US" b="1" dirty="0">
                <a:latin typeface="Arial" panose="020B0604020202020204" pitchFamily="34" charset="0"/>
                <a:ea typeface="微软雅黑" panose="020B0503020204020204" pitchFamily="34" charset="-122"/>
                <a:sym typeface="微软雅黑" panose="020B0503020204020204" pitchFamily="34" charset="-122"/>
              </a:rPr>
              <a:t>三大规律</a:t>
            </a:r>
            <a:endParaRPr lang="zh-CN" altLang="en-US" sz="2400" dirty="0">
              <a:latin typeface="Arial" panose="020B0604020202020204" pitchFamily="34" charset="0"/>
              <a:ea typeface="宋体" panose="02010600030101010101" pitchFamily="2" charset="-122"/>
              <a:sym typeface="微软雅黑" panose="020B0503020204020204" pitchFamily="34" charset="-122"/>
            </a:endParaRPr>
          </a:p>
        </p:txBody>
      </p:sp>
      <p:grpSp>
        <p:nvGrpSpPr>
          <p:cNvPr id="6" name="组合 20489">
            <a:extLst>
              <a:ext uri="{FF2B5EF4-FFF2-40B4-BE49-F238E27FC236}">
                <a16:creationId xmlns:a16="http://schemas.microsoft.com/office/drawing/2014/main" xmlns="" id="{77D14C1F-8ADE-409F-A823-393AB265F935}"/>
              </a:ext>
            </a:extLst>
          </p:cNvPr>
          <p:cNvGrpSpPr>
            <a:grpSpLocks/>
          </p:cNvGrpSpPr>
          <p:nvPr/>
        </p:nvGrpSpPr>
        <p:grpSpPr bwMode="auto">
          <a:xfrm>
            <a:off x="2898775" y="1260475"/>
            <a:ext cx="4275138" cy="971550"/>
            <a:chOff x="927" y="-259"/>
            <a:chExt cx="6733" cy="1147"/>
          </a:xfrm>
        </p:grpSpPr>
        <p:sp>
          <p:nvSpPr>
            <p:cNvPr id="7" name="矩形 20490">
              <a:extLst>
                <a:ext uri="{FF2B5EF4-FFF2-40B4-BE49-F238E27FC236}">
                  <a16:creationId xmlns:a16="http://schemas.microsoft.com/office/drawing/2014/main" xmlns="" id="{34C1277A-B6E6-4021-8C6B-922B27BD0E11}"/>
                </a:ext>
              </a:extLst>
            </p:cNvPr>
            <p:cNvSpPr>
              <a:spLocks noChangeArrowheads="1"/>
            </p:cNvSpPr>
            <p:nvPr/>
          </p:nvSpPr>
          <p:spPr bwMode="auto">
            <a:xfrm>
              <a:off x="1231" y="-259"/>
              <a:ext cx="6125" cy="1147"/>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a typeface="宋体" panose="02010600030101010101" pitchFamily="2" charset="-122"/>
                <a:sym typeface="微软雅黑" panose="020B0503020204020204" pitchFamily="34" charset="-122"/>
              </a:endParaRPr>
            </a:p>
          </p:txBody>
        </p:sp>
        <p:sp>
          <p:nvSpPr>
            <p:cNvPr id="8" name="矩形 20491">
              <a:extLst>
                <a:ext uri="{FF2B5EF4-FFF2-40B4-BE49-F238E27FC236}">
                  <a16:creationId xmlns:a16="http://schemas.microsoft.com/office/drawing/2014/main" xmlns="" id="{B60A2333-39FE-45E0-9287-E64CCD543904}"/>
                </a:ext>
              </a:extLst>
            </p:cNvPr>
            <p:cNvSpPr>
              <a:spLocks noChangeArrowheads="1"/>
            </p:cNvSpPr>
            <p:nvPr/>
          </p:nvSpPr>
          <p:spPr bwMode="auto">
            <a:xfrm>
              <a:off x="927" y="-40"/>
              <a:ext cx="6733" cy="7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1800" b="1">
                  <a:latin typeface="Arial" panose="020B0604020202020204" pitchFamily="34" charset="0"/>
                  <a:ea typeface="微软雅黑" panose="020B0503020204020204" pitchFamily="34" charset="-122"/>
                  <a:sym typeface="微软雅黑" panose="020B0503020204020204" pitchFamily="34" charset="-122"/>
                </a:rPr>
                <a:t>对立统一规律</a:t>
              </a:r>
            </a:p>
            <a:p>
              <a:pPr algn="ctr" eaLnBrk="1" hangingPunct="1">
                <a:spcBef>
                  <a:spcPct val="0"/>
                </a:spcBef>
                <a:spcAft>
                  <a:spcPct val="35000"/>
                </a:spcAft>
                <a:buFont typeface="Arial" panose="020B0604020202020204" pitchFamily="34" charset="0"/>
                <a:buNone/>
              </a:pPr>
              <a:r>
                <a:rPr lang="zh-CN" altLang="en-US" sz="1800" b="1">
                  <a:latin typeface="Arial" panose="020B0604020202020204" pitchFamily="34" charset="0"/>
                  <a:ea typeface="微软雅黑" panose="020B0503020204020204" pitchFamily="34" charset="-122"/>
                  <a:sym typeface="微软雅黑" panose="020B0503020204020204" pitchFamily="34" charset="-122"/>
                </a:rPr>
                <a:t>回答了事物联系的内容和发展的动力</a:t>
              </a:r>
            </a:p>
          </p:txBody>
        </p:sp>
      </p:grpSp>
      <p:sp>
        <p:nvSpPr>
          <p:cNvPr id="9" name="矩形 20492">
            <a:extLst>
              <a:ext uri="{FF2B5EF4-FFF2-40B4-BE49-F238E27FC236}">
                <a16:creationId xmlns:a16="http://schemas.microsoft.com/office/drawing/2014/main" xmlns="" id="{44F4745A-D9A9-49D8-BA28-A5BF61E57C52}"/>
              </a:ext>
            </a:extLst>
          </p:cNvPr>
          <p:cNvSpPr>
            <a:spLocks noChangeArrowheads="1"/>
          </p:cNvSpPr>
          <p:nvPr/>
        </p:nvSpPr>
        <p:spPr bwMode="auto">
          <a:xfrm>
            <a:off x="3108325" y="3933825"/>
            <a:ext cx="3998913" cy="1020763"/>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a typeface="宋体" panose="02010600030101010101" pitchFamily="2" charset="-122"/>
              <a:sym typeface="微软雅黑" panose="020B0503020204020204" pitchFamily="34" charset="-122"/>
            </a:endParaRPr>
          </a:p>
        </p:txBody>
      </p:sp>
      <p:sp>
        <p:nvSpPr>
          <p:cNvPr id="10" name="矩形 20493">
            <a:extLst>
              <a:ext uri="{FF2B5EF4-FFF2-40B4-BE49-F238E27FC236}">
                <a16:creationId xmlns:a16="http://schemas.microsoft.com/office/drawing/2014/main" xmlns="" id="{0EA274B4-33CD-406C-B7EA-7FFD2611F189}"/>
              </a:ext>
            </a:extLst>
          </p:cNvPr>
          <p:cNvSpPr>
            <a:spLocks noChangeArrowheads="1"/>
          </p:cNvSpPr>
          <p:nvPr/>
        </p:nvSpPr>
        <p:spPr bwMode="auto">
          <a:xfrm>
            <a:off x="3108325" y="4103688"/>
            <a:ext cx="3983038" cy="60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1800" b="1">
                <a:latin typeface="Arial" panose="020B0604020202020204" pitchFamily="34" charset="0"/>
                <a:ea typeface="微软雅黑" panose="020B0503020204020204" pitchFamily="34" charset="-122"/>
                <a:sym typeface="微软雅黑" panose="020B0503020204020204" pitchFamily="34" charset="-122"/>
              </a:rPr>
              <a:t>否定之否定规律</a:t>
            </a:r>
          </a:p>
          <a:p>
            <a:pPr algn="ctr" eaLnBrk="1" hangingPunct="1">
              <a:spcBef>
                <a:spcPct val="0"/>
              </a:spcBef>
              <a:spcAft>
                <a:spcPct val="35000"/>
              </a:spcAft>
              <a:buFont typeface="Arial" panose="020B0604020202020204" pitchFamily="34" charset="0"/>
              <a:buNone/>
            </a:pPr>
            <a:r>
              <a:rPr lang="zh-CN" altLang="en-US" sz="1800" b="1">
                <a:latin typeface="Arial" panose="020B0604020202020204" pitchFamily="34" charset="0"/>
                <a:ea typeface="微软雅黑" panose="020B0503020204020204" pitchFamily="34" charset="-122"/>
                <a:sym typeface="微软雅黑" panose="020B0503020204020204" pitchFamily="34" charset="-122"/>
              </a:rPr>
              <a:t>回答了事物发展的最终方向和归宿</a:t>
            </a:r>
          </a:p>
        </p:txBody>
      </p:sp>
      <p:grpSp>
        <p:nvGrpSpPr>
          <p:cNvPr id="11" name="组合 33">
            <a:extLst>
              <a:ext uri="{FF2B5EF4-FFF2-40B4-BE49-F238E27FC236}">
                <a16:creationId xmlns:a16="http://schemas.microsoft.com/office/drawing/2014/main" xmlns="" id="{C8BBA82C-40A4-4006-8661-C972EF777201}"/>
              </a:ext>
            </a:extLst>
          </p:cNvPr>
          <p:cNvGrpSpPr>
            <a:grpSpLocks/>
          </p:cNvGrpSpPr>
          <p:nvPr/>
        </p:nvGrpSpPr>
        <p:grpSpPr bwMode="auto">
          <a:xfrm>
            <a:off x="3013075" y="2136775"/>
            <a:ext cx="3970338" cy="1441450"/>
            <a:chOff x="3917951" y="2784475"/>
            <a:chExt cx="3970337" cy="1441450"/>
          </a:xfrm>
        </p:grpSpPr>
        <p:sp>
          <p:nvSpPr>
            <p:cNvPr id="12" name="矩形 20483">
              <a:extLst>
                <a:ext uri="{FF2B5EF4-FFF2-40B4-BE49-F238E27FC236}">
                  <a16:creationId xmlns:a16="http://schemas.microsoft.com/office/drawing/2014/main" xmlns="" id="{6C7A730E-1B4F-4374-9921-A2E59EAD40C6}"/>
                </a:ext>
              </a:extLst>
            </p:cNvPr>
            <p:cNvSpPr>
              <a:spLocks noChangeArrowheads="1"/>
            </p:cNvSpPr>
            <p:nvPr/>
          </p:nvSpPr>
          <p:spPr bwMode="auto">
            <a:xfrm>
              <a:off x="4730750" y="4108450"/>
              <a:ext cx="58738" cy="79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13" name="矩形 20484">
              <a:extLst>
                <a:ext uri="{FF2B5EF4-FFF2-40B4-BE49-F238E27FC236}">
                  <a16:creationId xmlns:a16="http://schemas.microsoft.com/office/drawing/2014/main" xmlns="" id="{B4D1F625-D8B6-4C3C-88E0-F3D982BFC0E1}"/>
                </a:ext>
              </a:extLst>
            </p:cNvPr>
            <p:cNvSpPr>
              <a:spLocks noChangeArrowheads="1"/>
            </p:cNvSpPr>
            <p:nvPr/>
          </p:nvSpPr>
          <p:spPr bwMode="auto">
            <a:xfrm>
              <a:off x="4735513" y="3668713"/>
              <a:ext cx="49212" cy="65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14" name="矩形 20485">
              <a:extLst>
                <a:ext uri="{FF2B5EF4-FFF2-40B4-BE49-F238E27FC236}">
                  <a16:creationId xmlns:a16="http://schemas.microsoft.com/office/drawing/2014/main" xmlns="" id="{98CCEF4C-9996-4886-977A-B6B5C5292B88}"/>
                </a:ext>
              </a:extLst>
            </p:cNvPr>
            <p:cNvSpPr>
              <a:spLocks noChangeArrowheads="1"/>
            </p:cNvSpPr>
            <p:nvPr/>
          </p:nvSpPr>
          <p:spPr bwMode="auto">
            <a:xfrm>
              <a:off x="4730750" y="3230563"/>
              <a:ext cx="58738" cy="77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15" name="矩形 20486">
              <a:extLst>
                <a:ext uri="{FF2B5EF4-FFF2-40B4-BE49-F238E27FC236}">
                  <a16:creationId xmlns:a16="http://schemas.microsoft.com/office/drawing/2014/main" xmlns="" id="{DCBD28B2-8F3F-4A75-B489-709FAC3187AB}"/>
                </a:ext>
              </a:extLst>
            </p:cNvPr>
            <p:cNvSpPr>
              <a:spLocks noChangeArrowheads="1"/>
            </p:cNvSpPr>
            <p:nvPr/>
          </p:nvSpPr>
          <p:spPr bwMode="auto">
            <a:xfrm>
              <a:off x="4719638" y="2784475"/>
              <a:ext cx="80962" cy="107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0" rIns="1270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endParaRPr lang="zh-CN" altLang="zh-CN" sz="500">
                <a:solidFill>
                  <a:srgbClr val="000000"/>
                </a:solidFill>
                <a:latin typeface="Arial" panose="020B0604020202020204" pitchFamily="34" charset="0"/>
                <a:ea typeface="宋体" panose="02010600030101010101" pitchFamily="2" charset="-122"/>
                <a:sym typeface="微软雅黑" panose="020B0503020204020204" pitchFamily="34" charset="-122"/>
              </a:endParaRPr>
            </a:p>
          </p:txBody>
        </p:sp>
        <p:sp>
          <p:nvSpPr>
            <p:cNvPr id="16" name="矩形 20494">
              <a:extLst>
                <a:ext uri="{FF2B5EF4-FFF2-40B4-BE49-F238E27FC236}">
                  <a16:creationId xmlns:a16="http://schemas.microsoft.com/office/drawing/2014/main" xmlns="" id="{FD34D35F-8664-405E-94B1-8BFC91341D3B}"/>
                </a:ext>
              </a:extLst>
            </p:cNvPr>
            <p:cNvSpPr>
              <a:spLocks noChangeArrowheads="1"/>
            </p:cNvSpPr>
            <p:nvPr/>
          </p:nvSpPr>
          <p:spPr bwMode="auto">
            <a:xfrm>
              <a:off x="3997325" y="3213100"/>
              <a:ext cx="3890963" cy="1012825"/>
            </a:xfrm>
            <a:prstGeom prst="rect">
              <a:avLst/>
            </a:prstGeom>
            <a:solidFill>
              <a:srgbClr val="E5F5FC"/>
            </a:solidFill>
            <a:ln w="25400">
              <a:solidFill>
                <a:srgbClr val="FFFFFF"/>
              </a:solidFill>
              <a:miter lim="800000"/>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a typeface="宋体" panose="02010600030101010101" pitchFamily="2" charset="-122"/>
                <a:sym typeface="微软雅黑" panose="020B0503020204020204" pitchFamily="34" charset="-122"/>
              </a:endParaRPr>
            </a:p>
          </p:txBody>
        </p:sp>
        <p:sp>
          <p:nvSpPr>
            <p:cNvPr id="17" name="矩形 20495">
              <a:extLst>
                <a:ext uri="{FF2B5EF4-FFF2-40B4-BE49-F238E27FC236}">
                  <a16:creationId xmlns:a16="http://schemas.microsoft.com/office/drawing/2014/main" xmlns="" id="{B8A6E9DF-0921-43F2-9BD6-C8CB83422C19}"/>
                </a:ext>
              </a:extLst>
            </p:cNvPr>
            <p:cNvSpPr>
              <a:spLocks noChangeArrowheads="1"/>
            </p:cNvSpPr>
            <p:nvPr/>
          </p:nvSpPr>
          <p:spPr bwMode="auto">
            <a:xfrm>
              <a:off x="3917951" y="3365500"/>
              <a:ext cx="3862388" cy="604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2700" tIns="12700" rIns="12700" bIns="12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ct val="35000"/>
                </a:spcAft>
                <a:buFont typeface="Arial" panose="020B0604020202020204" pitchFamily="34" charset="0"/>
                <a:buNone/>
              </a:pPr>
              <a:r>
                <a:rPr lang="zh-CN" altLang="en-US" sz="1800" b="1">
                  <a:latin typeface="Arial" panose="020B0604020202020204" pitchFamily="34" charset="0"/>
                  <a:ea typeface="微软雅黑" panose="020B0503020204020204" pitchFamily="34" charset="-122"/>
                  <a:sym typeface="微软雅黑" panose="020B0503020204020204" pitchFamily="34" charset="-122"/>
                </a:rPr>
                <a:t>质量互变定律</a:t>
              </a:r>
            </a:p>
            <a:p>
              <a:pPr algn="ctr" eaLnBrk="1" hangingPunct="1">
                <a:spcBef>
                  <a:spcPct val="0"/>
                </a:spcBef>
                <a:spcAft>
                  <a:spcPct val="35000"/>
                </a:spcAft>
                <a:buFont typeface="Arial" panose="020B0604020202020204" pitchFamily="34" charset="0"/>
                <a:buNone/>
              </a:pPr>
              <a:r>
                <a:rPr lang="zh-CN" altLang="en-US" sz="1800" b="1">
                  <a:latin typeface="Arial" panose="020B0604020202020204" pitchFamily="34" charset="0"/>
                  <a:ea typeface="微软雅黑" panose="020B0503020204020204" pitchFamily="34" charset="-122"/>
                  <a:sym typeface="微软雅黑" panose="020B0503020204020204" pitchFamily="34" charset="-122"/>
                </a:rPr>
                <a:t>回答了事物发展过程中的状态</a:t>
              </a:r>
            </a:p>
          </p:txBody>
        </p:sp>
      </p:grpSp>
      <p:grpSp>
        <p:nvGrpSpPr>
          <p:cNvPr id="18" name="组合 40">
            <a:extLst>
              <a:ext uri="{FF2B5EF4-FFF2-40B4-BE49-F238E27FC236}">
                <a16:creationId xmlns:a16="http://schemas.microsoft.com/office/drawing/2014/main" xmlns="" id="{E282C3FA-3900-4980-AE28-C8435EC1009D}"/>
              </a:ext>
            </a:extLst>
          </p:cNvPr>
          <p:cNvGrpSpPr>
            <a:grpSpLocks/>
          </p:cNvGrpSpPr>
          <p:nvPr/>
        </p:nvGrpSpPr>
        <p:grpSpPr bwMode="auto">
          <a:xfrm>
            <a:off x="2670175" y="1746250"/>
            <a:ext cx="461963" cy="2636838"/>
            <a:chOff x="2669556" y="1746174"/>
            <a:chExt cx="462914" cy="2637338"/>
          </a:xfrm>
        </p:grpSpPr>
        <p:cxnSp>
          <p:nvCxnSpPr>
            <p:cNvPr id="19" name="肘形连接符 20496">
              <a:extLst>
                <a:ext uri="{FF2B5EF4-FFF2-40B4-BE49-F238E27FC236}">
                  <a16:creationId xmlns:a16="http://schemas.microsoft.com/office/drawing/2014/main" xmlns="" id="{A5B322F1-4EA7-4284-8F35-384EB5601879}"/>
                </a:ext>
              </a:extLst>
            </p:cNvPr>
            <p:cNvCxnSpPr>
              <a:cxnSpLocks noChangeShapeType="1"/>
              <a:stCxn id="7" idx="1"/>
              <a:endCxn id="5" idx="3"/>
            </p:cNvCxnSpPr>
            <p:nvPr/>
          </p:nvCxnSpPr>
          <p:spPr bwMode="auto">
            <a:xfrm rot="10800000" flipV="1">
              <a:off x="2670176" y="1746174"/>
              <a:ext cx="421655" cy="1615357"/>
            </a:xfrm>
            <a:prstGeom prst="bentConnector3">
              <a:avLst>
                <a:gd name="adj1" fmla="val 50000"/>
              </a:avLst>
            </a:prstGeom>
            <a:noFill/>
            <a:ln w="38100">
              <a:solidFill>
                <a:schemeClr val="bg1"/>
              </a:solidFill>
              <a:miter lim="800000"/>
              <a:headEnd/>
              <a:tailEnd/>
            </a:ln>
            <a:extLst>
              <a:ext uri="{909E8E84-426E-40DD-AFC4-6F175D3DCCD1}">
                <a14:hiddenFill xmlns:a14="http://schemas.microsoft.com/office/drawing/2010/main" xmlns="">
                  <a:noFill/>
                </a14:hiddenFill>
              </a:ext>
            </a:extLst>
          </p:spPr>
        </p:cxnSp>
        <p:cxnSp>
          <p:nvCxnSpPr>
            <p:cNvPr id="20" name="肘形连接符 20497">
              <a:extLst>
                <a:ext uri="{FF2B5EF4-FFF2-40B4-BE49-F238E27FC236}">
                  <a16:creationId xmlns:a16="http://schemas.microsoft.com/office/drawing/2014/main" xmlns="" id="{AE393473-A5DF-49B6-A0D4-04640E9FB02A}"/>
                </a:ext>
              </a:extLst>
            </p:cNvPr>
            <p:cNvCxnSpPr>
              <a:cxnSpLocks noChangeShapeType="1"/>
            </p:cNvCxnSpPr>
            <p:nvPr/>
          </p:nvCxnSpPr>
          <p:spPr bwMode="auto">
            <a:xfrm rot="16200000" flipH="1">
              <a:off x="2483182" y="3734225"/>
              <a:ext cx="1044575" cy="254000"/>
            </a:xfrm>
            <a:prstGeom prst="bentConnector2">
              <a:avLst/>
            </a:prstGeom>
            <a:noFill/>
            <a:ln w="38100">
              <a:solidFill>
                <a:schemeClr val="bg1"/>
              </a:solidFill>
              <a:miter lim="800000"/>
              <a:headEnd/>
              <a:tailEnd/>
            </a:ln>
            <a:extLst>
              <a:ext uri="{909E8E84-426E-40DD-AFC4-6F175D3DCCD1}">
                <a14:hiddenFill xmlns:a14="http://schemas.microsoft.com/office/drawing/2010/main" xmlns="">
                  <a:noFill/>
                </a14:hiddenFill>
              </a:ext>
            </a:extLst>
          </p:spPr>
        </p:cxnSp>
        <p:sp>
          <p:nvSpPr>
            <p:cNvPr id="21" name="直接连接符 20498">
              <a:extLst>
                <a:ext uri="{FF2B5EF4-FFF2-40B4-BE49-F238E27FC236}">
                  <a16:creationId xmlns:a16="http://schemas.microsoft.com/office/drawing/2014/main" xmlns="" id="{2498493F-18BB-431C-B63E-C22BD8BB02ED}"/>
                </a:ext>
              </a:extLst>
            </p:cNvPr>
            <p:cNvSpPr>
              <a:spLocks noChangeShapeType="1"/>
            </p:cNvSpPr>
            <p:nvPr/>
          </p:nvSpPr>
          <p:spPr bwMode="auto">
            <a:xfrm flipV="1">
              <a:off x="2669556" y="3361532"/>
              <a:ext cx="229220" cy="0"/>
            </a:xfrm>
            <a:prstGeom prst="line">
              <a:avLst/>
            </a:prstGeom>
            <a:noFill/>
            <a:ln w="38100">
              <a:solidFill>
                <a:schemeClr val="bg1"/>
              </a:solidFill>
              <a:round/>
              <a:headEnd/>
              <a:tailEnd/>
            </a:ln>
            <a:extLst>
              <a:ext uri="{909E8E84-426E-40DD-AFC4-6F175D3DCCD1}">
                <a14:hiddenFill xmlns:a14="http://schemas.microsoft.com/office/drawing/2010/main" xmlns="">
                  <a:noFill/>
                </a14:hiddenFill>
              </a:ext>
            </a:extLst>
          </p:spPr>
          <p:txBody>
            <a:bodyPr/>
            <a:lstStyle/>
            <a:p>
              <a:endParaRPr lang="zh-CN" altLang="en-US"/>
            </a:p>
          </p:txBody>
        </p:sp>
      </p:grpSp>
    </p:spTree>
    <p:extLst>
      <p:ext uri="{BB962C8B-B14F-4D97-AF65-F5344CB8AC3E}">
        <p14:creationId xmlns:p14="http://schemas.microsoft.com/office/powerpoint/2010/main" xmlns="" val="1177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21505">
            <a:extLst>
              <a:ext uri="{FF2B5EF4-FFF2-40B4-BE49-F238E27FC236}">
                <a16:creationId xmlns:a16="http://schemas.microsoft.com/office/drawing/2014/main" xmlns="" id="{18EC28A8-D0C9-4900-95C9-69B88EEFCF0D}"/>
              </a:ext>
            </a:extLst>
          </p:cNvPr>
          <p:cNvSpPr txBox="1">
            <a:spLocks noChangeArrowheads="1"/>
          </p:cNvSpPr>
          <p:nvPr/>
        </p:nvSpPr>
        <p:spPr bwMode="auto">
          <a:xfrm>
            <a:off x="912813" y="3016250"/>
            <a:ext cx="1681162" cy="954088"/>
          </a:xfrm>
          <a:prstGeom prst="rect">
            <a:avLst/>
          </a:prstGeom>
          <a:solidFill>
            <a:schemeClr val="accent2">
              <a:lumMod val="20000"/>
              <a:lumOff val="80000"/>
            </a:schemeClr>
          </a:solid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defRPr/>
            </a:pPr>
            <a:r>
              <a:rPr lang="zh-CN" altLang="en-US" b="1">
                <a:latin typeface="微软雅黑" panose="020B0503020204020204" pitchFamily="34" charset="-122"/>
                <a:ea typeface="微软雅黑" panose="020B0503020204020204" pitchFamily="34" charset="-122"/>
                <a:sym typeface="微软雅黑" panose="020B0503020204020204" pitchFamily="34" charset="-122"/>
              </a:rPr>
              <a:t>对立统一规律</a:t>
            </a:r>
            <a:endParaRPr lang="zh-CN" altLang="en-US" sz="1600">
              <a:latin typeface="Arial" panose="020B0604020202020204" pitchFamily="34" charset="0"/>
              <a:ea typeface="宋体" panose="02010600030101010101" pitchFamily="2" charset="-122"/>
              <a:sym typeface="微软雅黑" panose="020B0503020204020204" pitchFamily="34" charset="-122"/>
            </a:endParaRPr>
          </a:p>
        </p:txBody>
      </p:sp>
      <p:sp>
        <p:nvSpPr>
          <p:cNvPr id="5" name="左大括号 21506">
            <a:extLst>
              <a:ext uri="{FF2B5EF4-FFF2-40B4-BE49-F238E27FC236}">
                <a16:creationId xmlns:a16="http://schemas.microsoft.com/office/drawing/2014/main" xmlns="" id="{0DD3CE50-8448-4EB0-B21B-433D98677A2B}"/>
              </a:ext>
            </a:extLst>
          </p:cNvPr>
          <p:cNvSpPr>
            <a:spLocks/>
          </p:cNvSpPr>
          <p:nvPr/>
        </p:nvSpPr>
        <p:spPr bwMode="auto">
          <a:xfrm>
            <a:off x="2846388" y="989013"/>
            <a:ext cx="288925" cy="5145087"/>
          </a:xfrm>
          <a:prstGeom prst="leftBrace">
            <a:avLst>
              <a:gd name="adj1" fmla="val 628875"/>
              <a:gd name="adj2" fmla="val 50000"/>
            </a:avLst>
          </a:prstGeom>
          <a:noFill/>
          <a:ln w="28575">
            <a:solidFill>
              <a:schemeClr val="bg1"/>
            </a:solidFill>
            <a:round/>
            <a:headEnd/>
            <a:tailEnd/>
          </a:ln>
          <a:extLst>
            <a:ext uri="{909E8E84-426E-40DD-AFC4-6F175D3DCCD1}">
              <a14:hiddenFill xmlns:a14="http://schemas.microsoft.com/office/drawing/2010/main" xmlns="">
                <a:solidFill>
                  <a:srgbClr val="FFFFFF"/>
                </a:solidFill>
              </a14:hiddenFill>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a typeface="宋体" panose="02010600030101010101" pitchFamily="2" charset="-122"/>
              <a:sym typeface="微软雅黑" panose="020B0503020204020204" pitchFamily="34" charset="-122"/>
            </a:endParaRPr>
          </a:p>
        </p:txBody>
      </p:sp>
      <p:sp>
        <p:nvSpPr>
          <p:cNvPr id="6" name="文本框 21507">
            <a:extLst>
              <a:ext uri="{FF2B5EF4-FFF2-40B4-BE49-F238E27FC236}">
                <a16:creationId xmlns:a16="http://schemas.microsoft.com/office/drawing/2014/main" xmlns="" id="{D4E24334-F249-4D18-9969-F744760CFD56}"/>
              </a:ext>
            </a:extLst>
          </p:cNvPr>
          <p:cNvSpPr txBox="1">
            <a:spLocks noChangeArrowheads="1"/>
          </p:cNvSpPr>
          <p:nvPr/>
        </p:nvSpPr>
        <p:spPr bwMode="auto">
          <a:xfrm>
            <a:off x="3135313" y="735013"/>
            <a:ext cx="35337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dirty="0">
                <a:latin typeface="Arial" panose="020B0604020202020204" pitchFamily="34" charset="0"/>
                <a:ea typeface="微软雅黑" panose="020B0503020204020204" pitchFamily="34" charset="-122"/>
                <a:sym typeface="微软雅黑" panose="020B0503020204020204" pitchFamily="34" charset="-122"/>
              </a:rPr>
              <a:t>唯物辩证法的实质和核心</a:t>
            </a:r>
          </a:p>
        </p:txBody>
      </p:sp>
      <p:sp>
        <p:nvSpPr>
          <p:cNvPr id="7" name="文本框 21508">
            <a:extLst>
              <a:ext uri="{FF2B5EF4-FFF2-40B4-BE49-F238E27FC236}">
                <a16:creationId xmlns:a16="http://schemas.microsoft.com/office/drawing/2014/main" xmlns="" id="{1CB805F8-0F0E-4EF2-8326-A02EC094A8BD}"/>
              </a:ext>
            </a:extLst>
          </p:cNvPr>
          <p:cNvSpPr txBox="1">
            <a:spLocks noChangeArrowheads="1"/>
          </p:cNvSpPr>
          <p:nvPr/>
        </p:nvSpPr>
        <p:spPr bwMode="auto">
          <a:xfrm>
            <a:off x="3135313" y="1592263"/>
            <a:ext cx="44481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a:latin typeface="Arial" panose="020B0604020202020204" pitchFamily="34" charset="0"/>
                <a:ea typeface="微软雅黑" panose="020B0503020204020204" pitchFamily="34" charset="-122"/>
                <a:sym typeface="微软雅黑" panose="020B0503020204020204" pitchFamily="34" charset="-122"/>
              </a:rPr>
              <a:t>同一性和斗争性的辩证关系原理</a:t>
            </a:r>
          </a:p>
        </p:txBody>
      </p:sp>
      <p:sp>
        <p:nvSpPr>
          <p:cNvPr id="8" name="文本框 21509">
            <a:extLst>
              <a:ext uri="{FF2B5EF4-FFF2-40B4-BE49-F238E27FC236}">
                <a16:creationId xmlns:a16="http://schemas.microsoft.com/office/drawing/2014/main" xmlns="" id="{9C593486-58C0-4097-B5D8-629BAA4C3ACA}"/>
              </a:ext>
            </a:extLst>
          </p:cNvPr>
          <p:cNvSpPr txBox="1">
            <a:spLocks noChangeArrowheads="1"/>
          </p:cNvSpPr>
          <p:nvPr/>
        </p:nvSpPr>
        <p:spPr bwMode="auto">
          <a:xfrm>
            <a:off x="3135313" y="5021263"/>
            <a:ext cx="32289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a:latin typeface="Arial" panose="020B0604020202020204" pitchFamily="34" charset="0"/>
                <a:ea typeface="微软雅黑" panose="020B0503020204020204" pitchFamily="34" charset="-122"/>
                <a:sym typeface="微软雅黑" panose="020B0503020204020204" pitchFamily="34" charset="-122"/>
              </a:rPr>
              <a:t>矛盾的不平衡发展原理</a:t>
            </a:r>
          </a:p>
        </p:txBody>
      </p:sp>
      <p:sp>
        <p:nvSpPr>
          <p:cNvPr id="9" name="文本框 21510">
            <a:extLst>
              <a:ext uri="{FF2B5EF4-FFF2-40B4-BE49-F238E27FC236}">
                <a16:creationId xmlns:a16="http://schemas.microsoft.com/office/drawing/2014/main" xmlns="" id="{C1CBFCA6-F80B-405E-86F8-883C4E6F833E}"/>
              </a:ext>
            </a:extLst>
          </p:cNvPr>
          <p:cNvSpPr txBox="1">
            <a:spLocks noChangeArrowheads="1"/>
          </p:cNvSpPr>
          <p:nvPr/>
        </p:nvSpPr>
        <p:spPr bwMode="auto">
          <a:xfrm>
            <a:off x="3135313" y="2449513"/>
            <a:ext cx="56673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dirty="0">
                <a:latin typeface="Arial" panose="020B0604020202020204" pitchFamily="34" charset="0"/>
                <a:ea typeface="微软雅黑" panose="020B0503020204020204" pitchFamily="34" charset="-122"/>
                <a:sym typeface="微软雅黑" panose="020B0503020204020204" pitchFamily="34" charset="-122"/>
              </a:rPr>
              <a:t>同一性和斗争性在事物发展中的作用原理</a:t>
            </a:r>
          </a:p>
        </p:txBody>
      </p:sp>
      <p:sp>
        <p:nvSpPr>
          <p:cNvPr id="10" name="文本框 21511">
            <a:extLst>
              <a:ext uri="{FF2B5EF4-FFF2-40B4-BE49-F238E27FC236}">
                <a16:creationId xmlns:a16="http://schemas.microsoft.com/office/drawing/2014/main" xmlns="" id="{94F76C3A-2972-4911-8049-4A7EABEBDFB9}"/>
              </a:ext>
            </a:extLst>
          </p:cNvPr>
          <p:cNvSpPr txBox="1">
            <a:spLocks noChangeArrowheads="1"/>
          </p:cNvSpPr>
          <p:nvPr/>
        </p:nvSpPr>
        <p:spPr bwMode="auto">
          <a:xfrm>
            <a:off x="3135313" y="3306763"/>
            <a:ext cx="38385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a:latin typeface="Arial" panose="020B0604020202020204" pitchFamily="34" charset="0"/>
                <a:ea typeface="微软雅黑" panose="020B0503020204020204" pitchFamily="34" charset="-122"/>
                <a:sym typeface="微软雅黑" panose="020B0503020204020204" pitchFamily="34" charset="-122"/>
              </a:rPr>
              <a:t>内因和外因的辩证关系原理</a:t>
            </a:r>
          </a:p>
        </p:txBody>
      </p:sp>
      <p:sp>
        <p:nvSpPr>
          <p:cNvPr id="11" name="文本框 21512">
            <a:extLst>
              <a:ext uri="{FF2B5EF4-FFF2-40B4-BE49-F238E27FC236}">
                <a16:creationId xmlns:a16="http://schemas.microsoft.com/office/drawing/2014/main" xmlns="" id="{0DA926D1-BEB9-453D-8932-850C60FCADDB}"/>
              </a:ext>
            </a:extLst>
          </p:cNvPr>
          <p:cNvSpPr txBox="1">
            <a:spLocks noChangeArrowheads="1"/>
          </p:cNvSpPr>
          <p:nvPr/>
        </p:nvSpPr>
        <p:spPr bwMode="auto">
          <a:xfrm>
            <a:off x="3135313" y="4164013"/>
            <a:ext cx="44481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a:latin typeface="Arial" panose="020B0604020202020204" pitchFamily="34" charset="0"/>
                <a:ea typeface="微软雅黑" panose="020B0503020204020204" pitchFamily="34" charset="-122"/>
                <a:sym typeface="微软雅黑" panose="020B0503020204020204" pitchFamily="34" charset="-122"/>
              </a:rPr>
              <a:t>普遍性和特殊性的辩证关系原理</a:t>
            </a:r>
          </a:p>
        </p:txBody>
      </p:sp>
      <p:sp>
        <p:nvSpPr>
          <p:cNvPr id="12" name="文本框 21513">
            <a:extLst>
              <a:ext uri="{FF2B5EF4-FFF2-40B4-BE49-F238E27FC236}">
                <a16:creationId xmlns:a16="http://schemas.microsoft.com/office/drawing/2014/main" xmlns="" id="{51ACB414-C282-4FB9-A6E1-C00DCAFBC722}"/>
              </a:ext>
            </a:extLst>
          </p:cNvPr>
          <p:cNvSpPr txBox="1">
            <a:spLocks noChangeArrowheads="1"/>
          </p:cNvSpPr>
          <p:nvPr/>
        </p:nvSpPr>
        <p:spPr bwMode="auto">
          <a:xfrm>
            <a:off x="3135313" y="5878513"/>
            <a:ext cx="3838575" cy="460375"/>
          </a:xfrm>
          <a:prstGeom prst="rect">
            <a:avLst/>
          </a:prstGeom>
          <a:solidFill>
            <a:schemeClr val="bg1"/>
          </a:solidFill>
          <a:ln>
            <a:noFill/>
          </a:ln>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400">
                <a:latin typeface="Arial" panose="020B0604020202020204" pitchFamily="34" charset="0"/>
                <a:ea typeface="微软雅黑" panose="020B0503020204020204" pitchFamily="34" charset="-122"/>
                <a:sym typeface="微软雅黑" panose="020B0503020204020204" pitchFamily="34" charset="-122"/>
              </a:rPr>
              <a:t>矛盾分析法（方法论总结）</a:t>
            </a:r>
          </a:p>
        </p:txBody>
      </p:sp>
    </p:spTree>
    <p:extLst>
      <p:ext uri="{BB962C8B-B14F-4D97-AF65-F5344CB8AC3E}">
        <p14:creationId xmlns:p14="http://schemas.microsoft.com/office/powerpoint/2010/main" xmlns="" val="2154878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E387226-7917-4B71-86FE-4C4D6A84E363}"/>
              </a:ext>
            </a:extLst>
          </p:cNvPr>
          <p:cNvSpPr>
            <a:spLocks noGrp="1"/>
          </p:cNvSpPr>
          <p:nvPr>
            <p:ph type="title"/>
          </p:nvPr>
        </p:nvSpPr>
        <p:spPr/>
        <p:txBody>
          <a:bodyPr/>
          <a:lstStyle/>
          <a:p>
            <a:r>
              <a:rPr lang="zh-CN" altLang="en-US" dirty="0"/>
              <a:t>唯物辩证法的实质和核心</a:t>
            </a:r>
          </a:p>
        </p:txBody>
      </p:sp>
      <p:sp>
        <p:nvSpPr>
          <p:cNvPr id="3" name="内容占位符 2">
            <a:extLst>
              <a:ext uri="{FF2B5EF4-FFF2-40B4-BE49-F238E27FC236}">
                <a16:creationId xmlns:a16="http://schemas.microsoft.com/office/drawing/2014/main" xmlns="" id="{0BA39FAF-1471-4821-8247-B8D1BBB33B3C}"/>
              </a:ext>
            </a:extLst>
          </p:cNvPr>
          <p:cNvSpPr>
            <a:spLocks noGrp="1"/>
          </p:cNvSpPr>
          <p:nvPr>
            <p:ph idx="1"/>
          </p:nvPr>
        </p:nvSpPr>
        <p:spPr/>
        <p:txBody>
          <a:bodyPr/>
          <a:lstStyle/>
          <a:p>
            <a:r>
              <a:rPr lang="zh-CN" altLang="en-US" dirty="0"/>
              <a:t>对立统一规律是唯物辩证法的实质和核心：</a:t>
            </a:r>
          </a:p>
          <a:p>
            <a:r>
              <a:rPr lang="en-US" altLang="zh-CN" u="sng" dirty="0"/>
              <a:t>1. </a:t>
            </a:r>
            <a:r>
              <a:rPr lang="zh-CN" altLang="en-US" u="sng" dirty="0"/>
              <a:t>对立统一规律揭示了事物普遍联系的根本内容和永恒发展的内在动力，从根本上回答了事物为什么会发展的问题；</a:t>
            </a:r>
          </a:p>
          <a:p>
            <a:r>
              <a:rPr lang="en-US" altLang="zh-CN" dirty="0"/>
              <a:t>2. </a:t>
            </a:r>
            <a:r>
              <a:rPr lang="zh-CN" altLang="en-US" dirty="0"/>
              <a:t>对立统一规律是贯穿其他规律和范畴的中心线索；</a:t>
            </a:r>
          </a:p>
          <a:p>
            <a:r>
              <a:rPr lang="en-US" altLang="zh-CN" dirty="0"/>
              <a:t>3. </a:t>
            </a:r>
            <a:r>
              <a:rPr lang="zh-CN" altLang="en-US" dirty="0"/>
              <a:t>对立统一规律提供矛盾分析法，它是对事物辩证认识的实质；</a:t>
            </a:r>
          </a:p>
          <a:p>
            <a:r>
              <a:rPr lang="en-US" altLang="zh-CN" dirty="0"/>
              <a:t>4. </a:t>
            </a:r>
            <a:r>
              <a:rPr lang="zh-CN" altLang="en-US" dirty="0"/>
              <a:t>是否承认对立统一学说是唯物辩证法和形而上学对立的实质。</a:t>
            </a:r>
          </a:p>
          <a:p>
            <a:endParaRPr lang="zh-CN" altLang="en-US" dirty="0"/>
          </a:p>
          <a:p>
            <a:endParaRPr lang="zh-CN" altLang="en-US" dirty="0"/>
          </a:p>
        </p:txBody>
      </p:sp>
      <p:sp>
        <p:nvSpPr>
          <p:cNvPr id="4" name="文本框 23555">
            <a:extLst>
              <a:ext uri="{FF2B5EF4-FFF2-40B4-BE49-F238E27FC236}">
                <a16:creationId xmlns:a16="http://schemas.microsoft.com/office/drawing/2014/main" xmlns="" id="{219ECDE3-99E1-4C25-92A2-D21ECC396A46}"/>
              </a:ext>
            </a:extLst>
          </p:cNvPr>
          <p:cNvSpPr txBox="1">
            <a:spLocks noChangeArrowheads="1"/>
          </p:cNvSpPr>
          <p:nvPr/>
        </p:nvSpPr>
        <p:spPr bwMode="auto">
          <a:xfrm>
            <a:off x="550980" y="561437"/>
            <a:ext cx="1259319" cy="495007"/>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1666890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22E728D-EA75-413A-AD95-B12265E67897}"/>
              </a:ext>
            </a:extLst>
          </p:cNvPr>
          <p:cNvSpPr>
            <a:spLocks noGrp="1"/>
          </p:cNvSpPr>
          <p:nvPr>
            <p:ph type="title"/>
          </p:nvPr>
        </p:nvSpPr>
        <p:spPr/>
        <p:txBody>
          <a:bodyPr/>
          <a:lstStyle/>
          <a:p>
            <a:r>
              <a:rPr lang="zh-CN" altLang="en-US" dirty="0"/>
              <a:t>同一性和斗争性的辩证关系原理</a:t>
            </a:r>
          </a:p>
        </p:txBody>
      </p:sp>
      <p:sp>
        <p:nvSpPr>
          <p:cNvPr id="3" name="内容占位符 2">
            <a:extLst>
              <a:ext uri="{FF2B5EF4-FFF2-40B4-BE49-F238E27FC236}">
                <a16:creationId xmlns:a16="http://schemas.microsoft.com/office/drawing/2014/main" xmlns="" id="{D376F282-AADB-4C4A-BCB8-FE4943B325C6}"/>
              </a:ext>
            </a:extLst>
          </p:cNvPr>
          <p:cNvSpPr>
            <a:spLocks noGrp="1"/>
          </p:cNvSpPr>
          <p:nvPr>
            <p:ph idx="1"/>
          </p:nvPr>
        </p:nvSpPr>
        <p:spPr/>
        <p:txBody>
          <a:bodyPr/>
          <a:lstStyle/>
          <a:p>
            <a:r>
              <a:rPr lang="zh-CN" altLang="en-US" dirty="0"/>
              <a:t>概念：矛盾的同一性是指矛盾双方相互依存、相互贯通的性质和趋势。</a:t>
            </a:r>
          </a:p>
          <a:p>
            <a:endParaRPr lang="zh-CN" altLang="en-US" dirty="0"/>
          </a:p>
          <a:p>
            <a:endParaRPr lang="zh-CN" altLang="en-US" dirty="0"/>
          </a:p>
          <a:p>
            <a:endParaRPr lang="zh-CN" altLang="en-US" dirty="0"/>
          </a:p>
          <a:p>
            <a:r>
              <a:rPr lang="zh-CN" altLang="en-US" dirty="0"/>
              <a:t>概念：矛盾的斗争性是矛盾着的对立面之间相互排斥、相互分离的性质和趋势</a:t>
            </a:r>
            <a:r>
              <a:rPr lang="zh-CN" altLang="en-US" dirty="0" smtClean="0"/>
              <a:t>。</a:t>
            </a:r>
            <a:r>
              <a:rPr lang="zh-CN" altLang="en-US" dirty="0" smtClean="0"/>
              <a:t>由于矛盾的性质不同，矛盾的斗争性也不同，对于多种多样的斗争形式，可以区分为对抗性和非对抗性两种基本形式</a:t>
            </a:r>
            <a:endParaRPr lang="zh-CN" altLang="en-US" dirty="0"/>
          </a:p>
          <a:p>
            <a:endParaRPr lang="zh-CN" altLang="en-US" dirty="0"/>
          </a:p>
          <a:p>
            <a:endParaRPr lang="zh-CN" altLang="en-US" dirty="0"/>
          </a:p>
          <a:p>
            <a:endParaRPr lang="zh-CN" altLang="en-US" dirty="0"/>
          </a:p>
          <a:p>
            <a:endParaRPr lang="zh-CN" altLang="en-US" dirty="0"/>
          </a:p>
        </p:txBody>
      </p:sp>
      <p:sp>
        <p:nvSpPr>
          <p:cNvPr id="4" name="文本框 23555">
            <a:extLst>
              <a:ext uri="{FF2B5EF4-FFF2-40B4-BE49-F238E27FC236}">
                <a16:creationId xmlns:a16="http://schemas.microsoft.com/office/drawing/2014/main" xmlns="" id="{1A66FF8C-EF15-4098-9193-DF79B1113EC1}"/>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1813236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BBF3692-B62F-4E3C-929A-28FC61BBC092}"/>
              </a:ext>
            </a:extLst>
          </p:cNvPr>
          <p:cNvSpPr>
            <a:spLocks noGrp="1"/>
          </p:cNvSpPr>
          <p:nvPr>
            <p:ph type="title"/>
          </p:nvPr>
        </p:nvSpPr>
        <p:spPr/>
        <p:txBody>
          <a:bodyPr/>
          <a:lstStyle/>
          <a:p>
            <a:r>
              <a:rPr lang="zh-CN" altLang="en-US" dirty="0"/>
              <a:t>同一性和斗争性的辩证关系原理</a:t>
            </a:r>
          </a:p>
        </p:txBody>
      </p:sp>
      <p:sp>
        <p:nvSpPr>
          <p:cNvPr id="4" name="文本框 23555">
            <a:extLst>
              <a:ext uri="{FF2B5EF4-FFF2-40B4-BE49-F238E27FC236}">
                <a16:creationId xmlns:a16="http://schemas.microsoft.com/office/drawing/2014/main" xmlns="" id="{5C78AA2C-FF96-46B2-9F9D-AF42000BBB75}"/>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
        <p:nvSpPr>
          <p:cNvPr id="5" name="文本框 24579">
            <a:extLst>
              <a:ext uri="{FF2B5EF4-FFF2-40B4-BE49-F238E27FC236}">
                <a16:creationId xmlns:a16="http://schemas.microsoft.com/office/drawing/2014/main" xmlns="" id="{36517AA1-7BD1-480D-8C04-3C2B9EDF7F08}"/>
              </a:ext>
            </a:extLst>
          </p:cNvPr>
          <p:cNvSpPr txBox="1">
            <a:spLocks noChangeArrowheads="1"/>
          </p:cNvSpPr>
          <p:nvPr/>
        </p:nvSpPr>
        <p:spPr bwMode="auto">
          <a:xfrm>
            <a:off x="844550" y="1706563"/>
            <a:ext cx="2038350" cy="4635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辨证关系</a:t>
            </a:r>
          </a:p>
        </p:txBody>
      </p:sp>
      <p:sp>
        <p:nvSpPr>
          <p:cNvPr id="6" name="文本框 24580">
            <a:extLst>
              <a:ext uri="{FF2B5EF4-FFF2-40B4-BE49-F238E27FC236}">
                <a16:creationId xmlns:a16="http://schemas.microsoft.com/office/drawing/2014/main" xmlns="" id="{5C174350-9956-4C60-89AE-4AE79E6A98E1}"/>
              </a:ext>
            </a:extLst>
          </p:cNvPr>
          <p:cNvSpPr txBox="1">
            <a:spLocks noChangeArrowheads="1"/>
          </p:cNvSpPr>
          <p:nvPr/>
        </p:nvSpPr>
        <p:spPr bwMode="auto">
          <a:xfrm>
            <a:off x="844550" y="3014663"/>
            <a:ext cx="2038350" cy="4635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矛盾关系</a:t>
            </a:r>
          </a:p>
        </p:txBody>
      </p:sp>
      <p:sp>
        <p:nvSpPr>
          <p:cNvPr id="7" name="文本框 24581">
            <a:extLst>
              <a:ext uri="{FF2B5EF4-FFF2-40B4-BE49-F238E27FC236}">
                <a16:creationId xmlns:a16="http://schemas.microsoft.com/office/drawing/2014/main" xmlns="" id="{9F88A79E-F623-4283-A6A3-D937E718D200}"/>
              </a:ext>
            </a:extLst>
          </p:cNvPr>
          <p:cNvSpPr txBox="1">
            <a:spLocks noChangeArrowheads="1"/>
          </p:cNvSpPr>
          <p:nvPr/>
        </p:nvSpPr>
        <p:spPr bwMode="auto">
          <a:xfrm>
            <a:off x="844550" y="4165600"/>
            <a:ext cx="2038350" cy="4635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对立统一关系</a:t>
            </a:r>
          </a:p>
        </p:txBody>
      </p:sp>
      <p:sp>
        <p:nvSpPr>
          <p:cNvPr id="8" name="文本框 24582">
            <a:extLst>
              <a:ext uri="{FF2B5EF4-FFF2-40B4-BE49-F238E27FC236}">
                <a16:creationId xmlns:a16="http://schemas.microsoft.com/office/drawing/2014/main" xmlns="" id="{93A04EC5-C2C3-4F70-AB29-D9B554F99ADC}"/>
              </a:ext>
            </a:extLst>
          </p:cNvPr>
          <p:cNvSpPr txBox="1">
            <a:spLocks noChangeArrowheads="1"/>
          </p:cNvSpPr>
          <p:nvPr/>
        </p:nvSpPr>
        <p:spPr bwMode="auto">
          <a:xfrm>
            <a:off x="844550" y="5508625"/>
            <a:ext cx="2038350" cy="463550"/>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斗争同一关系</a:t>
            </a:r>
          </a:p>
        </p:txBody>
      </p:sp>
      <p:sp>
        <p:nvSpPr>
          <p:cNvPr id="9" name="右大括号 24583">
            <a:extLst>
              <a:ext uri="{FF2B5EF4-FFF2-40B4-BE49-F238E27FC236}">
                <a16:creationId xmlns:a16="http://schemas.microsoft.com/office/drawing/2014/main" xmlns="" id="{24999E49-1942-412C-A253-56261F7D12F5}"/>
              </a:ext>
            </a:extLst>
          </p:cNvPr>
          <p:cNvSpPr>
            <a:spLocks/>
          </p:cNvSpPr>
          <p:nvPr/>
        </p:nvSpPr>
        <p:spPr bwMode="auto">
          <a:xfrm>
            <a:off x="3502025" y="1765300"/>
            <a:ext cx="142875" cy="4416425"/>
          </a:xfrm>
          <a:prstGeom prst="rightBrace">
            <a:avLst>
              <a:gd name="adj1" fmla="val 257163"/>
              <a:gd name="adj2" fmla="val 50000"/>
            </a:avLst>
          </a:prstGeom>
          <a:noFill/>
          <a:ln w="9525">
            <a:solidFill>
              <a:schemeClr val="bg1"/>
            </a:solidFill>
            <a:round/>
            <a:headEnd/>
            <a:tailEnd/>
          </a:ln>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endParaRPr lang="zh-CN" altLang="en-US" sz="1800">
              <a:latin typeface="Arial" panose="020B0604020202020204" pitchFamily="34" charset="0"/>
              <a:ea typeface="宋体" panose="02010600030101010101" pitchFamily="2" charset="-122"/>
              <a:sym typeface="微软雅黑" panose="020B0503020204020204" pitchFamily="34" charset="-122"/>
            </a:endParaRPr>
          </a:p>
        </p:txBody>
      </p:sp>
      <p:sp>
        <p:nvSpPr>
          <p:cNvPr id="10" name="文本框 9">
            <a:extLst>
              <a:ext uri="{FF2B5EF4-FFF2-40B4-BE49-F238E27FC236}">
                <a16:creationId xmlns:a16="http://schemas.microsoft.com/office/drawing/2014/main" xmlns="" id="{227EDF0A-9B5B-4CF5-BF58-10F75DCAF33A}"/>
              </a:ext>
            </a:extLst>
          </p:cNvPr>
          <p:cNvSpPr txBox="1">
            <a:spLocks noChangeArrowheads="1"/>
          </p:cNvSpPr>
          <p:nvPr/>
        </p:nvSpPr>
        <p:spPr bwMode="auto">
          <a:xfrm>
            <a:off x="4137025" y="3556000"/>
            <a:ext cx="1419225" cy="833438"/>
          </a:xfrm>
          <a:prstGeom prst="rect">
            <a:avLst/>
          </a:prstGeom>
          <a:solidFill>
            <a:schemeClr val="bg1">
              <a:lumMod val="95000"/>
            </a:schemeClr>
          </a:solidFill>
          <a:ln>
            <a:noFill/>
          </a:ln>
        </p:spPr>
        <p:txBody>
          <a:bodyPr wrap="none" lIns="90170" tIns="46990" rIns="90170" bIns="46990">
            <a:spAutoFit/>
          </a:bodyPr>
          <a:lstStyle>
            <a:lvl1pPr>
              <a:lnSpc>
                <a:spcPct val="120000"/>
              </a:lnSpc>
              <a:spcBef>
                <a:spcPct val="20000"/>
              </a:spcBef>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1pPr>
            <a:lvl2pPr marL="742950" indent="-285750">
              <a:lnSpc>
                <a:spcPct val="120000"/>
              </a:lnSpc>
              <a:spcBef>
                <a:spcPct val="20000"/>
              </a:spcBef>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2pPr>
            <a:lvl3pPr marL="1143000" indent="-228600">
              <a:lnSpc>
                <a:spcPct val="120000"/>
              </a:lnSpc>
              <a:spcBef>
                <a:spcPct val="20000"/>
              </a:spcBef>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3pPr>
            <a:lvl4pPr marL="1600200" indent="-228600">
              <a:lnSpc>
                <a:spcPct val="120000"/>
              </a:lnSpc>
              <a:spcBef>
                <a:spcPct val="20000"/>
              </a:spcBef>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4pPr>
            <a:lvl5pPr marL="2057400" indent="-228600">
              <a:lnSpc>
                <a:spcPct val="120000"/>
              </a:lnSpc>
              <a:spcBef>
                <a:spcPct val="20000"/>
              </a:spcBef>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5pPr>
            <a:lvl6pPr marL="2514600" indent="-228600" eaLnBrk="0" fontAlgn="base" hangingPunct="0">
              <a:lnSpc>
                <a:spcPct val="120000"/>
              </a:lnSpc>
              <a:spcBef>
                <a:spcPct val="2000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6pPr>
            <a:lvl7pPr marL="2971800" indent="-228600" eaLnBrk="0" fontAlgn="base" hangingPunct="0">
              <a:lnSpc>
                <a:spcPct val="120000"/>
              </a:lnSpc>
              <a:spcBef>
                <a:spcPct val="2000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7pPr>
            <a:lvl8pPr marL="3429000" indent="-228600" eaLnBrk="0" fontAlgn="base" hangingPunct="0">
              <a:lnSpc>
                <a:spcPct val="120000"/>
              </a:lnSpc>
              <a:spcBef>
                <a:spcPct val="2000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8pPr>
            <a:lvl9pPr marL="3886200" indent="-228600" eaLnBrk="0" fontAlgn="base" hangingPunct="0">
              <a:lnSpc>
                <a:spcPct val="120000"/>
              </a:lnSpc>
              <a:spcBef>
                <a:spcPct val="20000"/>
              </a:spcBef>
              <a:spcAft>
                <a:spcPct val="0"/>
              </a:spcAft>
              <a:buFont typeface="Arial" panose="020B0604020202020204" pitchFamily="34" charset="0"/>
              <a:defRPr sz="2400">
                <a:solidFill>
                  <a:schemeClr val="tx1"/>
                </a:solidFill>
                <a:latin typeface="Arial" panose="020B0604020202020204" pitchFamily="34" charset="0"/>
                <a:ea typeface="宋体" panose="02010600030101010101" pitchFamily="2" charset="-122"/>
                <a:sym typeface="微软雅黑" panose="020B0503020204020204" pitchFamily="34" charset="-122"/>
              </a:defRPr>
            </a:lvl9pPr>
          </a:lstStyle>
          <a:p>
            <a:pPr eaLnBrk="1" fontAlgn="auto" hangingPunct="1">
              <a:lnSpc>
                <a:spcPct val="100000"/>
              </a:lnSpc>
              <a:spcBef>
                <a:spcPct val="0"/>
              </a:spcBef>
              <a:spcAft>
                <a:spcPts val="0"/>
              </a:spcAft>
              <a:defRPr/>
            </a:pPr>
            <a:r>
              <a:rPr lang="zh-CN" altLang="en-US" b="1" dirty="0">
                <a:latin typeface="微软雅黑" panose="020B0503020204020204" pitchFamily="34" charset="-122"/>
                <a:ea typeface="微软雅黑" panose="020B0503020204020204" pitchFamily="34" charset="-122"/>
              </a:rPr>
              <a:t>相互区别</a:t>
            </a:r>
          </a:p>
          <a:p>
            <a:pPr eaLnBrk="1" fontAlgn="auto" hangingPunct="1">
              <a:lnSpc>
                <a:spcPct val="100000"/>
              </a:lnSpc>
              <a:spcBef>
                <a:spcPct val="0"/>
              </a:spcBef>
              <a:spcAft>
                <a:spcPts val="0"/>
              </a:spcAft>
              <a:defRPr/>
            </a:pPr>
            <a:r>
              <a:rPr lang="zh-CN" altLang="en-US" b="1" dirty="0">
                <a:latin typeface="微软雅黑" panose="020B0503020204020204" pitchFamily="34" charset="-122"/>
                <a:ea typeface="微软雅黑" panose="020B0503020204020204" pitchFamily="34" charset="-122"/>
              </a:rPr>
              <a:t>相互联系</a:t>
            </a:r>
          </a:p>
        </p:txBody>
      </p:sp>
    </p:spTree>
    <p:extLst>
      <p:ext uri="{BB962C8B-B14F-4D97-AF65-F5344CB8AC3E}">
        <p14:creationId xmlns:p14="http://schemas.microsoft.com/office/powerpoint/2010/main" xmlns="" val="2813937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8FF1947-2A61-4B0C-B834-427F5A82E58B}"/>
              </a:ext>
            </a:extLst>
          </p:cNvPr>
          <p:cNvSpPr>
            <a:spLocks noGrp="1"/>
          </p:cNvSpPr>
          <p:nvPr>
            <p:ph type="title"/>
          </p:nvPr>
        </p:nvSpPr>
        <p:spPr/>
        <p:txBody>
          <a:bodyPr/>
          <a:lstStyle/>
          <a:p>
            <a:r>
              <a:rPr lang="zh-CN" altLang="en-US" dirty="0"/>
              <a:t>同一性和斗争性的辩证关系原理</a:t>
            </a:r>
          </a:p>
        </p:txBody>
      </p:sp>
      <p:sp>
        <p:nvSpPr>
          <p:cNvPr id="3" name="内容占位符 2">
            <a:extLst>
              <a:ext uri="{FF2B5EF4-FFF2-40B4-BE49-F238E27FC236}">
                <a16:creationId xmlns:a16="http://schemas.microsoft.com/office/drawing/2014/main" xmlns="" id="{F135017B-A954-440C-A732-33D94BF11130}"/>
              </a:ext>
            </a:extLst>
          </p:cNvPr>
          <p:cNvSpPr>
            <a:spLocks noGrp="1"/>
          </p:cNvSpPr>
          <p:nvPr>
            <p:ph idx="1"/>
          </p:nvPr>
        </p:nvSpPr>
        <p:spPr/>
        <p:txBody>
          <a:bodyPr/>
          <a:lstStyle/>
          <a:p>
            <a:r>
              <a:rPr lang="zh-CN" altLang="en-US" b="1" dirty="0"/>
              <a:t>同一性和斗争性的关系：</a:t>
            </a:r>
            <a:r>
              <a:rPr lang="zh-CN" altLang="en-US" dirty="0"/>
              <a:t>对立统一</a:t>
            </a:r>
          </a:p>
          <a:p>
            <a:r>
              <a:rPr lang="zh-CN" altLang="en-US" dirty="0"/>
              <a:t>相互联系。矛盾的同一性和矛盾的斗争性是相互联结、相辅相成的，没有斗争性就没有同一性，斗争性寓于同一性之中，没有同一性也没有斗争性。</a:t>
            </a:r>
          </a:p>
          <a:p>
            <a:r>
              <a:rPr lang="zh-CN" altLang="en-US" dirty="0"/>
              <a:t>相互区别。在事物的矛盾中，矛盾的斗争性是无条件的绝对的，矛盾的同一性是有条件的相对的。</a:t>
            </a:r>
          </a:p>
          <a:p>
            <a:r>
              <a:rPr lang="zh-CN" altLang="en-US" b="1" dirty="0"/>
              <a:t>方法论意义：</a:t>
            </a:r>
            <a:r>
              <a:rPr lang="zh-CN" altLang="en-US" dirty="0"/>
              <a:t>“看问题要一分为二”；“求同存异”；“批判地继承”；“事物之间会相互转化”。</a:t>
            </a:r>
          </a:p>
          <a:p>
            <a:endParaRPr lang="zh-CN" altLang="en-US" dirty="0"/>
          </a:p>
        </p:txBody>
      </p:sp>
      <p:sp>
        <p:nvSpPr>
          <p:cNvPr id="4" name="文本框 23555">
            <a:extLst>
              <a:ext uri="{FF2B5EF4-FFF2-40B4-BE49-F238E27FC236}">
                <a16:creationId xmlns:a16="http://schemas.microsoft.com/office/drawing/2014/main" xmlns="" id="{C6393933-936F-4561-BFD1-632E6819C32D}"/>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3390077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CCD689F-16A3-4565-8C22-D0B8BB7AB08C}"/>
              </a:ext>
            </a:extLst>
          </p:cNvPr>
          <p:cNvSpPr>
            <a:spLocks noGrp="1"/>
          </p:cNvSpPr>
          <p:nvPr>
            <p:ph type="title"/>
          </p:nvPr>
        </p:nvSpPr>
        <p:spPr/>
        <p:txBody>
          <a:bodyPr/>
          <a:lstStyle/>
          <a:p>
            <a:r>
              <a:rPr lang="zh-CN" altLang="en-US" dirty="0"/>
              <a:t>同一性和斗争性在事物发展中的作用原理</a:t>
            </a:r>
          </a:p>
        </p:txBody>
      </p:sp>
      <p:sp>
        <p:nvSpPr>
          <p:cNvPr id="3" name="内容占位符 2">
            <a:extLst>
              <a:ext uri="{FF2B5EF4-FFF2-40B4-BE49-F238E27FC236}">
                <a16:creationId xmlns:a16="http://schemas.microsoft.com/office/drawing/2014/main" xmlns="" id="{B11B67EE-9ABA-4C9E-B848-F3ECEAEFB15F}"/>
              </a:ext>
            </a:extLst>
          </p:cNvPr>
          <p:cNvSpPr>
            <a:spLocks noGrp="1"/>
          </p:cNvSpPr>
          <p:nvPr>
            <p:ph idx="1"/>
          </p:nvPr>
        </p:nvSpPr>
        <p:spPr/>
        <p:txBody>
          <a:bodyPr/>
          <a:lstStyle/>
          <a:p>
            <a:r>
              <a:rPr lang="zh-CN" altLang="en-US" b="1" dirty="0"/>
              <a:t>矛盾的同一性在事物发展中的作用表现在：</a:t>
            </a:r>
          </a:p>
          <a:p>
            <a:r>
              <a:rPr lang="zh-CN" altLang="en-US" dirty="0"/>
              <a:t>第一，由于矛盾双方相互依存，互为存在的条件，矛盾双方可以利用对方的发展使自己得到发展。</a:t>
            </a:r>
          </a:p>
          <a:p>
            <a:r>
              <a:rPr lang="zh-CN" altLang="en-US" dirty="0"/>
              <a:t>第二，同一性使矛盾双方相互吸取有利于自身的因素，在相互作用中各自得到发展。</a:t>
            </a:r>
          </a:p>
          <a:p>
            <a:r>
              <a:rPr lang="zh-CN" altLang="en-US" dirty="0"/>
              <a:t>第三，由于矛盾双方彼此相通，矛盾双方可以向着彼此的对立面转化而得到发展，并规定着事物的发展方向。</a:t>
            </a:r>
          </a:p>
          <a:p>
            <a:endParaRPr lang="zh-CN" altLang="en-US" dirty="0"/>
          </a:p>
          <a:p>
            <a:endParaRPr lang="zh-CN" altLang="en-US" dirty="0"/>
          </a:p>
        </p:txBody>
      </p:sp>
      <p:sp>
        <p:nvSpPr>
          <p:cNvPr id="4" name="文本框 23555">
            <a:extLst>
              <a:ext uri="{FF2B5EF4-FFF2-40B4-BE49-F238E27FC236}">
                <a16:creationId xmlns:a16="http://schemas.microsoft.com/office/drawing/2014/main" xmlns="" id="{8142E099-CAB9-448E-B059-EEC1F450D09D}"/>
              </a:ext>
            </a:extLst>
          </p:cNvPr>
          <p:cNvSpPr txBox="1">
            <a:spLocks noChangeArrowheads="1"/>
          </p:cNvSpPr>
          <p:nvPr/>
        </p:nvSpPr>
        <p:spPr bwMode="auto">
          <a:xfrm>
            <a:off x="550980" y="561437"/>
            <a:ext cx="1259319" cy="495007"/>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0170" tIns="46990" rIns="90170" bIns="4699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zh-CN" altLang="en-US"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考点</a:t>
            </a:r>
            <a:r>
              <a:rPr lang="en-US" altLang="zh-CN" sz="2600" b="1" dirty="0">
                <a:solidFill>
                  <a:srgbClr val="195369"/>
                </a:solidFill>
                <a:latin typeface="微软雅黑" panose="020B0503020204020204" pitchFamily="34" charset="-122"/>
                <a:ea typeface="微软雅黑" panose="020B0503020204020204" pitchFamily="34" charset="-122"/>
                <a:sym typeface="微软雅黑" panose="020B0503020204020204" pitchFamily="34" charset="-122"/>
              </a:rPr>
              <a:t>21</a:t>
            </a:r>
          </a:p>
        </p:txBody>
      </p:sp>
    </p:spTree>
    <p:extLst>
      <p:ext uri="{BB962C8B-B14F-4D97-AF65-F5344CB8AC3E}">
        <p14:creationId xmlns:p14="http://schemas.microsoft.com/office/powerpoint/2010/main" xmlns="" val="3846813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TotalTime>
  <Words>1121</Words>
  <Application>Microsoft Office PowerPoint</Application>
  <PresentationFormat>自定义</PresentationFormat>
  <Paragraphs>115</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2019考研政治强化课程 马原理</vt:lpstr>
      <vt:lpstr>第六课 对立统一规律</vt:lpstr>
      <vt:lpstr>幻灯片 3</vt:lpstr>
      <vt:lpstr>幻灯片 4</vt:lpstr>
      <vt:lpstr>唯物辩证法的实质和核心</vt:lpstr>
      <vt:lpstr>同一性和斗争性的辩证关系原理</vt:lpstr>
      <vt:lpstr>同一性和斗争性的辩证关系原理</vt:lpstr>
      <vt:lpstr>同一性和斗争性的辩证关系原理</vt:lpstr>
      <vt:lpstr>同一性和斗争性在事物发展中的作用原理</vt:lpstr>
      <vt:lpstr> 同一性和斗争性在事物发展中的作用原理</vt:lpstr>
      <vt:lpstr> 同一性和斗争性在事物发展中的作用原理</vt:lpstr>
      <vt:lpstr>内因和外因的辩证关系原理</vt:lpstr>
      <vt:lpstr> 矛盾的普遍性和特殊性的辩证关系原理</vt:lpstr>
      <vt:lpstr>矛盾的普遍性和特殊性的辩证关系原理</vt:lpstr>
      <vt:lpstr>矛盾的不平衡发展原理</vt:lpstr>
      <vt:lpstr>矛盾分析法</vt:lpstr>
      <vt:lpstr>例题（多选）</vt:lpstr>
      <vt:lpstr>例题（多选）</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58</cp:revision>
  <dcterms:created xsi:type="dcterms:W3CDTF">2017-06-09T06:12:12Z</dcterms:created>
  <dcterms:modified xsi:type="dcterms:W3CDTF">2018-03-16T03:38:11Z</dcterms:modified>
</cp:coreProperties>
</file>